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Merriweather" panose="02060503050406030704" pitchFamily="18" charset="0"/>
      <p:regular r:id="rId33"/>
      <p:bold r:id="rId34"/>
      <p:italic r:id="rId35"/>
      <p:boldItalic r:id="rId36"/>
    </p:embeddedFont>
    <p:embeddedFont>
      <p:font typeface="Robot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Samia</a:t>
            </a:r>
            <a:endParaRPr/>
          </a:p>
          <a:p>
            <a:pPr marL="0" marR="0" lvl="0" indent="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Samia</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Chuck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Laura</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Laura</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Laura</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Laura</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Laura</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dfcb4c5be_2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Google Shape;186;g3dfcb4c5b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dfcb4c5be_2_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Google Shape;191;g3dfcb4c5be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Kelli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Samia</a:t>
            </a:r>
            <a:endParaRPr/>
          </a:p>
          <a:p>
            <a:pPr marL="0" marR="0" lvl="0" indent="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dfcb4c5be_2_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Google Shape;197;g3dfcb4c5be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Kelli</a:t>
            </a:r>
            <a:endParaRPr/>
          </a:p>
          <a:p>
            <a:pPr marL="457200" lvl="0" indent="-298450">
              <a:spcBef>
                <a:spcPts val="0"/>
              </a:spcBef>
              <a:spcAft>
                <a:spcPts val="0"/>
              </a:spcAft>
              <a:buSzPts val="1100"/>
              <a:buChar char="●"/>
            </a:pPr>
            <a:r>
              <a:rPr lang="en"/>
              <a:t>Insert timeline img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dfcb4c5be_2_1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Google Shape;204;g3dfcb4c5be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Kelli</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Chuck</a:t>
            </a:r>
            <a:endParaRPr/>
          </a:p>
          <a:p>
            <a:pPr marL="0" marR="0" lvl="0" indent="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eab490dcb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Google Shape;221;g3eab490d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Chuck</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Kelli</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Samia</a:t>
            </a:r>
            <a:endParaRPr/>
          </a:p>
          <a:p>
            <a:pPr marL="0" marR="0" lvl="0" indent="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Hung</a:t>
            </a:r>
            <a:endParaRPr/>
          </a:p>
          <a:p>
            <a:pPr marL="0" marR="0" lvl="0" indent="0" algn="l" rtl="0">
              <a:lnSpc>
                <a:spcPct val="100000"/>
              </a:lnSpc>
              <a:spcBef>
                <a:spcPts val="0"/>
              </a:spcBef>
              <a:spcAft>
                <a:spcPts val="0"/>
              </a:spcAft>
              <a:buClr>
                <a:srgbClr val="000000"/>
              </a:buClr>
              <a:buSzPts val="1100"/>
              <a:buFont typeface="Arial"/>
              <a:buNone/>
            </a:pPr>
            <a:r>
              <a:rPr lang="en"/>
              <a:t>*Points/Badges are customizable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Hung</a:t>
            </a:r>
            <a:endParaRPr/>
          </a:p>
          <a:p>
            <a:pPr marL="0" marR="0" lvl="0" indent="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Adeola</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Adeola</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e0006517f_1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3e0006517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Adeola</a:t>
            </a: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endParaRPr/>
          </a:p>
        </p:txBody>
      </p:sp>
      <p:sp>
        <p:nvSpPr>
          <p:cNvPr id="12" name="Google Shape;12;p2"/>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1pPr>
            <a:lvl2pPr marR="0" lvl="1"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2pPr>
            <a:lvl3pPr marR="0" lvl="2"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3pPr>
            <a:lvl4pPr marR="0" lvl="3"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4pPr>
            <a:lvl5pPr marR="0" lvl="4"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5pPr>
            <a:lvl6pPr marR="0" lvl="5"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6pPr>
            <a:lvl7pPr marR="0" lvl="6"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7pPr>
            <a:lvl8pPr marR="0" lvl="7"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8pPr>
            <a:lvl9pPr marR="0" lvl="8" algn="l" rtl="0">
              <a:lnSpc>
                <a:spcPct val="100000"/>
              </a:lnSpc>
              <a:spcBef>
                <a:spcPts val="0"/>
              </a:spcBef>
              <a:spcAft>
                <a:spcPts val="0"/>
              </a:spcAft>
              <a:buClr>
                <a:schemeClr val="lt2"/>
              </a:buClr>
              <a:buSzPts val="1600"/>
              <a:buFont typeface="Roboto"/>
              <a:buNone/>
              <a:defRPr sz="1600" b="0" i="0" u="none" strike="noStrike" cap="none">
                <a:solidFill>
                  <a:schemeClr val="lt2"/>
                </a:solidFill>
                <a:latin typeface="Roboto"/>
                <a:ea typeface="Roboto"/>
                <a:cs typeface="Roboto"/>
                <a:sym typeface="Roboto"/>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10000"/>
              <a:buFont typeface="Merriweather"/>
              <a:buNone/>
              <a:defRPr sz="100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10000"/>
              <a:buFont typeface="Merriweather"/>
              <a:buNone/>
              <a:defRPr sz="100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10000"/>
              <a:buFont typeface="Merriweather"/>
              <a:buNone/>
              <a:defRPr sz="100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10000"/>
              <a:buFont typeface="Merriweather"/>
              <a:buNone/>
              <a:defRPr sz="100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10000"/>
              <a:buFont typeface="Merriweather"/>
              <a:buNone/>
              <a:defRPr sz="100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10000"/>
              <a:buFont typeface="Merriweather"/>
              <a:buNone/>
              <a:defRPr sz="100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10000"/>
              <a:buFont typeface="Merriweather"/>
              <a:buNone/>
              <a:defRPr sz="100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10000"/>
              <a:buFont typeface="Merriweather"/>
              <a:buNone/>
              <a:defRPr sz="100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10000"/>
              <a:buFont typeface="Merriweather"/>
              <a:buNone/>
              <a:defRPr sz="10000" b="0" i="0" u="none" strike="noStrike" cap="none">
                <a:solidFill>
                  <a:schemeClr val="lt1"/>
                </a:solidFill>
                <a:latin typeface="Merriweather"/>
                <a:ea typeface="Merriweather"/>
                <a:cs typeface="Merriweather"/>
                <a:sym typeface="Merriweather"/>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accent2"/>
              </a:buClr>
              <a:buSzPts val="1300"/>
              <a:buFont typeface="Roboto"/>
              <a:buChar char="●"/>
              <a:defRPr sz="1300" b="0" i="0" u="none" strike="noStrike" cap="none">
                <a:solidFill>
                  <a:schemeClr val="accent2"/>
                </a:solidFill>
                <a:latin typeface="Roboto"/>
                <a:ea typeface="Roboto"/>
                <a:cs typeface="Roboto"/>
                <a:sym typeface="Roboto"/>
              </a:defRPr>
            </a:lvl1pPr>
            <a:lvl2pPr marL="914400" marR="0" lvl="1"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p:nvPr/>
        </p:nvSpPr>
        <p:spPr>
          <a:xfrm>
            <a:off x="0" y="44125"/>
            <a:ext cx="4313625" cy="4399375"/>
          </a:xfrm>
          <a:custGeom>
            <a:avLst/>
            <a:gdLst/>
            <a:ahLst/>
            <a:cxnLst/>
            <a:rect l="0" t="0" r="0" b="0"/>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17" name="Google Shape;17;p3"/>
          <p:cNvSpPr/>
          <p:nvPr/>
        </p:nvSpPr>
        <p:spPr>
          <a:xfrm>
            <a:off x="-125" y="0"/>
            <a:ext cx="4316900" cy="4395600"/>
          </a:xfrm>
          <a:custGeom>
            <a:avLst/>
            <a:gdLst/>
            <a:ahLst/>
            <a:cxnLst/>
            <a:rect l="0" t="0" r="0" b="0"/>
            <a:pathLst>
              <a:path w="172676" h="175824" extrusionOk="0">
                <a:moveTo>
                  <a:pt x="0" y="6"/>
                </a:moveTo>
                <a:lnTo>
                  <a:pt x="172676" y="0"/>
                </a:lnTo>
                <a:lnTo>
                  <a:pt x="172562" y="126442"/>
                </a:lnTo>
                <a:lnTo>
                  <a:pt x="0" y="175824"/>
                </a:lnTo>
                <a:close/>
              </a:path>
            </a:pathLst>
          </a:custGeom>
          <a:solidFill>
            <a:schemeClr val="dk1"/>
          </a:solidFill>
          <a:ln>
            <a:noFill/>
          </a:ln>
        </p:spPr>
      </p:sp>
      <p:sp>
        <p:nvSpPr>
          <p:cNvPr id="18" name="Google Shape;18;p3"/>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endParaRPr/>
          </a:p>
        </p:txBody>
      </p:sp>
      <p:sp>
        <p:nvSpPr>
          <p:cNvPr id="19" name="Google Shape;19;p3"/>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21"/>
        <p:cNvGrpSpPr/>
        <p:nvPr/>
      </p:nvGrpSpPr>
      <p:grpSpPr>
        <a:xfrm>
          <a:off x="0" y="0"/>
          <a:ext cx="0" cy="0"/>
          <a:chOff x="0" y="0"/>
          <a:chExt cx="0" cy="0"/>
        </a:xfrm>
      </p:grpSpPr>
      <p:sp>
        <p:nvSpPr>
          <p:cNvPr id="22" name="Google Shape;22;p4"/>
          <p:cNvSpPr/>
          <p:nvPr/>
        </p:nvSpPr>
        <p:spPr>
          <a:xfrm>
            <a:off x="0" y="48099"/>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23" name="Google Shape;23;p4"/>
          <p:cNvSpPr/>
          <p:nvPr/>
        </p:nvSpPr>
        <p:spPr>
          <a:xfrm>
            <a:off x="0"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4" name="Google Shape;24;p4"/>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11675" y="798600"/>
            <a:ext cx="6247800" cy="35463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600"/>
              <a:buFont typeface="Merriweather"/>
              <a:buNone/>
              <a:defRPr sz="3600" b="0" i="0" u="none" strike="noStrike" cap="none">
                <a:solidFill>
                  <a:schemeClr val="accent1"/>
                </a:solidFill>
                <a:latin typeface="Merriweather"/>
                <a:ea typeface="Merriweather"/>
                <a:cs typeface="Merriweather"/>
                <a:sym typeface="Merriweather"/>
              </a:defRPr>
            </a:lvl9pPr>
          </a:lstStyle>
          <a:p>
            <a:endParaRPr/>
          </a:p>
        </p:txBody>
      </p:sp>
      <p:sp>
        <p:nvSpPr>
          <p:cNvPr id="28" name="Google Shape;2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6"/>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endParaRPr/>
          </a:p>
        </p:txBody>
      </p:sp>
      <p:sp>
        <p:nvSpPr>
          <p:cNvPr id="32" name="Google Shape;32;p6"/>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33" name="Google Shape;33;p6"/>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34" name="Google Shape;3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8"/>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8"/>
          <p:cNvSpPr txBox="1">
            <a:spLocks noGrp="1"/>
          </p:cNvSpPr>
          <p:nvPr>
            <p:ph type="title"/>
          </p:nvPr>
        </p:nvSpPr>
        <p:spPr>
          <a:xfrm>
            <a:off x="311725" y="500925"/>
            <a:ext cx="3127500" cy="18291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endParaRPr/>
          </a:p>
        </p:txBody>
      </p:sp>
      <p:sp>
        <p:nvSpPr>
          <p:cNvPr id="42" name="Google Shape;42;p8"/>
          <p:cNvSpPr txBox="1">
            <a:spLocks noGrp="1"/>
          </p:cNvSpPr>
          <p:nvPr>
            <p:ph type="body" idx="1"/>
          </p:nvPr>
        </p:nvSpPr>
        <p:spPr>
          <a:xfrm>
            <a:off x="311700" y="2390650"/>
            <a:ext cx="3127500" cy="22980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accent2"/>
              </a:buClr>
              <a:buSzPts val="1300"/>
              <a:buFont typeface="Roboto"/>
              <a:buChar char="●"/>
              <a:defRPr sz="1300" b="0" i="0" u="none" strike="noStrike" cap="none">
                <a:solidFill>
                  <a:schemeClr val="accent2"/>
                </a:solidFill>
                <a:latin typeface="Roboto"/>
                <a:ea typeface="Roboto"/>
                <a:cs typeface="Roboto"/>
                <a:sym typeface="Roboto"/>
              </a:defRPr>
            </a:lvl1pPr>
            <a:lvl2pPr marL="914400" marR="0" lvl="1"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accent2"/>
              </a:buClr>
              <a:buSzPts val="1100"/>
              <a:buFont typeface="Roboto"/>
              <a:buChar char="■"/>
              <a:defRPr sz="1100" b="0" i="0" u="none" strike="noStrike" cap="none">
                <a:solidFill>
                  <a:schemeClr val="accent2"/>
                </a:solidFill>
                <a:latin typeface="Roboto"/>
                <a:ea typeface="Roboto"/>
                <a:cs typeface="Roboto"/>
                <a:sym typeface="Roboto"/>
              </a:defRPr>
            </a:lvl9pPr>
          </a:lstStyle>
          <a:p>
            <a:endParaRPr/>
          </a:p>
        </p:txBody>
      </p:sp>
      <p:sp>
        <p:nvSpPr>
          <p:cNvPr id="43" name="Google Shape;4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9"/>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1pPr>
            <a:lvl2pPr marR="0" lvl="1"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2pPr>
            <a:lvl3pPr marR="0" lvl="2"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3pPr>
            <a:lvl4pPr marR="0" lvl="3"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4pPr>
            <a:lvl5pPr marR="0" lvl="4"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5pPr>
            <a:lvl6pPr marR="0" lvl="5"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6pPr>
            <a:lvl7pPr marR="0" lvl="6"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7pPr>
            <a:lvl8pPr marR="0" lvl="7"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8pPr>
            <a:lvl9pPr marR="0" lvl="8" algn="l" rtl="0">
              <a:lnSpc>
                <a:spcPct val="100000"/>
              </a:lnSpc>
              <a:spcBef>
                <a:spcPts val="0"/>
              </a:spcBef>
              <a:spcAft>
                <a:spcPts val="0"/>
              </a:spcAft>
              <a:buClr>
                <a:schemeClr val="lt1"/>
              </a:buClr>
              <a:buSzPts val="2800"/>
              <a:buFont typeface="Merriweather"/>
              <a:buNone/>
              <a:defRPr sz="2800" b="0" i="0" u="none" strike="noStrike" cap="none">
                <a:solidFill>
                  <a:schemeClr val="lt1"/>
                </a:solidFill>
                <a:latin typeface="Merriweather"/>
                <a:ea typeface="Merriweather"/>
                <a:cs typeface="Merriweather"/>
                <a:sym typeface="Merriweather"/>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2"/>
              </a:buClr>
              <a:buSzPts val="1600"/>
              <a:buFont typeface="Roboto"/>
              <a:buNone/>
              <a:defRPr sz="1600" b="0" i="0" u="none" strike="noStrike" cap="none">
                <a:solidFill>
                  <a:schemeClr val="accent2"/>
                </a:solidFill>
                <a:latin typeface="Roboto"/>
                <a:ea typeface="Roboto"/>
                <a:cs typeface="Roboto"/>
                <a:sym typeface="Roboto"/>
              </a:defRPr>
            </a:lvl1pPr>
            <a:lvl2pPr marR="0" lvl="1" algn="l" rtl="0">
              <a:lnSpc>
                <a:spcPct val="100000"/>
              </a:lnSpc>
              <a:spcBef>
                <a:spcPts val="0"/>
              </a:spcBef>
              <a:spcAft>
                <a:spcPts val="0"/>
              </a:spcAft>
              <a:buClr>
                <a:schemeClr val="accent2"/>
              </a:buClr>
              <a:buSzPts val="1600"/>
              <a:buFont typeface="Roboto"/>
              <a:buNone/>
              <a:defRPr sz="1600" b="0" i="0" u="none" strike="noStrike" cap="none">
                <a:solidFill>
                  <a:schemeClr val="accent2"/>
                </a:solidFill>
                <a:latin typeface="Roboto"/>
                <a:ea typeface="Roboto"/>
                <a:cs typeface="Roboto"/>
                <a:sym typeface="Roboto"/>
              </a:defRPr>
            </a:lvl2pPr>
            <a:lvl3pPr marR="0" lvl="2" algn="l" rtl="0">
              <a:lnSpc>
                <a:spcPct val="100000"/>
              </a:lnSpc>
              <a:spcBef>
                <a:spcPts val="0"/>
              </a:spcBef>
              <a:spcAft>
                <a:spcPts val="0"/>
              </a:spcAft>
              <a:buClr>
                <a:schemeClr val="accent2"/>
              </a:buClr>
              <a:buSzPts val="1600"/>
              <a:buFont typeface="Roboto"/>
              <a:buNone/>
              <a:defRPr sz="1600" b="0" i="0" u="none" strike="noStrike" cap="none">
                <a:solidFill>
                  <a:schemeClr val="accent2"/>
                </a:solidFill>
                <a:latin typeface="Roboto"/>
                <a:ea typeface="Roboto"/>
                <a:cs typeface="Roboto"/>
                <a:sym typeface="Roboto"/>
              </a:defRPr>
            </a:lvl3pPr>
            <a:lvl4pPr marR="0" lvl="3" algn="l" rtl="0">
              <a:lnSpc>
                <a:spcPct val="100000"/>
              </a:lnSpc>
              <a:spcBef>
                <a:spcPts val="0"/>
              </a:spcBef>
              <a:spcAft>
                <a:spcPts val="0"/>
              </a:spcAft>
              <a:buClr>
                <a:schemeClr val="accent2"/>
              </a:buClr>
              <a:buSzPts val="1600"/>
              <a:buFont typeface="Roboto"/>
              <a:buNone/>
              <a:defRPr sz="1600" b="0" i="0" u="none" strike="noStrike" cap="none">
                <a:solidFill>
                  <a:schemeClr val="accent2"/>
                </a:solidFill>
                <a:latin typeface="Roboto"/>
                <a:ea typeface="Roboto"/>
                <a:cs typeface="Roboto"/>
                <a:sym typeface="Roboto"/>
              </a:defRPr>
            </a:lvl4pPr>
            <a:lvl5pPr marR="0" lvl="4" algn="l" rtl="0">
              <a:lnSpc>
                <a:spcPct val="100000"/>
              </a:lnSpc>
              <a:spcBef>
                <a:spcPts val="0"/>
              </a:spcBef>
              <a:spcAft>
                <a:spcPts val="0"/>
              </a:spcAft>
              <a:buClr>
                <a:schemeClr val="accent2"/>
              </a:buClr>
              <a:buSzPts val="1600"/>
              <a:buFont typeface="Roboto"/>
              <a:buNone/>
              <a:defRPr sz="1600" b="0" i="0" u="none" strike="noStrike" cap="none">
                <a:solidFill>
                  <a:schemeClr val="accent2"/>
                </a:solidFill>
                <a:latin typeface="Roboto"/>
                <a:ea typeface="Roboto"/>
                <a:cs typeface="Roboto"/>
                <a:sym typeface="Roboto"/>
              </a:defRPr>
            </a:lvl5pPr>
            <a:lvl6pPr marR="0" lvl="5" algn="l" rtl="0">
              <a:lnSpc>
                <a:spcPct val="100000"/>
              </a:lnSpc>
              <a:spcBef>
                <a:spcPts val="0"/>
              </a:spcBef>
              <a:spcAft>
                <a:spcPts val="0"/>
              </a:spcAft>
              <a:buClr>
                <a:schemeClr val="accent2"/>
              </a:buClr>
              <a:buSzPts val="1600"/>
              <a:buFont typeface="Roboto"/>
              <a:buNone/>
              <a:defRPr sz="1600" b="0" i="0" u="none" strike="noStrike" cap="none">
                <a:solidFill>
                  <a:schemeClr val="accent2"/>
                </a:solidFill>
                <a:latin typeface="Roboto"/>
                <a:ea typeface="Roboto"/>
                <a:cs typeface="Roboto"/>
                <a:sym typeface="Roboto"/>
              </a:defRPr>
            </a:lvl6pPr>
            <a:lvl7pPr marR="0" lvl="6" algn="l" rtl="0">
              <a:lnSpc>
                <a:spcPct val="100000"/>
              </a:lnSpc>
              <a:spcBef>
                <a:spcPts val="0"/>
              </a:spcBef>
              <a:spcAft>
                <a:spcPts val="0"/>
              </a:spcAft>
              <a:buClr>
                <a:schemeClr val="accent2"/>
              </a:buClr>
              <a:buSzPts val="1600"/>
              <a:buFont typeface="Roboto"/>
              <a:buNone/>
              <a:defRPr sz="1600" b="0" i="0" u="none" strike="noStrike" cap="none">
                <a:solidFill>
                  <a:schemeClr val="accent2"/>
                </a:solidFill>
                <a:latin typeface="Roboto"/>
                <a:ea typeface="Roboto"/>
                <a:cs typeface="Roboto"/>
                <a:sym typeface="Roboto"/>
              </a:defRPr>
            </a:lvl7pPr>
            <a:lvl8pPr marR="0" lvl="7" algn="l" rtl="0">
              <a:lnSpc>
                <a:spcPct val="100000"/>
              </a:lnSpc>
              <a:spcBef>
                <a:spcPts val="0"/>
              </a:spcBef>
              <a:spcAft>
                <a:spcPts val="0"/>
              </a:spcAft>
              <a:buClr>
                <a:schemeClr val="accent2"/>
              </a:buClr>
              <a:buSzPts val="1600"/>
              <a:buFont typeface="Roboto"/>
              <a:buNone/>
              <a:defRPr sz="1600" b="0" i="0" u="none" strike="noStrike" cap="none">
                <a:solidFill>
                  <a:schemeClr val="accent2"/>
                </a:solidFill>
                <a:latin typeface="Roboto"/>
                <a:ea typeface="Roboto"/>
                <a:cs typeface="Roboto"/>
                <a:sym typeface="Roboto"/>
              </a:defRPr>
            </a:lvl8pPr>
            <a:lvl9pPr marR="0" lvl="8" algn="l" rtl="0">
              <a:lnSpc>
                <a:spcPct val="100000"/>
              </a:lnSpc>
              <a:spcBef>
                <a:spcPts val="0"/>
              </a:spcBef>
              <a:spcAft>
                <a:spcPts val="0"/>
              </a:spcAft>
              <a:buClr>
                <a:schemeClr val="accent2"/>
              </a:buClr>
              <a:buSzPts val="1600"/>
              <a:buFont typeface="Roboto"/>
              <a:buNone/>
              <a:defRPr sz="1600" b="0" i="0" u="none" strike="noStrike" cap="none">
                <a:solidFill>
                  <a:schemeClr val="accent2"/>
                </a:solidFill>
                <a:latin typeface="Roboto"/>
                <a:ea typeface="Roboto"/>
                <a:cs typeface="Roboto"/>
                <a:sym typeface="Roboto"/>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0"/>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lt1"/>
              </a:buClr>
              <a:buSzPts val="1300"/>
              <a:buFont typeface="Merriweather"/>
              <a:buNone/>
              <a:defRPr sz="1300" b="0" i="0" u="none" strike="noStrike" cap="none">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wnloads.mariadb.org/mariadb/" TargetMode="External"/><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hyperlink" Target="https://www.mediawiki.org/wiki/Download"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SWEN670NASAEVA2/NASA_EVA_Gamification"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rive.google.com/file/d/1XmyLb5o29HCOOqws66C0-0ZGbGP6Ky_P/view"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rive.google.com/file/d/1z10x8dXcfC0NS0_YNpl6NMe_pSpOggTH/view"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Merriweather"/>
              <a:buNone/>
            </a:pPr>
            <a:r>
              <a:rPr lang="en" sz="3600" b="0" i="0" u="none" strike="noStrike" cap="none">
                <a:solidFill>
                  <a:schemeClr val="accent1"/>
                </a:solidFill>
                <a:latin typeface="Merriweather"/>
                <a:ea typeface="Merriweather"/>
                <a:cs typeface="Merriweather"/>
                <a:sym typeface="Merriweather"/>
              </a:rPr>
              <a:t>NASA EVA Gamification</a:t>
            </a:r>
            <a:endParaRPr sz="3600" b="0" i="0" u="none" strike="noStrike" cap="none">
              <a:solidFill>
                <a:schemeClr val="accent1"/>
              </a:solidFill>
              <a:latin typeface="Merriweather"/>
              <a:ea typeface="Merriweather"/>
              <a:cs typeface="Merriweather"/>
              <a:sym typeface="Merriweather"/>
            </a:endParaRPr>
          </a:p>
        </p:txBody>
      </p:sp>
      <p:sp>
        <p:nvSpPr>
          <p:cNvPr id="65" name="Google Shape;65;p13"/>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1600"/>
              <a:buFont typeface="Roboto"/>
              <a:buNone/>
            </a:pPr>
            <a:r>
              <a:rPr lang="en" sz="1600" b="0" i="0" u="none" strike="noStrike" cap="none">
                <a:solidFill>
                  <a:schemeClr val="lt2"/>
                </a:solidFill>
                <a:latin typeface="Roboto"/>
                <a:ea typeface="Roboto"/>
                <a:cs typeface="Roboto"/>
                <a:sym typeface="Roboto"/>
              </a:rPr>
              <a:t>Phase II</a:t>
            </a:r>
            <a:endParaRPr sz="1600" b="0" i="0" u="none" strike="noStrike" cap="none">
              <a:solidFill>
                <a:schemeClr val="lt2"/>
              </a:solidFill>
              <a:latin typeface="Roboto"/>
              <a:ea typeface="Roboto"/>
              <a:cs typeface="Roboto"/>
              <a:sym typeface="Roboto"/>
            </a:endParaRPr>
          </a:p>
        </p:txBody>
      </p:sp>
      <p:pic>
        <p:nvPicPr>
          <p:cNvPr id="66" name="Google Shape;66;p13" descr="C:\Users\la558\Box\personal\UMUC\SWEN670\NasaWiki_Phase2\Milestone2\potential_logo_4.png"/>
          <p:cNvPicPr preferRelativeResize="0"/>
          <p:nvPr/>
        </p:nvPicPr>
        <p:blipFill rotWithShape="1">
          <a:blip r:embed="rId3">
            <a:alphaModFix/>
          </a:blip>
          <a:srcRect/>
          <a:stretch/>
        </p:blipFill>
        <p:spPr>
          <a:xfrm>
            <a:off x="1852225" y="2828188"/>
            <a:ext cx="1891825" cy="1579275"/>
          </a:xfrm>
          <a:prstGeom prst="rect">
            <a:avLst/>
          </a:prstGeom>
          <a:noFill/>
          <a:ln>
            <a:noFill/>
          </a:ln>
        </p:spPr>
      </p:pic>
      <p:sp>
        <p:nvSpPr>
          <p:cNvPr id="67" name="Google Shape;67;p13"/>
          <p:cNvSpPr txBox="1"/>
          <p:nvPr/>
        </p:nvSpPr>
        <p:spPr>
          <a:xfrm>
            <a:off x="7387200" y="3143100"/>
            <a:ext cx="1756800" cy="2000400"/>
          </a:xfrm>
          <a:prstGeom prst="rect">
            <a:avLst/>
          </a:prstGeom>
          <a:noFill/>
          <a:ln>
            <a:noFill/>
          </a:ln>
        </p:spPr>
        <p:txBody>
          <a:bodyPr spcFirstLastPara="1" wrap="square" lIns="91425" tIns="91425" rIns="91425" bIns="91425" anchor="ctr" anchorCtr="0">
            <a:noAutofit/>
          </a:bodyPr>
          <a:lstStyle/>
          <a:p>
            <a:pPr marL="0" marR="0" lvl="0" indent="0" algn="r" rtl="0">
              <a:lnSpc>
                <a:spcPct val="107916"/>
              </a:lnSpc>
              <a:spcBef>
                <a:spcPts val="0"/>
              </a:spcBef>
              <a:spcAft>
                <a:spcPts val="0"/>
              </a:spcAft>
              <a:buClr>
                <a:srgbClr val="000000"/>
              </a:buClr>
              <a:buSzPts val="1200"/>
              <a:buFont typeface="Arial"/>
              <a:buNone/>
            </a:pPr>
            <a:r>
              <a:rPr lang="en" sz="1200" b="1" i="0" u="none" strike="noStrike" cap="none">
                <a:solidFill>
                  <a:srgbClr val="FFFFFF"/>
                </a:solidFill>
                <a:latin typeface="Calibri"/>
                <a:ea typeface="Calibri"/>
                <a:cs typeface="Calibri"/>
                <a:sym typeface="Calibri"/>
              </a:rPr>
              <a:t>Prepared By</a:t>
            </a:r>
            <a:endParaRPr sz="1200" b="1" i="0" u="none" strike="noStrike" cap="none">
              <a:solidFill>
                <a:srgbClr val="FFFFFF"/>
              </a:solidFill>
              <a:latin typeface="Calibri"/>
              <a:ea typeface="Calibri"/>
              <a:cs typeface="Calibri"/>
              <a:sym typeface="Calibri"/>
            </a:endParaRPr>
          </a:p>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rgbClr val="FFFFFF"/>
                </a:solidFill>
                <a:latin typeface="Calibri"/>
                <a:ea typeface="Calibri"/>
                <a:cs typeface="Calibri"/>
                <a:sym typeface="Calibri"/>
              </a:rPr>
              <a:t>Laura Addiego</a:t>
            </a:r>
            <a:endParaRPr sz="1200" b="0" i="0" u="none" strike="noStrike" cap="none">
              <a:solidFill>
                <a:srgbClr val="FFFFFF"/>
              </a:solidFill>
              <a:latin typeface="Times New Roman"/>
              <a:ea typeface="Times New Roman"/>
              <a:cs typeface="Times New Roman"/>
              <a:sym typeface="Times New Roman"/>
            </a:endParaRPr>
          </a:p>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rgbClr val="FFFFFF"/>
                </a:solidFill>
                <a:latin typeface="Calibri"/>
                <a:ea typeface="Calibri"/>
                <a:cs typeface="Calibri"/>
                <a:sym typeface="Calibri"/>
              </a:rPr>
              <a:t>Samia Alam</a:t>
            </a:r>
            <a:endParaRPr sz="1200" b="0" i="0" u="none" strike="noStrike" cap="none">
              <a:solidFill>
                <a:srgbClr val="FFFFFF"/>
              </a:solidFill>
              <a:latin typeface="Times New Roman"/>
              <a:ea typeface="Times New Roman"/>
              <a:cs typeface="Times New Roman"/>
              <a:sym typeface="Times New Roman"/>
            </a:endParaRPr>
          </a:p>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rgbClr val="FFFFFF"/>
                </a:solidFill>
                <a:latin typeface="Calibri"/>
                <a:ea typeface="Calibri"/>
                <a:cs typeface="Calibri"/>
                <a:sym typeface="Calibri"/>
              </a:rPr>
              <a:t>Kelli Corey</a:t>
            </a:r>
            <a:endParaRPr sz="1200" b="0" i="0" u="none" strike="noStrike" cap="none">
              <a:solidFill>
                <a:srgbClr val="FFFFFF"/>
              </a:solidFill>
              <a:latin typeface="Times New Roman"/>
              <a:ea typeface="Times New Roman"/>
              <a:cs typeface="Times New Roman"/>
              <a:sym typeface="Times New Roman"/>
            </a:endParaRPr>
          </a:p>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rgbClr val="FFFFFF"/>
                </a:solidFill>
                <a:latin typeface="Calibri"/>
                <a:ea typeface="Calibri"/>
                <a:cs typeface="Calibri"/>
                <a:sym typeface="Calibri"/>
              </a:rPr>
              <a:t>Charles Milk</a:t>
            </a:r>
            <a:endParaRPr sz="1200" b="0" i="0" u="none" strike="noStrike" cap="none">
              <a:solidFill>
                <a:srgbClr val="FFFFFF"/>
              </a:solidFill>
              <a:latin typeface="Times New Roman"/>
              <a:ea typeface="Times New Roman"/>
              <a:cs typeface="Times New Roman"/>
              <a:sym typeface="Times New Roman"/>
            </a:endParaRPr>
          </a:p>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rgbClr val="FFFFFF"/>
                </a:solidFill>
                <a:latin typeface="Calibri"/>
                <a:ea typeface="Calibri"/>
                <a:cs typeface="Calibri"/>
                <a:sym typeface="Calibri"/>
              </a:rPr>
              <a:t>Adeola Odusola</a:t>
            </a:r>
            <a:endParaRPr sz="1200" b="0" i="0" u="none" strike="noStrike" cap="none">
              <a:solidFill>
                <a:srgbClr val="FFFFFF"/>
              </a:solidFill>
              <a:latin typeface="Times New Roman"/>
              <a:ea typeface="Times New Roman"/>
              <a:cs typeface="Times New Roman"/>
              <a:sym typeface="Times New Roman"/>
            </a:endParaRPr>
          </a:p>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rgbClr val="FFFFFF"/>
                </a:solidFill>
                <a:latin typeface="Calibri"/>
                <a:ea typeface="Calibri"/>
                <a:cs typeface="Calibri"/>
                <a:sym typeface="Calibri"/>
              </a:rPr>
              <a:t>Hung Pham</a:t>
            </a: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2800"/>
              <a:buFont typeface="Merriweather"/>
              <a:buNone/>
            </a:pPr>
            <a:r>
              <a:rPr lang="en" sz="2800" b="0" i="0" u="none" strike="noStrike" cap="none">
                <a:solidFill>
                  <a:schemeClr val="lt1"/>
                </a:solidFill>
                <a:latin typeface="Merriweather"/>
                <a:ea typeface="Merriweather"/>
                <a:cs typeface="Merriweather"/>
                <a:sym typeface="Merriweather"/>
              </a:rPr>
              <a:t>Test Summary</a:t>
            </a:r>
            <a:endParaRPr sz="2800" b="0" i="0" u="none" strike="noStrike" cap="none">
              <a:solidFill>
                <a:schemeClr val="lt1"/>
              </a:solidFill>
              <a:latin typeface="Merriweather"/>
              <a:ea typeface="Merriweather"/>
              <a:cs typeface="Merriweather"/>
              <a:sym typeface="Merriweather"/>
            </a:endParaRPr>
          </a:p>
        </p:txBody>
      </p:sp>
      <p:sp>
        <p:nvSpPr>
          <p:cNvPr id="124" name="Google Shape;124;p22"/>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p>
            <a:pPr marL="457200" lvl="0" indent="-311150" rtl="0">
              <a:spcBef>
                <a:spcPts val="0"/>
              </a:spcBef>
              <a:spcAft>
                <a:spcPts val="0"/>
              </a:spcAft>
              <a:buClr>
                <a:schemeClr val="dk2"/>
              </a:buClr>
              <a:buSzPts val="1300"/>
              <a:buFont typeface="Roboto"/>
              <a:buChar char="❖"/>
            </a:pPr>
            <a:r>
              <a:rPr lang="en"/>
              <a:t>Unit Testing  </a:t>
            </a:r>
            <a:endParaRPr/>
          </a:p>
          <a:p>
            <a:pPr marL="914400" lvl="1" indent="-298450" rtl="0">
              <a:spcBef>
                <a:spcPts val="0"/>
              </a:spcBef>
              <a:spcAft>
                <a:spcPts val="0"/>
              </a:spcAft>
              <a:buClr>
                <a:schemeClr val="dk2"/>
              </a:buClr>
              <a:buSzPts val="1100"/>
              <a:buFont typeface="Roboto"/>
              <a:buChar char="➢"/>
            </a:pPr>
            <a:r>
              <a:rPr lang="en"/>
              <a:t>Tested each line of codes and functions </a:t>
            </a:r>
            <a:endParaRPr/>
          </a:p>
          <a:p>
            <a:pPr marL="914400" lvl="1" indent="-298450" rtl="0">
              <a:spcBef>
                <a:spcPts val="0"/>
              </a:spcBef>
              <a:spcAft>
                <a:spcPts val="0"/>
              </a:spcAft>
              <a:buClr>
                <a:schemeClr val="dk2"/>
              </a:buClr>
              <a:buSzPts val="1100"/>
              <a:buFont typeface="Roboto"/>
              <a:buChar char="➢"/>
            </a:pPr>
            <a:r>
              <a:rPr lang="en"/>
              <a:t>100% of the test cases passed </a:t>
            </a:r>
            <a:endParaRPr/>
          </a:p>
          <a:p>
            <a:pPr marL="457200" marR="0" lvl="0" indent="-311150" algn="l" rtl="0">
              <a:lnSpc>
                <a:spcPct val="115000"/>
              </a:lnSpc>
              <a:spcBef>
                <a:spcPts val="0"/>
              </a:spcBef>
              <a:spcAft>
                <a:spcPts val="0"/>
              </a:spcAft>
              <a:buClr>
                <a:schemeClr val="dk2"/>
              </a:buClr>
              <a:buSzPts val="1300"/>
              <a:buFont typeface="Roboto"/>
              <a:buChar char="❖"/>
            </a:pPr>
            <a:r>
              <a:rPr lang="en" sz="1300" b="0" i="0" u="none" strike="noStrike" cap="none">
                <a:solidFill>
                  <a:schemeClr val="dk2"/>
                </a:solidFill>
                <a:latin typeface="Roboto"/>
                <a:ea typeface="Roboto"/>
                <a:cs typeface="Roboto"/>
                <a:sym typeface="Roboto"/>
              </a:rPr>
              <a:t>Functional Testing </a:t>
            </a:r>
            <a:endParaRPr sz="1300" b="0" i="0" u="none" strike="noStrike" cap="none">
              <a:solidFill>
                <a:schemeClr val="dk2"/>
              </a:solidFill>
              <a:latin typeface="Roboto"/>
              <a:ea typeface="Roboto"/>
              <a:cs typeface="Roboto"/>
              <a:sym typeface="Roboto"/>
            </a:endParaRPr>
          </a:p>
          <a:p>
            <a:pPr marL="914400" marR="0" lvl="1" indent="-298450" algn="l" rtl="0">
              <a:lnSpc>
                <a:spcPct val="115000"/>
              </a:lnSpc>
              <a:spcBef>
                <a:spcPts val="0"/>
              </a:spcBef>
              <a:spcAft>
                <a:spcPts val="0"/>
              </a:spcAft>
              <a:buClr>
                <a:schemeClr val="dk2"/>
              </a:buClr>
              <a:buSzPts val="1100"/>
              <a:buFont typeface="Roboto"/>
              <a:buChar char="➢"/>
            </a:pPr>
            <a:r>
              <a:rPr lang="en" sz="1100" b="0" i="0" u="none" strike="noStrike" cap="none">
                <a:solidFill>
                  <a:schemeClr val="dk2"/>
                </a:solidFill>
                <a:latin typeface="Roboto"/>
                <a:ea typeface="Roboto"/>
                <a:cs typeface="Roboto"/>
                <a:sym typeface="Roboto"/>
              </a:rPr>
              <a:t>Tested Functionalities of the new features based on requirement specifications </a:t>
            </a:r>
            <a:endParaRPr sz="1100" b="0" i="0" u="none" strike="noStrike" cap="none">
              <a:solidFill>
                <a:schemeClr val="dk2"/>
              </a:solidFill>
              <a:latin typeface="Roboto"/>
              <a:ea typeface="Roboto"/>
              <a:cs typeface="Roboto"/>
              <a:sym typeface="Roboto"/>
            </a:endParaRPr>
          </a:p>
          <a:p>
            <a:pPr marL="914400" marR="0" lvl="1" indent="-298450" algn="l" rtl="0">
              <a:lnSpc>
                <a:spcPct val="115000"/>
              </a:lnSpc>
              <a:spcBef>
                <a:spcPts val="0"/>
              </a:spcBef>
              <a:spcAft>
                <a:spcPts val="0"/>
              </a:spcAft>
              <a:buClr>
                <a:schemeClr val="dk2"/>
              </a:buClr>
              <a:buSzPts val="1100"/>
              <a:buFont typeface="Roboto"/>
              <a:buChar char="➢"/>
            </a:pPr>
            <a:r>
              <a:rPr lang="en" sz="1100" b="0" i="0" u="none" strike="noStrike" cap="none">
                <a:solidFill>
                  <a:schemeClr val="dk2"/>
                </a:solidFill>
                <a:latin typeface="Roboto"/>
                <a:ea typeface="Roboto"/>
                <a:cs typeface="Roboto"/>
                <a:sym typeface="Roboto"/>
              </a:rPr>
              <a:t>100% of the test cases passed </a:t>
            </a:r>
            <a:endParaRPr sz="1100" b="0" i="0" u="none" strike="noStrike" cap="none">
              <a:solidFill>
                <a:schemeClr val="dk2"/>
              </a:solidFill>
              <a:latin typeface="Roboto"/>
              <a:ea typeface="Roboto"/>
              <a:cs typeface="Roboto"/>
              <a:sym typeface="Roboto"/>
            </a:endParaRPr>
          </a:p>
          <a:p>
            <a:pPr marL="914400" marR="0" lvl="1" indent="-298450" algn="l" rtl="0">
              <a:lnSpc>
                <a:spcPct val="115000"/>
              </a:lnSpc>
              <a:spcBef>
                <a:spcPts val="0"/>
              </a:spcBef>
              <a:spcAft>
                <a:spcPts val="0"/>
              </a:spcAft>
              <a:buClr>
                <a:schemeClr val="dk2"/>
              </a:buClr>
              <a:buSzPts val="1100"/>
              <a:buFont typeface="Roboto"/>
              <a:buChar char="➢"/>
            </a:pPr>
            <a:r>
              <a:rPr lang="en" sz="1100" b="0" i="0" u="none" strike="noStrike" cap="none">
                <a:solidFill>
                  <a:schemeClr val="dk2"/>
                </a:solidFill>
                <a:latin typeface="Roboto"/>
                <a:ea typeface="Roboto"/>
                <a:cs typeface="Roboto"/>
                <a:sym typeface="Roboto"/>
              </a:rPr>
              <a:t>2 minor issues found and resolved </a:t>
            </a:r>
            <a:endParaRPr sz="1100" b="0" i="0" u="none" strike="noStrike" cap="none">
              <a:solidFill>
                <a:schemeClr val="dk2"/>
              </a:solidFill>
              <a:latin typeface="Roboto"/>
              <a:ea typeface="Roboto"/>
              <a:cs typeface="Roboto"/>
              <a:sym typeface="Roboto"/>
            </a:endParaRPr>
          </a:p>
          <a:p>
            <a:pPr marL="457200" marR="0" lvl="0" indent="-311150" algn="l" rtl="0">
              <a:lnSpc>
                <a:spcPct val="115000"/>
              </a:lnSpc>
              <a:spcBef>
                <a:spcPts val="0"/>
              </a:spcBef>
              <a:spcAft>
                <a:spcPts val="0"/>
              </a:spcAft>
              <a:buClr>
                <a:schemeClr val="dk2"/>
              </a:buClr>
              <a:buSzPts val="1300"/>
              <a:buFont typeface="Roboto"/>
              <a:buChar char="❖"/>
            </a:pPr>
            <a:r>
              <a:rPr lang="en" sz="1300" b="0" i="0" u="none" strike="noStrike" cap="none">
                <a:solidFill>
                  <a:schemeClr val="dk2"/>
                </a:solidFill>
                <a:latin typeface="Roboto"/>
                <a:ea typeface="Roboto"/>
                <a:cs typeface="Roboto"/>
                <a:sym typeface="Roboto"/>
              </a:rPr>
              <a:t>Database Testing</a:t>
            </a:r>
            <a:endParaRPr sz="1300" b="0" i="0" u="none" strike="noStrike" cap="none">
              <a:solidFill>
                <a:schemeClr val="dk2"/>
              </a:solidFill>
              <a:latin typeface="Roboto"/>
              <a:ea typeface="Roboto"/>
              <a:cs typeface="Roboto"/>
              <a:sym typeface="Roboto"/>
            </a:endParaRPr>
          </a:p>
          <a:p>
            <a:pPr marL="914400" marR="0" lvl="1" indent="-298450" algn="l" rtl="0">
              <a:lnSpc>
                <a:spcPct val="115000"/>
              </a:lnSpc>
              <a:spcBef>
                <a:spcPts val="0"/>
              </a:spcBef>
              <a:spcAft>
                <a:spcPts val="0"/>
              </a:spcAft>
              <a:buClr>
                <a:schemeClr val="dk2"/>
              </a:buClr>
              <a:buSzPts val="1100"/>
              <a:buFont typeface="Roboto"/>
              <a:buChar char="➢"/>
            </a:pPr>
            <a:r>
              <a:rPr lang="en" sz="1100" b="0" i="0" u="none" strike="noStrike" cap="none">
                <a:solidFill>
                  <a:schemeClr val="dk2"/>
                </a:solidFill>
                <a:latin typeface="Roboto"/>
                <a:ea typeface="Roboto"/>
                <a:cs typeface="Roboto"/>
                <a:sym typeface="Roboto"/>
              </a:rPr>
              <a:t>Tested Revision table after altering the table to add new column </a:t>
            </a:r>
            <a:endParaRPr sz="1100" b="0" i="0" u="none" strike="noStrike" cap="none">
              <a:solidFill>
                <a:schemeClr val="dk2"/>
              </a:solidFill>
              <a:latin typeface="Roboto"/>
              <a:ea typeface="Roboto"/>
              <a:cs typeface="Roboto"/>
              <a:sym typeface="Roboto"/>
            </a:endParaRPr>
          </a:p>
          <a:p>
            <a:pPr marL="914400" marR="0" lvl="1" indent="-298450" algn="l" rtl="0">
              <a:lnSpc>
                <a:spcPct val="115000"/>
              </a:lnSpc>
              <a:spcBef>
                <a:spcPts val="0"/>
              </a:spcBef>
              <a:spcAft>
                <a:spcPts val="0"/>
              </a:spcAft>
              <a:buClr>
                <a:schemeClr val="dk2"/>
              </a:buClr>
              <a:buSzPts val="1100"/>
              <a:buFont typeface="Roboto"/>
              <a:buChar char="➢"/>
            </a:pPr>
            <a:r>
              <a:rPr lang="en" sz="1100" b="0" i="0" u="none" strike="noStrike" cap="none">
                <a:solidFill>
                  <a:schemeClr val="dk2"/>
                </a:solidFill>
                <a:latin typeface="Roboto"/>
                <a:ea typeface="Roboto"/>
                <a:cs typeface="Roboto"/>
                <a:sym typeface="Roboto"/>
              </a:rPr>
              <a:t>100% of the test cases passed </a:t>
            </a:r>
            <a:endParaRPr sz="1100" b="0" i="0" u="none" strike="noStrike" cap="none">
              <a:solidFill>
                <a:schemeClr val="dk2"/>
              </a:solidFill>
              <a:latin typeface="Roboto"/>
              <a:ea typeface="Roboto"/>
              <a:cs typeface="Roboto"/>
              <a:sym typeface="Roboto"/>
            </a:endParaRPr>
          </a:p>
          <a:p>
            <a:pPr marL="457200" marR="0" lvl="0" indent="-311150" algn="l" rtl="0">
              <a:lnSpc>
                <a:spcPct val="115000"/>
              </a:lnSpc>
              <a:spcBef>
                <a:spcPts val="0"/>
              </a:spcBef>
              <a:spcAft>
                <a:spcPts val="0"/>
              </a:spcAft>
              <a:buClr>
                <a:schemeClr val="dk2"/>
              </a:buClr>
              <a:buSzPts val="1300"/>
              <a:buFont typeface="Roboto"/>
              <a:buChar char="❖"/>
            </a:pPr>
            <a:r>
              <a:rPr lang="en" sz="1300" b="0" i="0" u="none" strike="noStrike" cap="none">
                <a:solidFill>
                  <a:schemeClr val="dk2"/>
                </a:solidFill>
                <a:latin typeface="Roboto"/>
                <a:ea typeface="Roboto"/>
                <a:cs typeface="Roboto"/>
                <a:sym typeface="Roboto"/>
              </a:rPr>
              <a:t>Performance Testing </a:t>
            </a:r>
            <a:endParaRPr sz="1300" b="0" i="0" u="none" strike="noStrike" cap="none">
              <a:solidFill>
                <a:schemeClr val="dk2"/>
              </a:solidFill>
              <a:latin typeface="Roboto"/>
              <a:ea typeface="Roboto"/>
              <a:cs typeface="Roboto"/>
              <a:sym typeface="Roboto"/>
            </a:endParaRPr>
          </a:p>
          <a:p>
            <a:pPr marL="914400" marR="0" lvl="1" indent="-298450" algn="l" rtl="0">
              <a:lnSpc>
                <a:spcPct val="115000"/>
              </a:lnSpc>
              <a:spcBef>
                <a:spcPts val="0"/>
              </a:spcBef>
              <a:spcAft>
                <a:spcPts val="0"/>
              </a:spcAft>
              <a:buClr>
                <a:schemeClr val="dk2"/>
              </a:buClr>
              <a:buSzPts val="1100"/>
              <a:buFont typeface="Roboto"/>
              <a:buChar char="➢"/>
            </a:pPr>
            <a:r>
              <a:rPr lang="en" sz="1100" b="0" i="0" u="none" strike="noStrike" cap="none">
                <a:solidFill>
                  <a:schemeClr val="dk2"/>
                </a:solidFill>
                <a:latin typeface="Roboto"/>
                <a:ea typeface="Roboto"/>
                <a:cs typeface="Roboto"/>
                <a:sym typeface="Roboto"/>
              </a:rPr>
              <a:t>Tested performance of different Media Wiki pages after applying the code and database changes </a:t>
            </a:r>
            <a:endParaRPr sz="1100" b="0" i="0" u="none" strike="noStrike" cap="none">
              <a:solidFill>
                <a:schemeClr val="dk2"/>
              </a:solidFill>
              <a:latin typeface="Roboto"/>
              <a:ea typeface="Roboto"/>
              <a:cs typeface="Roboto"/>
              <a:sym typeface="Roboto"/>
            </a:endParaRPr>
          </a:p>
          <a:p>
            <a:pPr marL="914400" marR="0" lvl="1" indent="-298450" algn="l" rtl="0">
              <a:lnSpc>
                <a:spcPct val="115000"/>
              </a:lnSpc>
              <a:spcBef>
                <a:spcPts val="0"/>
              </a:spcBef>
              <a:spcAft>
                <a:spcPts val="0"/>
              </a:spcAft>
              <a:buClr>
                <a:schemeClr val="dk2"/>
              </a:buClr>
              <a:buSzPts val="1100"/>
              <a:buFont typeface="Roboto"/>
              <a:buChar char="➢"/>
            </a:pPr>
            <a:r>
              <a:rPr lang="en" sz="1100" b="0" i="0" u="none" strike="noStrike" cap="none">
                <a:solidFill>
                  <a:schemeClr val="dk2"/>
                </a:solidFill>
                <a:latin typeface="Roboto"/>
                <a:ea typeface="Roboto"/>
                <a:cs typeface="Roboto"/>
                <a:sym typeface="Roboto"/>
              </a:rPr>
              <a:t>100% of the test cases passed </a:t>
            </a:r>
            <a:endParaRPr sz="1100" b="0" i="0" u="none" strike="noStrike" cap="none">
              <a:solidFill>
                <a:schemeClr val="dk2"/>
              </a:solidFill>
              <a:latin typeface="Roboto"/>
              <a:ea typeface="Roboto"/>
              <a:cs typeface="Roboto"/>
              <a:sym typeface="Roboto"/>
            </a:endParaRPr>
          </a:p>
          <a:p>
            <a:pPr marL="457200" marR="0" lvl="0" indent="-311150" algn="l" rtl="0">
              <a:lnSpc>
                <a:spcPct val="115000"/>
              </a:lnSpc>
              <a:spcBef>
                <a:spcPts val="0"/>
              </a:spcBef>
              <a:spcAft>
                <a:spcPts val="0"/>
              </a:spcAft>
              <a:buClr>
                <a:schemeClr val="dk2"/>
              </a:buClr>
              <a:buSzPts val="1300"/>
              <a:buFont typeface="Roboto"/>
              <a:buChar char="❖"/>
            </a:pPr>
            <a:r>
              <a:rPr lang="en" sz="1300" b="0" i="0" u="none" strike="noStrike" cap="none">
                <a:solidFill>
                  <a:schemeClr val="dk2"/>
                </a:solidFill>
                <a:latin typeface="Roboto"/>
                <a:ea typeface="Roboto"/>
                <a:cs typeface="Roboto"/>
                <a:sym typeface="Roboto"/>
              </a:rPr>
              <a:t>Regression Testing</a:t>
            </a:r>
            <a:endParaRPr sz="1300" b="0" i="0" u="none" strike="noStrike" cap="none">
              <a:solidFill>
                <a:schemeClr val="dk2"/>
              </a:solidFill>
              <a:latin typeface="Roboto"/>
              <a:ea typeface="Roboto"/>
              <a:cs typeface="Roboto"/>
              <a:sym typeface="Roboto"/>
            </a:endParaRPr>
          </a:p>
          <a:p>
            <a:pPr marL="914400" marR="0" lvl="1" indent="-298450" algn="l" rtl="0">
              <a:lnSpc>
                <a:spcPct val="115000"/>
              </a:lnSpc>
              <a:spcBef>
                <a:spcPts val="0"/>
              </a:spcBef>
              <a:spcAft>
                <a:spcPts val="0"/>
              </a:spcAft>
              <a:buClr>
                <a:schemeClr val="dk2"/>
              </a:buClr>
              <a:buSzPts val="1100"/>
              <a:buFont typeface="Roboto"/>
              <a:buChar char="➢"/>
            </a:pPr>
            <a:r>
              <a:rPr lang="en" sz="1100" b="0" i="0" u="none" strike="noStrike" cap="none">
                <a:solidFill>
                  <a:schemeClr val="dk2"/>
                </a:solidFill>
                <a:latin typeface="Roboto"/>
                <a:ea typeface="Roboto"/>
                <a:cs typeface="Roboto"/>
                <a:sym typeface="Roboto"/>
              </a:rPr>
              <a:t>Final regression of the application performed after the fixes </a:t>
            </a:r>
            <a:endParaRPr sz="1100" b="0" i="0" u="none" strike="noStrike" cap="none">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Merriweather"/>
              <a:buNone/>
            </a:pPr>
            <a:r>
              <a:rPr lang="en" sz="3600" b="0" i="0" u="none" strike="noStrike" cap="none">
                <a:solidFill>
                  <a:schemeClr val="accent1"/>
                </a:solidFill>
                <a:latin typeface="Merriweather"/>
                <a:ea typeface="Merriweather"/>
                <a:cs typeface="Merriweather"/>
                <a:sym typeface="Merriweather"/>
              </a:rPr>
              <a:t>Documentation</a:t>
            </a:r>
            <a:endParaRPr sz="3600" b="0" i="0" u="none" strike="noStrike" cap="none">
              <a:solidFill>
                <a:schemeClr val="accent1"/>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2800"/>
              <a:buFont typeface="Merriweather"/>
              <a:buNone/>
            </a:pPr>
            <a:r>
              <a:rPr lang="en" sz="2800" b="0" i="0" u="none" strike="noStrike" cap="none">
                <a:solidFill>
                  <a:schemeClr val="lt1"/>
                </a:solidFill>
                <a:latin typeface="Merriweather"/>
                <a:ea typeface="Merriweather"/>
                <a:cs typeface="Merriweather"/>
                <a:sym typeface="Merriweather"/>
              </a:rPr>
              <a:t>Handover Documentation</a:t>
            </a:r>
            <a:endParaRPr sz="2800" b="0" i="0" u="none" strike="noStrike" cap="none">
              <a:solidFill>
                <a:schemeClr val="lt1"/>
              </a:solidFill>
              <a:latin typeface="Merriweather"/>
              <a:ea typeface="Merriweather"/>
              <a:cs typeface="Merriweather"/>
              <a:sym typeface="Merriweather"/>
            </a:endParaRPr>
          </a:p>
        </p:txBody>
      </p:sp>
      <p:sp>
        <p:nvSpPr>
          <p:cNvPr id="135" name="Google Shape;135;p24"/>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300"/>
              <a:buFont typeface="Roboto"/>
              <a:buNone/>
            </a:pPr>
            <a:r>
              <a:rPr lang="en" sz="1200" i="0" u="none" strike="noStrike" cap="none">
                <a:solidFill>
                  <a:schemeClr val="dk2"/>
                </a:solidFill>
              </a:rPr>
              <a:t>The handover documentation for this phase includes:</a:t>
            </a:r>
            <a:endParaRPr sz="1200" i="0" u="none" strike="noStrike" cap="none">
              <a:solidFill>
                <a:schemeClr val="dk2"/>
              </a:solidFill>
            </a:endParaRPr>
          </a:p>
          <a:p>
            <a:pPr marL="457200" marR="0" lvl="0" indent="-304800" algn="l" rtl="0">
              <a:lnSpc>
                <a:spcPct val="115000"/>
              </a:lnSpc>
              <a:spcBef>
                <a:spcPts val="1600"/>
              </a:spcBef>
              <a:spcAft>
                <a:spcPts val="0"/>
              </a:spcAft>
              <a:buClr>
                <a:schemeClr val="dk2"/>
              </a:buClr>
              <a:buSzPts val="1200"/>
              <a:buFont typeface="Roboto"/>
              <a:buChar char="❖"/>
            </a:pPr>
            <a:r>
              <a:rPr lang="en" sz="1200" i="0" u="none" strike="noStrike" cap="none">
                <a:solidFill>
                  <a:schemeClr val="dk2"/>
                </a:solidFill>
              </a:rPr>
              <a:t>Phase </a:t>
            </a:r>
            <a:r>
              <a:rPr lang="en" sz="1200"/>
              <a:t>2</a:t>
            </a:r>
            <a:r>
              <a:rPr lang="en" sz="1200" i="0" u="none" strike="noStrike" cap="none">
                <a:solidFill>
                  <a:schemeClr val="dk2"/>
                </a:solidFill>
              </a:rPr>
              <a:t> MediaWiki Basics document</a:t>
            </a:r>
            <a:endParaRPr sz="1200" i="0" u="none" strike="noStrike" cap="none">
              <a:solidFill>
                <a:schemeClr val="dk2"/>
              </a:solidFill>
            </a:endParaRPr>
          </a:p>
          <a:p>
            <a:pPr marL="457200" marR="0" lvl="0" indent="-304800" algn="l" rtl="0">
              <a:lnSpc>
                <a:spcPct val="115000"/>
              </a:lnSpc>
              <a:spcBef>
                <a:spcPts val="0"/>
              </a:spcBef>
              <a:spcAft>
                <a:spcPts val="0"/>
              </a:spcAft>
              <a:buClr>
                <a:schemeClr val="dk2"/>
              </a:buClr>
              <a:buSzPts val="1200"/>
              <a:buFont typeface="Roboto"/>
              <a:buChar char="❖"/>
            </a:pPr>
            <a:r>
              <a:rPr lang="en" sz="1200" i="0" u="none" strike="noStrike" cap="none">
                <a:solidFill>
                  <a:schemeClr val="dk2"/>
                </a:solidFill>
              </a:rPr>
              <a:t>Phase 2 MediaWiki Installation (Cent</a:t>
            </a:r>
            <a:r>
              <a:rPr lang="en" sz="1200"/>
              <a:t>OS</a:t>
            </a:r>
            <a:r>
              <a:rPr lang="en" sz="1200" i="0" u="none" strike="noStrike" cap="none">
                <a:solidFill>
                  <a:schemeClr val="dk2"/>
                </a:solidFill>
              </a:rPr>
              <a:t>)</a:t>
            </a:r>
            <a:endParaRPr sz="1200" i="0" u="none" strike="noStrike" cap="none">
              <a:solidFill>
                <a:schemeClr val="dk2"/>
              </a:solidFill>
            </a:endParaRPr>
          </a:p>
          <a:p>
            <a:pPr marL="457200" marR="0" lvl="0" indent="-304800" algn="l" rtl="0">
              <a:lnSpc>
                <a:spcPct val="115000"/>
              </a:lnSpc>
              <a:spcBef>
                <a:spcPts val="0"/>
              </a:spcBef>
              <a:spcAft>
                <a:spcPts val="0"/>
              </a:spcAft>
              <a:buClr>
                <a:schemeClr val="dk2"/>
              </a:buClr>
              <a:buSzPts val="1200"/>
              <a:buFont typeface="Roboto"/>
              <a:buChar char="❖"/>
            </a:pPr>
            <a:r>
              <a:rPr lang="en" sz="1200" i="0" u="none" strike="noStrike" cap="none">
                <a:solidFill>
                  <a:schemeClr val="dk2"/>
                </a:solidFill>
              </a:rPr>
              <a:t>Phase 2 MediaWiki Installation (Windows)</a:t>
            </a:r>
            <a:endParaRPr sz="1200"/>
          </a:p>
          <a:p>
            <a:pPr marL="457200" marR="0" lvl="0" indent="-304800" algn="l" rtl="0">
              <a:lnSpc>
                <a:spcPct val="115000"/>
              </a:lnSpc>
              <a:spcBef>
                <a:spcPts val="0"/>
              </a:spcBef>
              <a:spcAft>
                <a:spcPts val="0"/>
              </a:spcAft>
              <a:buClr>
                <a:schemeClr val="dk2"/>
              </a:buClr>
              <a:buSzPts val="1200"/>
              <a:buFont typeface="Roboto"/>
              <a:buChar char="❖"/>
            </a:pPr>
            <a:r>
              <a:rPr lang="en" sz="1200" i="0" u="none" strike="noStrike" cap="none">
                <a:solidFill>
                  <a:schemeClr val="dk2"/>
                </a:solidFill>
              </a:rPr>
              <a:t>Phase 2 Future Recommendations document</a:t>
            </a:r>
            <a:endParaRPr sz="1200" i="0" u="none" strike="noStrike" cap="none">
              <a:solidFill>
                <a:schemeClr val="dk2"/>
              </a:solidFill>
            </a:endParaRPr>
          </a:p>
          <a:p>
            <a:pPr marL="457200" marR="0" lvl="0" indent="-304800" algn="l" rtl="0">
              <a:lnSpc>
                <a:spcPct val="115000"/>
              </a:lnSpc>
              <a:spcBef>
                <a:spcPts val="0"/>
              </a:spcBef>
              <a:spcAft>
                <a:spcPts val="0"/>
              </a:spcAft>
              <a:buClr>
                <a:schemeClr val="dk2"/>
              </a:buClr>
              <a:buSzPts val="1200"/>
              <a:buFont typeface="Roboto"/>
              <a:buChar char="❖"/>
            </a:pPr>
            <a:r>
              <a:rPr lang="en" sz="1200" i="0" u="none" strike="noStrike" cap="none">
                <a:solidFill>
                  <a:schemeClr val="dk2"/>
                </a:solidFill>
              </a:rPr>
              <a:t>Phase 2 Configuration and Privacy document</a:t>
            </a:r>
            <a:endParaRPr sz="1200" i="0" u="none" strike="noStrike" cap="none">
              <a:solidFill>
                <a:schemeClr val="dk2"/>
              </a:solidFill>
            </a:endParaRPr>
          </a:p>
          <a:p>
            <a:pPr marL="457200" marR="0" lvl="0" indent="-304800" algn="l" rtl="0">
              <a:lnSpc>
                <a:spcPct val="115000"/>
              </a:lnSpc>
              <a:spcBef>
                <a:spcPts val="0"/>
              </a:spcBef>
              <a:spcAft>
                <a:spcPts val="0"/>
              </a:spcAft>
              <a:buClr>
                <a:schemeClr val="dk2"/>
              </a:buClr>
              <a:buSzPts val="1200"/>
              <a:buFont typeface="Roboto"/>
              <a:buChar char="❖"/>
            </a:pPr>
            <a:r>
              <a:rPr lang="en" sz="1200" i="0" u="none" strike="noStrike" cap="none">
                <a:solidFill>
                  <a:schemeClr val="dk2"/>
                </a:solidFill>
              </a:rPr>
              <a:t>Phase 2 Software Requirements Specification (SRS)</a:t>
            </a:r>
            <a:endParaRPr sz="1200" i="0" u="none" strike="noStrike" cap="none">
              <a:solidFill>
                <a:schemeClr val="dk2"/>
              </a:solidFill>
            </a:endParaRPr>
          </a:p>
          <a:p>
            <a:pPr marL="457200" marR="0" lvl="0" indent="-304800" algn="l" rtl="0">
              <a:lnSpc>
                <a:spcPct val="115000"/>
              </a:lnSpc>
              <a:spcBef>
                <a:spcPts val="0"/>
              </a:spcBef>
              <a:spcAft>
                <a:spcPts val="0"/>
              </a:spcAft>
              <a:buClr>
                <a:schemeClr val="dk2"/>
              </a:buClr>
              <a:buSzPts val="1200"/>
              <a:buFont typeface="Roboto"/>
              <a:buChar char="❖"/>
            </a:pPr>
            <a:r>
              <a:rPr lang="en" sz="1200" i="0" u="none" strike="noStrike" cap="none">
                <a:solidFill>
                  <a:schemeClr val="dk2"/>
                </a:solidFill>
              </a:rPr>
              <a:t>Phase 2 Code documentation (posted to GitH</a:t>
            </a:r>
            <a:r>
              <a:rPr lang="en" sz="1200"/>
              <a:t>ub)</a:t>
            </a:r>
            <a:endParaRPr sz="1200" i="0" u="none" strike="noStrike" cap="none">
              <a:solidFill>
                <a:schemeClr val="dk2"/>
              </a:solidFill>
            </a:endParaRPr>
          </a:p>
          <a:p>
            <a:pPr marL="0" marR="0" lvl="0" indent="0" algn="l" rtl="0">
              <a:lnSpc>
                <a:spcPct val="115000"/>
              </a:lnSpc>
              <a:spcBef>
                <a:spcPts val="1600"/>
              </a:spcBef>
              <a:spcAft>
                <a:spcPts val="1600"/>
              </a:spcAft>
              <a:buClr>
                <a:schemeClr val="dk2"/>
              </a:buClr>
              <a:buSzPts val="1300"/>
              <a:buFont typeface="Roboto"/>
              <a:buNone/>
            </a:pPr>
            <a:endParaRPr sz="1300" i="0" u="none" strike="noStrike" cap="none">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2800"/>
              <a:buFont typeface="Merriweather"/>
              <a:buNone/>
            </a:pPr>
            <a:r>
              <a:rPr lang="en" sz="2800" b="0" i="0" u="none" strike="noStrike" cap="none">
                <a:solidFill>
                  <a:schemeClr val="lt1"/>
                </a:solidFill>
                <a:latin typeface="Merriweather"/>
                <a:ea typeface="Merriweather"/>
                <a:cs typeface="Merriweather"/>
                <a:sym typeface="Merriweather"/>
              </a:rPr>
              <a:t>Installation Instructions:</a:t>
            </a:r>
            <a:br>
              <a:rPr lang="en" sz="2800" b="0" i="0" u="none" strike="noStrike" cap="none">
                <a:solidFill>
                  <a:schemeClr val="lt1"/>
                </a:solidFill>
                <a:latin typeface="Merriweather"/>
                <a:ea typeface="Merriweather"/>
                <a:cs typeface="Merriweather"/>
                <a:sym typeface="Merriweather"/>
              </a:rPr>
            </a:br>
            <a:r>
              <a:rPr lang="en" sz="2800" b="0" i="0" u="none" strike="noStrike" cap="none">
                <a:solidFill>
                  <a:schemeClr val="lt1"/>
                </a:solidFill>
                <a:latin typeface="Merriweather"/>
                <a:ea typeface="Merriweather"/>
                <a:cs typeface="Merriweather"/>
                <a:sym typeface="Merriweather"/>
              </a:rPr>
              <a:t> </a:t>
            </a:r>
            <a:br>
              <a:rPr lang="en" sz="2800" b="0" i="0" u="none" strike="noStrike" cap="none">
                <a:solidFill>
                  <a:schemeClr val="lt1"/>
                </a:solidFill>
                <a:latin typeface="Merriweather"/>
                <a:ea typeface="Merriweather"/>
                <a:cs typeface="Merriweather"/>
                <a:sym typeface="Merriweather"/>
              </a:rPr>
            </a:br>
            <a:r>
              <a:rPr lang="en" sz="2800" b="0" i="0" u="none" strike="noStrike" cap="none">
                <a:solidFill>
                  <a:schemeClr val="lt1"/>
                </a:solidFill>
                <a:latin typeface="Merriweather"/>
                <a:ea typeface="Merriweather"/>
                <a:cs typeface="Merriweather"/>
                <a:sym typeface="Merriweather"/>
              </a:rPr>
              <a:t>1. Database	</a:t>
            </a:r>
            <a:endParaRPr sz="2800" b="0" i="0" u="none" strike="noStrike" cap="none">
              <a:solidFill>
                <a:schemeClr val="lt1"/>
              </a:solidFill>
              <a:latin typeface="Merriweather"/>
              <a:ea typeface="Merriweather"/>
              <a:cs typeface="Merriweather"/>
              <a:sym typeface="Merriweather"/>
            </a:endParaRPr>
          </a:p>
        </p:txBody>
      </p:sp>
      <p:sp>
        <p:nvSpPr>
          <p:cNvPr id="141" name="Google Shape;141;p25"/>
          <p:cNvSpPr txBox="1">
            <a:spLocks noGrp="1"/>
          </p:cNvSpPr>
          <p:nvPr>
            <p:ph type="body" idx="1"/>
          </p:nvPr>
        </p:nvSpPr>
        <p:spPr>
          <a:xfrm>
            <a:off x="4644675" y="500925"/>
            <a:ext cx="4166400" cy="4596300"/>
          </a:xfrm>
          <a:prstGeom prst="rect">
            <a:avLst/>
          </a:prstGeom>
          <a:noFill/>
          <a:ln>
            <a:noFill/>
          </a:ln>
        </p:spPr>
        <p:txBody>
          <a:bodyPr spcFirstLastPara="1" wrap="square" lIns="91425" tIns="91425" rIns="91425" bIns="91425" anchor="t" anchorCtr="0">
            <a:noAutofit/>
          </a:bodyPr>
          <a:lstStyle/>
          <a:p>
            <a:pPr marL="457200" marR="0" lvl="0" indent="-304800" algn="l" rtl="0">
              <a:lnSpc>
                <a:spcPct val="115000"/>
              </a:lnSpc>
              <a:spcBef>
                <a:spcPts val="0"/>
              </a:spcBef>
              <a:spcAft>
                <a:spcPts val="0"/>
              </a:spcAft>
              <a:buClr>
                <a:schemeClr val="dk2"/>
              </a:buClr>
              <a:buSzPts val="1200"/>
              <a:buFont typeface="Roboto"/>
              <a:buChar char="❖"/>
            </a:pPr>
            <a:r>
              <a:rPr lang="en" sz="1200" b="0" i="0" u="none" strike="noStrike" cap="none">
                <a:solidFill>
                  <a:schemeClr val="dk2"/>
                </a:solidFill>
                <a:latin typeface="Roboto"/>
                <a:ea typeface="Roboto"/>
                <a:cs typeface="Roboto"/>
                <a:sym typeface="Roboto"/>
              </a:rPr>
              <a:t>Both MariaDB and MySQL are supported by MediaWiki </a:t>
            </a:r>
            <a:endParaRPr sz="1200" b="0" i="0" u="none" strike="noStrike" cap="none">
              <a:solidFill>
                <a:schemeClr val="dk2"/>
              </a:solidFill>
              <a:latin typeface="Roboto"/>
              <a:ea typeface="Roboto"/>
              <a:cs typeface="Roboto"/>
              <a:sym typeface="Roboto"/>
            </a:endParaRPr>
          </a:p>
          <a:p>
            <a:pPr marL="457200" marR="0" lvl="0" indent="-304800" algn="l" rtl="0">
              <a:lnSpc>
                <a:spcPct val="115000"/>
              </a:lnSpc>
              <a:spcBef>
                <a:spcPts val="0"/>
              </a:spcBef>
              <a:spcAft>
                <a:spcPts val="0"/>
              </a:spcAft>
              <a:buClr>
                <a:schemeClr val="dk2"/>
              </a:buClr>
              <a:buSzPts val="1200"/>
              <a:buFont typeface="Roboto"/>
              <a:buChar char="❖"/>
            </a:pPr>
            <a:r>
              <a:rPr lang="en" sz="1200" b="0" i="0" u="none" strike="noStrike" cap="none">
                <a:solidFill>
                  <a:schemeClr val="dk2"/>
                </a:solidFill>
                <a:latin typeface="Roboto"/>
                <a:ea typeface="Roboto"/>
                <a:cs typeface="Roboto"/>
                <a:sym typeface="Roboto"/>
              </a:rPr>
              <a:t>MariaDB has been used for the project </a:t>
            </a:r>
            <a:endParaRPr sz="1200" b="0" i="0" u="none" strike="noStrike" cap="none">
              <a:solidFill>
                <a:schemeClr val="dk2"/>
              </a:solidFill>
              <a:latin typeface="Roboto"/>
              <a:ea typeface="Roboto"/>
              <a:cs typeface="Roboto"/>
              <a:sym typeface="Roboto"/>
            </a:endParaRPr>
          </a:p>
          <a:p>
            <a:pPr marL="457200" marR="0" lvl="0" indent="-304800" algn="l" rtl="0">
              <a:lnSpc>
                <a:spcPct val="115000"/>
              </a:lnSpc>
              <a:spcBef>
                <a:spcPts val="0"/>
              </a:spcBef>
              <a:spcAft>
                <a:spcPts val="0"/>
              </a:spcAft>
              <a:buClr>
                <a:schemeClr val="dk2"/>
              </a:buClr>
              <a:buSzPts val="1200"/>
              <a:buFont typeface="Roboto"/>
              <a:buChar char="❖"/>
            </a:pPr>
            <a:r>
              <a:rPr lang="en" sz="1200" b="0" i="0" u="none" strike="noStrike" cap="none">
                <a:solidFill>
                  <a:schemeClr val="dk2"/>
                </a:solidFill>
                <a:latin typeface="Roboto"/>
                <a:ea typeface="Roboto"/>
                <a:cs typeface="Roboto"/>
                <a:sym typeface="Roboto"/>
              </a:rPr>
              <a:t>Install MariaDB 5.5.[latest version] through </a:t>
            </a:r>
            <a:r>
              <a:rPr lang="en" sz="1200" b="0" i="0" u="sng" strike="noStrike" cap="none">
                <a:solidFill>
                  <a:schemeClr val="hlink"/>
                </a:solidFill>
                <a:latin typeface="Calibri"/>
                <a:ea typeface="Calibri"/>
                <a:cs typeface="Calibri"/>
                <a:sym typeface="Calibri"/>
                <a:hlinkClick r:id="rId3"/>
              </a:rPr>
              <a:t>https://downloads.mariadb.org/mariadb/</a:t>
            </a:r>
            <a:r>
              <a:rPr lang="en" sz="1200" b="0" i="0" u="none" strike="noStrike" cap="none">
                <a:solidFill>
                  <a:srgbClr val="000000"/>
                </a:solidFill>
                <a:latin typeface="Calibri"/>
                <a:ea typeface="Calibri"/>
                <a:cs typeface="Calibri"/>
                <a:sym typeface="Calibri"/>
              </a:rPr>
              <a:t>.</a:t>
            </a:r>
            <a:endParaRPr sz="1200" b="0" i="0" u="none" strike="noStrike" cap="none">
              <a:solidFill>
                <a:srgbClr val="000000"/>
              </a:solidFill>
              <a:latin typeface="Calibri"/>
              <a:ea typeface="Calibri"/>
              <a:cs typeface="Calibri"/>
              <a:sym typeface="Calibri"/>
            </a:endParaRPr>
          </a:p>
          <a:p>
            <a:pPr marL="457200" marR="0" lvl="0" indent="-311150" algn="l" rtl="0">
              <a:lnSpc>
                <a:spcPct val="115000"/>
              </a:lnSpc>
              <a:spcBef>
                <a:spcPts val="0"/>
              </a:spcBef>
              <a:spcAft>
                <a:spcPts val="0"/>
              </a:spcAft>
              <a:buClr>
                <a:schemeClr val="dk2"/>
              </a:buClr>
              <a:buSzPts val="1300"/>
              <a:buFont typeface="Roboto"/>
              <a:buChar char="❖"/>
            </a:pPr>
            <a:r>
              <a:rPr lang="en" sz="1200" b="0" i="0" u="none" strike="noStrike" cap="none">
                <a:solidFill>
                  <a:schemeClr val="dk2"/>
                </a:solidFill>
                <a:latin typeface="Roboto"/>
                <a:ea typeface="Roboto"/>
                <a:cs typeface="Roboto"/>
                <a:sym typeface="Roboto"/>
              </a:rPr>
              <a:t>Access the database through HeidiSQL</a:t>
            </a:r>
            <a:r>
              <a:rPr lang="en" sz="1300" b="0" i="0" u="none" strike="noStrike" cap="none">
                <a:solidFill>
                  <a:schemeClr val="dk2"/>
                </a:solidFill>
                <a:latin typeface="Roboto"/>
                <a:ea typeface="Roboto"/>
                <a:cs typeface="Roboto"/>
                <a:sym typeface="Roboto"/>
              </a:rPr>
              <a:t> </a:t>
            </a:r>
            <a:endParaRPr sz="1300" b="0" i="0" u="none" strike="noStrike" cap="none">
              <a:solidFill>
                <a:schemeClr val="dk2"/>
              </a:solidFill>
              <a:latin typeface="Roboto"/>
              <a:ea typeface="Roboto"/>
              <a:cs typeface="Roboto"/>
              <a:sym typeface="Roboto"/>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lvl="0" indent="0" rtl="0">
              <a:spcBef>
                <a:spcPts val="0"/>
              </a:spcBef>
              <a:spcAft>
                <a:spcPts val="0"/>
              </a:spcAft>
              <a:buNone/>
            </a:pPr>
            <a:r>
              <a:rPr lang="en" sz="1000" i="1"/>
              <a:t>Get detailed installation instructions from the handover document </a:t>
            </a:r>
            <a:endParaRPr sz="1000" i="1"/>
          </a:p>
        </p:txBody>
      </p:sp>
      <p:pic>
        <p:nvPicPr>
          <p:cNvPr id="142" name="Google Shape;142;p25"/>
          <p:cNvPicPr preferRelativeResize="0"/>
          <p:nvPr/>
        </p:nvPicPr>
        <p:blipFill rotWithShape="1">
          <a:blip r:embed="rId4">
            <a:alphaModFix/>
          </a:blip>
          <a:srcRect/>
          <a:stretch/>
        </p:blipFill>
        <p:spPr>
          <a:xfrm>
            <a:off x="7176924" y="2369400"/>
            <a:ext cx="1756150" cy="1607425"/>
          </a:xfrm>
          <a:prstGeom prst="rect">
            <a:avLst/>
          </a:prstGeom>
          <a:noFill/>
          <a:ln w="9525" cap="flat" cmpd="sng">
            <a:solidFill>
              <a:srgbClr val="000000"/>
            </a:solidFill>
            <a:prstDash val="solid"/>
            <a:miter lim="8000"/>
            <a:headEnd type="none" w="sm" len="sm"/>
            <a:tailEnd type="none" w="sm" len="sm"/>
          </a:ln>
        </p:spPr>
      </p:pic>
      <p:pic>
        <p:nvPicPr>
          <p:cNvPr id="143" name="Google Shape;143;p25"/>
          <p:cNvPicPr preferRelativeResize="0"/>
          <p:nvPr/>
        </p:nvPicPr>
        <p:blipFill rotWithShape="1">
          <a:blip r:embed="rId5">
            <a:alphaModFix/>
          </a:blip>
          <a:srcRect/>
          <a:stretch/>
        </p:blipFill>
        <p:spPr>
          <a:xfrm>
            <a:off x="4506376" y="1942350"/>
            <a:ext cx="2438074" cy="1607425"/>
          </a:xfrm>
          <a:prstGeom prst="rect">
            <a:avLst/>
          </a:prstGeom>
          <a:noFill/>
          <a:ln>
            <a:noFill/>
          </a:ln>
        </p:spPr>
      </p:pic>
      <p:sp>
        <p:nvSpPr>
          <p:cNvPr id="144" name="Google Shape;144;p25"/>
          <p:cNvSpPr txBox="1"/>
          <p:nvPr/>
        </p:nvSpPr>
        <p:spPr>
          <a:xfrm>
            <a:off x="4614800" y="3082075"/>
            <a:ext cx="1180800" cy="39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2"/>
                </a:solidFill>
                <a:latin typeface="Arial"/>
                <a:ea typeface="Arial"/>
                <a:cs typeface="Arial"/>
                <a:sym typeface="Arial"/>
              </a:rPr>
              <a:t>HeidiSQL</a:t>
            </a:r>
            <a:endParaRPr sz="1400" b="0" i="0" u="none" strike="noStrike" cap="none">
              <a:solidFill>
                <a:schemeClr val="dk2"/>
              </a:solidFill>
              <a:latin typeface="Arial"/>
              <a:ea typeface="Arial"/>
              <a:cs typeface="Arial"/>
              <a:sym typeface="Arial"/>
            </a:endParaRPr>
          </a:p>
        </p:txBody>
      </p:sp>
      <p:sp>
        <p:nvSpPr>
          <p:cNvPr id="145" name="Google Shape;145;p25"/>
          <p:cNvSpPr txBox="1"/>
          <p:nvPr/>
        </p:nvSpPr>
        <p:spPr>
          <a:xfrm>
            <a:off x="7176925" y="1889100"/>
            <a:ext cx="1840500" cy="39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2"/>
                </a:solidFill>
                <a:latin typeface="Arial"/>
                <a:ea typeface="Arial"/>
                <a:cs typeface="Arial"/>
                <a:sym typeface="Arial"/>
              </a:rPr>
              <a:t>MariaDB installation</a:t>
            </a:r>
            <a:endParaRPr sz="1400" b="0" i="0" u="none" strike="noStrike" cap="none">
              <a:solidFill>
                <a:schemeClr val="dk2"/>
              </a:solidFill>
              <a:latin typeface="Arial"/>
              <a:ea typeface="Arial"/>
              <a:cs typeface="Arial"/>
              <a:sym typeface="Arial"/>
            </a:endParaRPr>
          </a:p>
        </p:txBody>
      </p:sp>
      <p:pic>
        <p:nvPicPr>
          <p:cNvPr id="146" name="Google Shape;146;p25"/>
          <p:cNvPicPr preferRelativeResize="0"/>
          <p:nvPr/>
        </p:nvPicPr>
        <p:blipFill>
          <a:blip r:embed="rId6">
            <a:alphaModFix/>
          </a:blip>
          <a:stretch>
            <a:fillRect/>
          </a:stretch>
        </p:blipFill>
        <p:spPr>
          <a:xfrm>
            <a:off x="4644675" y="3643975"/>
            <a:ext cx="2342375" cy="1003000"/>
          </a:xfrm>
          <a:prstGeom prst="rect">
            <a:avLst/>
          </a:prstGeom>
          <a:noFill/>
          <a:ln w="9525" cap="flat" cmpd="sng">
            <a:solidFill>
              <a:srgbClr val="000000"/>
            </a:solidFill>
            <a:prstDash val="solid"/>
            <a:round/>
            <a:headEnd type="none" w="sm" len="sm"/>
            <a:tailEnd type="none" w="sm" len="sm"/>
          </a:ln>
        </p:spPr>
      </p:pic>
      <p:pic>
        <p:nvPicPr>
          <p:cNvPr id="147" name="Google Shape;147;p25"/>
          <p:cNvPicPr preferRelativeResize="0"/>
          <p:nvPr/>
        </p:nvPicPr>
        <p:blipFill>
          <a:blip r:embed="rId7">
            <a:alphaModFix/>
          </a:blip>
          <a:stretch>
            <a:fillRect/>
          </a:stretch>
        </p:blipFill>
        <p:spPr>
          <a:xfrm>
            <a:off x="6944450" y="2184300"/>
            <a:ext cx="2167000" cy="1792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0"/>
              </a:spcBef>
              <a:spcAft>
                <a:spcPts val="0"/>
              </a:spcAft>
              <a:buClr>
                <a:schemeClr val="dk2"/>
              </a:buClr>
              <a:buSzPts val="1300"/>
              <a:buFont typeface="Roboto"/>
              <a:buChar char="❖"/>
            </a:pPr>
            <a:r>
              <a:rPr lang="en" sz="1300" b="0" i="0" u="none" strike="noStrike" cap="none">
                <a:solidFill>
                  <a:schemeClr val="dk2"/>
                </a:solidFill>
                <a:latin typeface="Roboto"/>
                <a:ea typeface="Roboto"/>
                <a:cs typeface="Roboto"/>
                <a:sym typeface="Roboto"/>
              </a:rPr>
              <a:t>Install IIS Express through Microsoft Web Platform Installer (WPI) </a:t>
            </a:r>
            <a:endParaRPr sz="1300" b="0" i="0" u="none" strike="noStrike" cap="none">
              <a:solidFill>
                <a:schemeClr val="dk2"/>
              </a:solidFill>
              <a:latin typeface="Roboto"/>
              <a:ea typeface="Roboto"/>
              <a:cs typeface="Roboto"/>
              <a:sym typeface="Roboto"/>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sz="1000"/>
          </a:p>
          <a:p>
            <a:pPr marL="0" marR="0" lvl="0" indent="0" algn="l" rtl="0">
              <a:lnSpc>
                <a:spcPct val="115000"/>
              </a:lnSpc>
              <a:spcBef>
                <a:spcPts val="0"/>
              </a:spcBef>
              <a:spcAft>
                <a:spcPts val="0"/>
              </a:spcAft>
              <a:buNone/>
            </a:pPr>
            <a:endParaRPr sz="1000"/>
          </a:p>
          <a:p>
            <a:pPr marL="0" marR="0" lvl="0" indent="0" algn="l" rtl="0">
              <a:lnSpc>
                <a:spcPct val="115000"/>
              </a:lnSpc>
              <a:spcBef>
                <a:spcPts val="0"/>
              </a:spcBef>
              <a:spcAft>
                <a:spcPts val="0"/>
              </a:spcAft>
              <a:buNone/>
            </a:pPr>
            <a:endParaRPr sz="1000"/>
          </a:p>
          <a:p>
            <a:pPr marL="0" marR="0" lvl="0" indent="0" algn="l" rtl="0">
              <a:lnSpc>
                <a:spcPct val="115000"/>
              </a:lnSpc>
              <a:spcBef>
                <a:spcPts val="0"/>
              </a:spcBef>
              <a:spcAft>
                <a:spcPts val="0"/>
              </a:spcAft>
              <a:buNone/>
            </a:pPr>
            <a:endParaRPr sz="1000"/>
          </a:p>
          <a:p>
            <a:pPr marL="0" marR="0" lvl="0" indent="0" algn="l" rtl="0">
              <a:lnSpc>
                <a:spcPct val="115000"/>
              </a:lnSpc>
              <a:spcBef>
                <a:spcPts val="0"/>
              </a:spcBef>
              <a:spcAft>
                <a:spcPts val="0"/>
              </a:spcAft>
              <a:buNone/>
            </a:pPr>
            <a:endParaRPr sz="1000"/>
          </a:p>
          <a:p>
            <a:pPr marL="0" lvl="0" indent="0" rtl="0">
              <a:spcBef>
                <a:spcPts val="0"/>
              </a:spcBef>
              <a:spcAft>
                <a:spcPts val="0"/>
              </a:spcAft>
              <a:buNone/>
            </a:pPr>
            <a:r>
              <a:rPr lang="en" sz="1000" i="1"/>
              <a:t>Get detailed installation instructions from the handover document </a:t>
            </a:r>
            <a:endParaRPr sz="1000" i="1"/>
          </a:p>
        </p:txBody>
      </p:sp>
      <p:pic>
        <p:nvPicPr>
          <p:cNvPr id="153" name="Google Shape;153;p26"/>
          <p:cNvPicPr preferRelativeResize="0"/>
          <p:nvPr/>
        </p:nvPicPr>
        <p:blipFill>
          <a:blip r:embed="rId3">
            <a:alphaModFix/>
          </a:blip>
          <a:stretch>
            <a:fillRect/>
          </a:stretch>
        </p:blipFill>
        <p:spPr>
          <a:xfrm>
            <a:off x="4572000" y="1134188"/>
            <a:ext cx="4172121" cy="1828875"/>
          </a:xfrm>
          <a:prstGeom prst="rect">
            <a:avLst/>
          </a:prstGeom>
          <a:noFill/>
          <a:ln>
            <a:noFill/>
          </a:ln>
        </p:spPr>
      </p:pic>
      <p:sp>
        <p:nvSpPr>
          <p:cNvPr id="154" name="Google Shape;154;p26"/>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2800"/>
              <a:buFont typeface="Merriweather"/>
              <a:buNone/>
            </a:pPr>
            <a:r>
              <a:rPr lang="en" sz="2800" b="0" i="0" u="none" strike="noStrike" cap="none">
                <a:solidFill>
                  <a:schemeClr val="lt1"/>
                </a:solidFill>
                <a:latin typeface="Merriweather"/>
                <a:ea typeface="Merriweather"/>
                <a:cs typeface="Merriweather"/>
                <a:sym typeface="Merriweather"/>
              </a:rPr>
              <a:t>Installation Instructions:</a:t>
            </a:r>
            <a:endParaRPr sz="2800" b="0" i="0" u="none" strike="noStrike" cap="none">
              <a:solidFill>
                <a:schemeClr val="lt1"/>
              </a:solidFill>
              <a:latin typeface="Merriweather"/>
              <a:ea typeface="Merriweather"/>
              <a:cs typeface="Merriweather"/>
              <a:sym typeface="Merriweather"/>
            </a:endParaRPr>
          </a:p>
          <a:p>
            <a:pPr marL="0" marR="0" lvl="0" indent="0" algn="l" rtl="0">
              <a:lnSpc>
                <a:spcPct val="100000"/>
              </a:lnSpc>
              <a:spcBef>
                <a:spcPts val="0"/>
              </a:spcBef>
              <a:spcAft>
                <a:spcPts val="0"/>
              </a:spcAft>
              <a:buClr>
                <a:schemeClr val="lt1"/>
              </a:buClr>
              <a:buSzPts val="2800"/>
              <a:buFont typeface="Merriweather"/>
              <a:buNone/>
            </a:pPr>
            <a:r>
              <a:rPr lang="en" sz="2800" b="0" i="0" u="none" strike="noStrike" cap="none">
                <a:solidFill>
                  <a:schemeClr val="lt1"/>
                </a:solidFill>
                <a:latin typeface="Merriweather"/>
                <a:ea typeface="Merriweather"/>
                <a:cs typeface="Merriweather"/>
                <a:sym typeface="Merriweather"/>
              </a:rPr>
              <a:t> </a:t>
            </a:r>
            <a:br>
              <a:rPr lang="en" sz="2800" b="0" i="0" u="none" strike="noStrike" cap="none">
                <a:solidFill>
                  <a:schemeClr val="lt1"/>
                </a:solidFill>
                <a:latin typeface="Merriweather"/>
                <a:ea typeface="Merriweather"/>
                <a:cs typeface="Merriweather"/>
                <a:sym typeface="Merriweather"/>
              </a:rPr>
            </a:br>
            <a:r>
              <a:rPr lang="en" sz="2800" b="0" i="0" u="none" strike="noStrike" cap="none">
                <a:solidFill>
                  <a:schemeClr val="lt1"/>
                </a:solidFill>
                <a:latin typeface="Merriweather"/>
                <a:ea typeface="Merriweather"/>
                <a:cs typeface="Merriweather"/>
                <a:sym typeface="Merriweather"/>
              </a:rPr>
              <a:t>2. </a:t>
            </a:r>
            <a:r>
              <a:rPr lang="en"/>
              <a:t>Web </a:t>
            </a:r>
            <a:r>
              <a:rPr lang="en" sz="2800" b="0" i="0" u="none" strike="noStrike" cap="none">
                <a:solidFill>
                  <a:schemeClr val="lt1"/>
                </a:solidFill>
                <a:latin typeface="Merriweather"/>
                <a:ea typeface="Merriweather"/>
                <a:cs typeface="Merriweather"/>
                <a:sym typeface="Merriweather"/>
              </a:rPr>
              <a:t>Server	</a:t>
            </a:r>
            <a:endParaRPr sz="2800" b="0" i="0" u="none" strike="noStrike" cap="none">
              <a:solidFill>
                <a:schemeClr val="lt1"/>
              </a:solidFill>
              <a:latin typeface="Merriweather"/>
              <a:ea typeface="Merriweather"/>
              <a:cs typeface="Merriweather"/>
              <a:sym typeface="Merriweather"/>
            </a:endParaRPr>
          </a:p>
        </p:txBody>
      </p:sp>
      <p:sp>
        <p:nvSpPr>
          <p:cNvPr id="155" name="Google Shape;155;p26"/>
          <p:cNvSpPr txBox="1"/>
          <p:nvPr/>
        </p:nvSpPr>
        <p:spPr>
          <a:xfrm>
            <a:off x="4477100" y="2436150"/>
            <a:ext cx="3240300" cy="397500"/>
          </a:xfrm>
          <a:prstGeom prst="rect">
            <a:avLst/>
          </a:prstGeom>
          <a:solidFill>
            <a:srgbClr val="FFFFF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2"/>
                </a:solidFill>
                <a:latin typeface="Arial"/>
                <a:ea typeface="Arial"/>
                <a:cs typeface="Arial"/>
                <a:sym typeface="Arial"/>
              </a:rPr>
              <a:t>Successful Installation of IIS Express</a:t>
            </a:r>
            <a:endParaRPr sz="1400" b="0" i="0" u="none" strike="noStrike" cap="none">
              <a:solidFill>
                <a:schemeClr val="dk2"/>
              </a:solidFill>
              <a:latin typeface="Arial"/>
              <a:ea typeface="Arial"/>
              <a:cs typeface="Arial"/>
              <a:sym typeface="Arial"/>
            </a:endParaRPr>
          </a:p>
        </p:txBody>
      </p:sp>
      <p:pic>
        <p:nvPicPr>
          <p:cNvPr id="156" name="Google Shape;156;p26"/>
          <p:cNvPicPr preferRelativeResize="0"/>
          <p:nvPr/>
        </p:nvPicPr>
        <p:blipFill>
          <a:blip r:embed="rId4">
            <a:alphaModFix/>
          </a:blip>
          <a:stretch>
            <a:fillRect/>
          </a:stretch>
        </p:blipFill>
        <p:spPr>
          <a:xfrm>
            <a:off x="5248450" y="3304575"/>
            <a:ext cx="3495675" cy="971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2800"/>
              <a:buFont typeface="Merriweather"/>
              <a:buNone/>
            </a:pPr>
            <a:r>
              <a:rPr lang="en" sz="2800" b="0" i="0" u="none" strike="noStrike" cap="none">
                <a:solidFill>
                  <a:schemeClr val="lt1"/>
                </a:solidFill>
                <a:latin typeface="Merriweather"/>
                <a:ea typeface="Merriweather"/>
                <a:cs typeface="Merriweather"/>
                <a:sym typeface="Merriweather"/>
              </a:rPr>
              <a:t>Installation Instructions: </a:t>
            </a:r>
            <a:endParaRPr/>
          </a:p>
          <a:p>
            <a:pPr marL="0" marR="0" lvl="0" indent="0" algn="l" rtl="0">
              <a:lnSpc>
                <a:spcPct val="100000"/>
              </a:lnSpc>
              <a:spcBef>
                <a:spcPts val="0"/>
              </a:spcBef>
              <a:spcAft>
                <a:spcPts val="0"/>
              </a:spcAft>
              <a:buClr>
                <a:schemeClr val="lt1"/>
              </a:buClr>
              <a:buSzPts val="2800"/>
              <a:buFont typeface="Merriweather"/>
              <a:buNone/>
            </a:pPr>
            <a:endParaRPr/>
          </a:p>
          <a:p>
            <a:pPr marL="0" marR="0" lvl="0" indent="0" algn="l" rtl="0">
              <a:lnSpc>
                <a:spcPct val="100000"/>
              </a:lnSpc>
              <a:spcBef>
                <a:spcPts val="0"/>
              </a:spcBef>
              <a:spcAft>
                <a:spcPts val="0"/>
              </a:spcAft>
              <a:buClr>
                <a:schemeClr val="lt1"/>
              </a:buClr>
              <a:buSzPts val="2800"/>
              <a:buFont typeface="Merriweather"/>
              <a:buNone/>
            </a:pPr>
            <a:r>
              <a:rPr lang="en" sz="2800" b="0" i="0" u="none" strike="noStrike" cap="none">
                <a:solidFill>
                  <a:schemeClr val="lt1"/>
                </a:solidFill>
                <a:latin typeface="Merriweather"/>
                <a:ea typeface="Merriweather"/>
                <a:cs typeface="Merriweather"/>
                <a:sym typeface="Merriweather"/>
              </a:rPr>
              <a:t>3. Coding Language  	</a:t>
            </a:r>
            <a:endParaRPr sz="2800" b="0" i="0" u="none" strike="noStrike" cap="none">
              <a:solidFill>
                <a:schemeClr val="lt1"/>
              </a:solidFill>
              <a:latin typeface="Merriweather"/>
              <a:ea typeface="Merriweather"/>
              <a:cs typeface="Merriweather"/>
              <a:sym typeface="Merriweather"/>
            </a:endParaRPr>
          </a:p>
        </p:txBody>
      </p:sp>
      <p:sp>
        <p:nvSpPr>
          <p:cNvPr id="162" name="Google Shape;162;p27"/>
          <p:cNvSpPr txBox="1">
            <a:spLocks noGrp="1"/>
          </p:cNvSpPr>
          <p:nvPr>
            <p:ph type="body" idx="1"/>
          </p:nvPr>
        </p:nvSpPr>
        <p:spPr>
          <a:xfrm>
            <a:off x="4644675" y="500925"/>
            <a:ext cx="4166400" cy="43116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0"/>
              </a:spcBef>
              <a:spcAft>
                <a:spcPts val="0"/>
              </a:spcAft>
              <a:buClr>
                <a:schemeClr val="dk2"/>
              </a:buClr>
              <a:buSzPts val="1300"/>
              <a:buFont typeface="Roboto"/>
              <a:buChar char="❖"/>
            </a:pPr>
            <a:r>
              <a:rPr lang="en" sz="1300" b="0" i="0" u="none" strike="noStrike" cap="none">
                <a:solidFill>
                  <a:schemeClr val="dk2"/>
                </a:solidFill>
                <a:latin typeface="Roboto"/>
                <a:ea typeface="Roboto"/>
                <a:cs typeface="Roboto"/>
                <a:sym typeface="Roboto"/>
              </a:rPr>
              <a:t>PHP is the coding language used by MediaWiki</a:t>
            </a:r>
            <a:endParaRPr sz="1300" b="0" i="0" u="none" strike="noStrike" cap="none">
              <a:solidFill>
                <a:schemeClr val="dk2"/>
              </a:solidFill>
              <a:latin typeface="Roboto"/>
              <a:ea typeface="Roboto"/>
              <a:cs typeface="Roboto"/>
              <a:sym typeface="Roboto"/>
            </a:endParaRPr>
          </a:p>
          <a:p>
            <a:pPr marL="457200" marR="0" lvl="0" indent="-311150" algn="l" rtl="0">
              <a:lnSpc>
                <a:spcPct val="115000"/>
              </a:lnSpc>
              <a:spcBef>
                <a:spcPts val="0"/>
              </a:spcBef>
              <a:spcAft>
                <a:spcPts val="0"/>
              </a:spcAft>
              <a:buClr>
                <a:schemeClr val="dk2"/>
              </a:buClr>
              <a:buSzPts val="1300"/>
              <a:buFont typeface="Roboto"/>
              <a:buChar char="❖"/>
            </a:pPr>
            <a:r>
              <a:rPr lang="en" sz="1300" b="0" i="0" u="none" strike="noStrike" cap="none">
                <a:solidFill>
                  <a:schemeClr val="dk2"/>
                </a:solidFill>
                <a:latin typeface="Roboto"/>
                <a:ea typeface="Roboto"/>
                <a:cs typeface="Roboto"/>
                <a:sym typeface="Roboto"/>
              </a:rPr>
              <a:t>Install PHP 5.6 through Microsoft Web Platform Installer (WPI) </a:t>
            </a:r>
            <a:endParaRPr sz="1300" b="0" i="0" u="none" strike="noStrike" cap="none">
              <a:solidFill>
                <a:schemeClr val="dk2"/>
              </a:solidFill>
              <a:latin typeface="Roboto"/>
              <a:ea typeface="Roboto"/>
              <a:cs typeface="Roboto"/>
              <a:sym typeface="Roboto"/>
            </a:endParaRPr>
          </a:p>
          <a:p>
            <a:pPr marL="0" marR="0" lvl="0" indent="0" algn="l" rtl="0">
              <a:lnSpc>
                <a:spcPct val="115000"/>
              </a:lnSpc>
              <a:spcBef>
                <a:spcPts val="0"/>
              </a:spcBef>
              <a:spcAft>
                <a:spcPts val="0"/>
              </a:spcAft>
              <a:buNone/>
            </a:pPr>
            <a:r>
              <a:rPr lang="en" sz="1300" b="0" i="0" u="none" strike="noStrike" cap="none">
                <a:solidFill>
                  <a:schemeClr val="dk2"/>
                </a:solidFill>
                <a:latin typeface="Roboto"/>
                <a:ea typeface="Roboto"/>
                <a:cs typeface="Roboto"/>
                <a:sym typeface="Roboto"/>
              </a:rPr>
              <a:t> </a:t>
            </a:r>
            <a:endParaRPr sz="1300" b="0" i="0" u="none" strike="noStrike" cap="none">
              <a:solidFill>
                <a:schemeClr val="dk2"/>
              </a:solidFill>
              <a:latin typeface="Roboto"/>
              <a:ea typeface="Roboto"/>
              <a:cs typeface="Roboto"/>
              <a:sym typeface="Roboto"/>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lvl="0" indent="0" rtl="0">
              <a:spcBef>
                <a:spcPts val="0"/>
              </a:spcBef>
              <a:spcAft>
                <a:spcPts val="0"/>
              </a:spcAft>
              <a:buNone/>
            </a:pPr>
            <a:r>
              <a:rPr lang="en" sz="1000" i="1"/>
              <a:t>Get detailed installation instructions from the handover document</a:t>
            </a:r>
            <a:r>
              <a:rPr lang="en"/>
              <a:t> </a:t>
            </a:r>
            <a:endParaRPr/>
          </a:p>
        </p:txBody>
      </p:sp>
      <p:grpSp>
        <p:nvGrpSpPr>
          <p:cNvPr id="163" name="Google Shape;163;p27"/>
          <p:cNvGrpSpPr/>
          <p:nvPr/>
        </p:nvGrpSpPr>
        <p:grpSpPr>
          <a:xfrm>
            <a:off x="5449798" y="1345650"/>
            <a:ext cx="3361275" cy="1573500"/>
            <a:chOff x="5449798" y="1738775"/>
            <a:chExt cx="3361275" cy="1573500"/>
          </a:xfrm>
        </p:grpSpPr>
        <p:pic>
          <p:nvPicPr>
            <p:cNvPr id="164" name="Google Shape;164;p27"/>
            <p:cNvPicPr preferRelativeResize="0"/>
            <p:nvPr/>
          </p:nvPicPr>
          <p:blipFill>
            <a:blip r:embed="rId3">
              <a:alphaModFix/>
            </a:blip>
            <a:stretch>
              <a:fillRect/>
            </a:stretch>
          </p:blipFill>
          <p:spPr>
            <a:xfrm>
              <a:off x="5449798" y="1738775"/>
              <a:ext cx="3361275" cy="1573500"/>
            </a:xfrm>
            <a:prstGeom prst="rect">
              <a:avLst/>
            </a:prstGeom>
            <a:noFill/>
            <a:ln>
              <a:noFill/>
            </a:ln>
          </p:spPr>
        </p:pic>
        <p:sp>
          <p:nvSpPr>
            <p:cNvPr id="165" name="Google Shape;165;p27"/>
            <p:cNvSpPr txBox="1"/>
            <p:nvPr/>
          </p:nvSpPr>
          <p:spPr>
            <a:xfrm>
              <a:off x="5449800" y="2848575"/>
              <a:ext cx="2619900" cy="39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2"/>
                  </a:solidFill>
                  <a:latin typeface="Arial"/>
                  <a:ea typeface="Arial"/>
                  <a:cs typeface="Arial"/>
                  <a:sym typeface="Arial"/>
                </a:rPr>
                <a:t>Successful Installation of PHP</a:t>
              </a:r>
              <a:endParaRPr sz="1400" b="0" i="0" u="none" strike="noStrike" cap="none">
                <a:solidFill>
                  <a:schemeClr val="dk2"/>
                </a:solidFill>
                <a:latin typeface="Arial"/>
                <a:ea typeface="Arial"/>
                <a:cs typeface="Arial"/>
                <a:sym typeface="Arial"/>
              </a:endParaRPr>
            </a:p>
          </p:txBody>
        </p:sp>
      </p:grpSp>
      <p:pic>
        <p:nvPicPr>
          <p:cNvPr id="166" name="Google Shape;166;p27"/>
          <p:cNvPicPr preferRelativeResize="0"/>
          <p:nvPr/>
        </p:nvPicPr>
        <p:blipFill>
          <a:blip r:embed="rId4">
            <a:alphaModFix/>
          </a:blip>
          <a:stretch>
            <a:fillRect/>
          </a:stretch>
        </p:blipFill>
        <p:spPr>
          <a:xfrm>
            <a:off x="4571995" y="2946525"/>
            <a:ext cx="3877725" cy="1344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2800"/>
              <a:buFont typeface="Merriweather"/>
              <a:buNone/>
            </a:pPr>
            <a:r>
              <a:rPr lang="en" sz="2800" b="0" i="0" u="none" strike="noStrike" cap="none">
                <a:solidFill>
                  <a:schemeClr val="lt1"/>
                </a:solidFill>
                <a:latin typeface="Merriweather"/>
                <a:ea typeface="Merriweather"/>
                <a:cs typeface="Merriweather"/>
                <a:sym typeface="Merriweather"/>
              </a:rPr>
              <a:t>Installation Instructions:</a:t>
            </a:r>
            <a:br>
              <a:rPr lang="en" sz="2800" b="0" i="0" u="none" strike="noStrike" cap="none">
                <a:solidFill>
                  <a:schemeClr val="lt1"/>
                </a:solidFill>
                <a:latin typeface="Merriweather"/>
                <a:ea typeface="Merriweather"/>
                <a:cs typeface="Merriweather"/>
                <a:sym typeface="Merriweather"/>
              </a:rPr>
            </a:br>
            <a:endParaRPr sz="2800" b="0" i="0" u="none" strike="noStrike" cap="none">
              <a:solidFill>
                <a:schemeClr val="lt1"/>
              </a:solidFill>
              <a:latin typeface="Merriweather"/>
              <a:ea typeface="Merriweather"/>
              <a:cs typeface="Merriweather"/>
              <a:sym typeface="Merriweather"/>
            </a:endParaRPr>
          </a:p>
          <a:p>
            <a:pPr marL="0" marR="0" lvl="0" indent="0" algn="l" rtl="0">
              <a:lnSpc>
                <a:spcPct val="100000"/>
              </a:lnSpc>
              <a:spcBef>
                <a:spcPts val="0"/>
              </a:spcBef>
              <a:spcAft>
                <a:spcPts val="0"/>
              </a:spcAft>
              <a:buClr>
                <a:schemeClr val="lt1"/>
              </a:buClr>
              <a:buSzPts val="2800"/>
              <a:buFont typeface="Merriweather"/>
              <a:buNone/>
            </a:pPr>
            <a:r>
              <a:rPr lang="en"/>
              <a:t>4.</a:t>
            </a:r>
            <a:r>
              <a:rPr lang="en" sz="2800" b="0" i="0" u="none" strike="noStrike" cap="none">
                <a:solidFill>
                  <a:schemeClr val="lt1"/>
                </a:solidFill>
                <a:latin typeface="Merriweather"/>
                <a:ea typeface="Merriweather"/>
                <a:cs typeface="Merriweather"/>
                <a:sym typeface="Merriweather"/>
              </a:rPr>
              <a:t> MediaWiki  	</a:t>
            </a:r>
            <a:endParaRPr sz="2800" b="0" i="0" u="none" strike="noStrike" cap="none">
              <a:solidFill>
                <a:schemeClr val="lt1"/>
              </a:solidFill>
              <a:latin typeface="Merriweather"/>
              <a:ea typeface="Merriweather"/>
              <a:cs typeface="Merriweather"/>
              <a:sym typeface="Merriweather"/>
            </a:endParaRPr>
          </a:p>
        </p:txBody>
      </p:sp>
      <p:sp>
        <p:nvSpPr>
          <p:cNvPr id="172" name="Google Shape;172;p28"/>
          <p:cNvSpPr txBox="1">
            <a:spLocks noGrp="1"/>
          </p:cNvSpPr>
          <p:nvPr>
            <p:ph type="body" idx="1"/>
          </p:nvPr>
        </p:nvSpPr>
        <p:spPr>
          <a:xfrm>
            <a:off x="4644675" y="500925"/>
            <a:ext cx="4166400" cy="44472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0"/>
              </a:spcBef>
              <a:spcAft>
                <a:spcPts val="0"/>
              </a:spcAft>
              <a:buClr>
                <a:schemeClr val="dk2"/>
              </a:buClr>
              <a:buSzPts val="1300"/>
              <a:buFont typeface="Roboto"/>
              <a:buChar char="❖"/>
            </a:pPr>
            <a:r>
              <a:rPr lang="en" sz="1300" b="0" i="0" u="none" strike="noStrike" cap="none">
                <a:solidFill>
                  <a:schemeClr val="dk2"/>
                </a:solidFill>
                <a:latin typeface="Roboto"/>
                <a:ea typeface="Roboto"/>
                <a:cs typeface="Roboto"/>
                <a:sym typeface="Roboto"/>
              </a:rPr>
              <a:t>MediaWiki is an open source wiki platform </a:t>
            </a:r>
            <a:endParaRPr sz="1300" b="0" i="0" u="none" strike="noStrike" cap="none">
              <a:solidFill>
                <a:schemeClr val="dk2"/>
              </a:solidFill>
              <a:latin typeface="Roboto"/>
              <a:ea typeface="Roboto"/>
              <a:cs typeface="Roboto"/>
              <a:sym typeface="Roboto"/>
            </a:endParaRPr>
          </a:p>
          <a:p>
            <a:pPr marL="457200" marR="0" lvl="0" indent="-311150" algn="l" rtl="0">
              <a:lnSpc>
                <a:spcPct val="115000"/>
              </a:lnSpc>
              <a:spcBef>
                <a:spcPts val="0"/>
              </a:spcBef>
              <a:spcAft>
                <a:spcPts val="0"/>
              </a:spcAft>
              <a:buClr>
                <a:schemeClr val="dk2"/>
              </a:buClr>
              <a:buSzPts val="1300"/>
              <a:buFont typeface="Roboto"/>
              <a:buChar char="❖"/>
            </a:pPr>
            <a:r>
              <a:rPr lang="en" sz="1300" b="0" i="0" u="none" strike="noStrike" cap="none">
                <a:solidFill>
                  <a:schemeClr val="dk2"/>
                </a:solidFill>
                <a:latin typeface="Roboto"/>
                <a:ea typeface="Roboto"/>
                <a:cs typeface="Roboto"/>
                <a:sym typeface="Roboto"/>
              </a:rPr>
              <a:t>Download the latest version of MediaWiki from </a:t>
            </a:r>
            <a:r>
              <a:rPr lang="en" sz="1100" b="0" i="0" u="sng" strike="noStrike" cap="none">
                <a:solidFill>
                  <a:schemeClr val="hlink"/>
                </a:solidFill>
                <a:latin typeface="Calibri"/>
                <a:ea typeface="Calibri"/>
                <a:cs typeface="Calibri"/>
                <a:sym typeface="Calibri"/>
                <a:hlinkClick r:id="rId3"/>
              </a:rPr>
              <a:t>https://www.mediawiki.org/wiki/Download</a:t>
            </a:r>
            <a:r>
              <a:rPr lang="en" sz="1300" b="0" i="0" u="none" strike="noStrike" cap="none">
                <a:solidFill>
                  <a:schemeClr val="dk2"/>
                </a:solidFill>
                <a:latin typeface="Roboto"/>
                <a:ea typeface="Roboto"/>
                <a:cs typeface="Roboto"/>
                <a:sym typeface="Roboto"/>
              </a:rPr>
              <a:t> </a:t>
            </a:r>
            <a:endParaRPr sz="1300" b="0" i="0" u="none" strike="noStrike" cap="none">
              <a:solidFill>
                <a:schemeClr val="dk2"/>
              </a:solidFill>
              <a:latin typeface="Roboto"/>
              <a:ea typeface="Roboto"/>
              <a:cs typeface="Roboto"/>
              <a:sym typeface="Roboto"/>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marR="0" lvl="0" indent="0" algn="l" rtl="0">
              <a:lnSpc>
                <a:spcPct val="115000"/>
              </a:lnSpc>
              <a:spcBef>
                <a:spcPts val="0"/>
              </a:spcBef>
              <a:spcAft>
                <a:spcPts val="0"/>
              </a:spcAft>
              <a:buNone/>
            </a:pPr>
            <a:endParaRPr/>
          </a:p>
          <a:p>
            <a:pPr marL="0" lvl="0" indent="0" rtl="0">
              <a:spcBef>
                <a:spcPts val="0"/>
              </a:spcBef>
              <a:spcAft>
                <a:spcPts val="0"/>
              </a:spcAft>
              <a:buNone/>
            </a:pPr>
            <a:r>
              <a:rPr lang="en" sz="1000" i="1"/>
              <a:t>Get detailed installation instructions from the handover document  </a:t>
            </a:r>
            <a:endParaRPr sz="1000" i="1"/>
          </a:p>
          <a:p>
            <a:pPr marL="457200" marR="0" lvl="0" indent="0" algn="l" rtl="0">
              <a:lnSpc>
                <a:spcPct val="115000"/>
              </a:lnSpc>
              <a:spcBef>
                <a:spcPts val="1600"/>
              </a:spcBef>
              <a:spcAft>
                <a:spcPts val="0"/>
              </a:spcAft>
              <a:buClr>
                <a:schemeClr val="dk2"/>
              </a:buClr>
              <a:buSzPts val="1300"/>
              <a:buFont typeface="Roboto"/>
              <a:buNone/>
            </a:pPr>
            <a:endParaRPr sz="1300" b="0" i="0" u="none" strike="noStrike" cap="none">
              <a:solidFill>
                <a:schemeClr val="dk2"/>
              </a:solidFill>
              <a:latin typeface="Roboto"/>
              <a:ea typeface="Roboto"/>
              <a:cs typeface="Roboto"/>
              <a:sym typeface="Roboto"/>
            </a:endParaRPr>
          </a:p>
          <a:p>
            <a:pPr marL="0" marR="0" lvl="0" indent="0" algn="l" rtl="0">
              <a:lnSpc>
                <a:spcPct val="115000"/>
              </a:lnSpc>
              <a:spcBef>
                <a:spcPts val="1600"/>
              </a:spcBef>
              <a:spcAft>
                <a:spcPts val="0"/>
              </a:spcAft>
              <a:buClr>
                <a:schemeClr val="dk2"/>
              </a:buClr>
              <a:buSzPts val="1300"/>
              <a:buFont typeface="Roboto"/>
              <a:buNone/>
            </a:pPr>
            <a:endParaRPr sz="1300" b="0" i="0" u="none" strike="noStrike" cap="none">
              <a:solidFill>
                <a:schemeClr val="dk2"/>
              </a:solidFill>
              <a:latin typeface="Roboto"/>
              <a:ea typeface="Roboto"/>
              <a:cs typeface="Roboto"/>
              <a:sym typeface="Roboto"/>
            </a:endParaRPr>
          </a:p>
          <a:p>
            <a:pPr marL="0" marR="0" lvl="0" indent="0" algn="l" rtl="0">
              <a:lnSpc>
                <a:spcPct val="115000"/>
              </a:lnSpc>
              <a:spcBef>
                <a:spcPts val="1600"/>
              </a:spcBef>
              <a:spcAft>
                <a:spcPts val="0"/>
              </a:spcAft>
              <a:buClr>
                <a:schemeClr val="dk2"/>
              </a:buClr>
              <a:buSzPts val="1300"/>
              <a:buFont typeface="Roboto"/>
              <a:buNone/>
            </a:pPr>
            <a:endParaRPr sz="1300" b="0" i="0" u="none" strike="noStrike" cap="none">
              <a:solidFill>
                <a:schemeClr val="dk2"/>
              </a:solidFill>
              <a:latin typeface="Roboto"/>
              <a:ea typeface="Roboto"/>
              <a:cs typeface="Roboto"/>
              <a:sym typeface="Roboto"/>
            </a:endParaRPr>
          </a:p>
          <a:p>
            <a:pPr marL="0" marR="0" lvl="0" indent="0" algn="l" rtl="0">
              <a:lnSpc>
                <a:spcPct val="115000"/>
              </a:lnSpc>
              <a:spcBef>
                <a:spcPts val="1600"/>
              </a:spcBef>
              <a:spcAft>
                <a:spcPts val="0"/>
              </a:spcAft>
              <a:buClr>
                <a:schemeClr val="dk2"/>
              </a:buClr>
              <a:buSzPts val="1300"/>
              <a:buFont typeface="Roboto"/>
              <a:buNone/>
            </a:pPr>
            <a:endParaRPr sz="1300" b="0" i="0" u="none" strike="noStrike" cap="none">
              <a:solidFill>
                <a:schemeClr val="dk2"/>
              </a:solidFill>
              <a:latin typeface="Roboto"/>
              <a:ea typeface="Roboto"/>
              <a:cs typeface="Roboto"/>
              <a:sym typeface="Roboto"/>
            </a:endParaRPr>
          </a:p>
          <a:p>
            <a:pPr marL="0" marR="0" lvl="0" indent="0" algn="l" rtl="0">
              <a:lnSpc>
                <a:spcPct val="115000"/>
              </a:lnSpc>
              <a:spcBef>
                <a:spcPts val="1600"/>
              </a:spcBef>
              <a:spcAft>
                <a:spcPts val="0"/>
              </a:spcAft>
              <a:buClr>
                <a:schemeClr val="dk2"/>
              </a:buClr>
              <a:buSzPts val="1300"/>
              <a:buFont typeface="Roboto"/>
              <a:buNone/>
            </a:pPr>
            <a:endParaRPr sz="1300" b="0" i="0" u="none" strike="noStrike" cap="none">
              <a:solidFill>
                <a:schemeClr val="dk2"/>
              </a:solidFill>
              <a:latin typeface="Roboto"/>
              <a:ea typeface="Roboto"/>
              <a:cs typeface="Roboto"/>
              <a:sym typeface="Roboto"/>
            </a:endParaRPr>
          </a:p>
          <a:p>
            <a:pPr marL="0" marR="0" lvl="0" indent="0" algn="l" rtl="0">
              <a:lnSpc>
                <a:spcPct val="115000"/>
              </a:lnSpc>
              <a:spcBef>
                <a:spcPts val="1600"/>
              </a:spcBef>
              <a:spcAft>
                <a:spcPts val="1600"/>
              </a:spcAft>
              <a:buClr>
                <a:schemeClr val="dk2"/>
              </a:buClr>
              <a:buSzPts val="1300"/>
              <a:buFont typeface="Roboto"/>
              <a:buNone/>
            </a:pPr>
            <a:endParaRPr sz="1300" b="0" i="0" u="none" strike="noStrike" cap="none">
              <a:solidFill>
                <a:schemeClr val="dk2"/>
              </a:solidFill>
              <a:latin typeface="Roboto"/>
              <a:ea typeface="Roboto"/>
              <a:cs typeface="Roboto"/>
              <a:sym typeface="Roboto"/>
            </a:endParaRPr>
          </a:p>
        </p:txBody>
      </p:sp>
      <p:sp>
        <p:nvSpPr>
          <p:cNvPr id="173" name="Google Shape;173;p28"/>
          <p:cNvSpPr txBox="1"/>
          <p:nvPr/>
        </p:nvSpPr>
        <p:spPr>
          <a:xfrm>
            <a:off x="4818900" y="2053275"/>
            <a:ext cx="4046400" cy="39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2"/>
                </a:solidFill>
                <a:latin typeface="Arial"/>
                <a:ea typeface="Arial"/>
                <a:cs typeface="Arial"/>
                <a:sym typeface="Arial"/>
              </a:rPr>
              <a:t>MediaWiki after successful download and setups </a:t>
            </a:r>
            <a:endParaRPr sz="1400" b="0" i="0" u="none" strike="noStrike" cap="none">
              <a:solidFill>
                <a:schemeClr val="dk2"/>
              </a:solidFill>
              <a:latin typeface="Arial"/>
              <a:ea typeface="Arial"/>
              <a:cs typeface="Arial"/>
              <a:sym typeface="Arial"/>
            </a:endParaRPr>
          </a:p>
        </p:txBody>
      </p:sp>
      <p:pic>
        <p:nvPicPr>
          <p:cNvPr id="174" name="Google Shape;174;p28"/>
          <p:cNvPicPr preferRelativeResize="0"/>
          <p:nvPr/>
        </p:nvPicPr>
        <p:blipFill rotWithShape="1">
          <a:blip r:embed="rId4">
            <a:alphaModFix/>
          </a:blip>
          <a:srcRect t="514" b="514"/>
          <a:stretch/>
        </p:blipFill>
        <p:spPr>
          <a:xfrm>
            <a:off x="4987575" y="2450775"/>
            <a:ext cx="3781199" cy="2009700"/>
          </a:xfrm>
          <a:prstGeom prst="rect">
            <a:avLst/>
          </a:prstGeom>
          <a:noFill/>
          <a:ln>
            <a:noFill/>
          </a:ln>
        </p:spPr>
      </p:pic>
      <p:pic>
        <p:nvPicPr>
          <p:cNvPr id="175" name="Google Shape;175;p28"/>
          <p:cNvPicPr preferRelativeResize="0"/>
          <p:nvPr/>
        </p:nvPicPr>
        <p:blipFill>
          <a:blip r:embed="rId5">
            <a:alphaModFix/>
          </a:blip>
          <a:stretch>
            <a:fillRect/>
          </a:stretch>
        </p:blipFill>
        <p:spPr>
          <a:xfrm>
            <a:off x="4619950" y="1344575"/>
            <a:ext cx="4335851" cy="57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2800"/>
              <a:buFont typeface="Merriweather"/>
              <a:buNone/>
            </a:pPr>
            <a:r>
              <a:rPr lang="en" sz="2800" b="0" i="0" u="none" strike="noStrike" cap="none">
                <a:solidFill>
                  <a:schemeClr val="lt1"/>
                </a:solidFill>
                <a:latin typeface="Merriweather"/>
                <a:ea typeface="Merriweather"/>
                <a:cs typeface="Merriweather"/>
                <a:sym typeface="Merriweather"/>
              </a:rPr>
              <a:t>Installation Instructions: </a:t>
            </a:r>
            <a:br>
              <a:rPr lang="en" sz="2800" b="0" i="0" u="none" strike="noStrike" cap="none">
                <a:solidFill>
                  <a:schemeClr val="lt1"/>
                </a:solidFill>
                <a:latin typeface="Merriweather"/>
                <a:ea typeface="Merriweather"/>
                <a:cs typeface="Merriweather"/>
                <a:sym typeface="Merriweather"/>
              </a:rPr>
            </a:br>
            <a:br>
              <a:rPr lang="en" sz="2800" b="0" i="0" u="none" strike="noStrike" cap="none">
                <a:solidFill>
                  <a:schemeClr val="lt1"/>
                </a:solidFill>
                <a:latin typeface="Merriweather"/>
                <a:ea typeface="Merriweather"/>
                <a:cs typeface="Merriweather"/>
                <a:sym typeface="Merriweather"/>
              </a:rPr>
            </a:br>
            <a:r>
              <a:rPr lang="en" sz="2800" b="0" i="0" u="none" strike="noStrike" cap="none">
                <a:solidFill>
                  <a:schemeClr val="lt1"/>
                </a:solidFill>
                <a:latin typeface="Merriweather"/>
                <a:ea typeface="Merriweather"/>
                <a:cs typeface="Merriweather"/>
                <a:sym typeface="Merriweather"/>
              </a:rPr>
              <a:t>5. NASA EVA Gamification Extension   	</a:t>
            </a:r>
            <a:endParaRPr sz="2800" b="0" i="0" u="none" strike="noStrike" cap="none">
              <a:solidFill>
                <a:schemeClr val="lt1"/>
              </a:solidFill>
              <a:latin typeface="Merriweather"/>
              <a:ea typeface="Merriweather"/>
              <a:cs typeface="Merriweather"/>
              <a:sym typeface="Merriweather"/>
            </a:endParaRPr>
          </a:p>
        </p:txBody>
      </p:sp>
      <p:sp>
        <p:nvSpPr>
          <p:cNvPr id="181" name="Google Shape;181;p29"/>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07916"/>
              </a:lnSpc>
              <a:spcBef>
                <a:spcPts val="0"/>
              </a:spcBef>
              <a:spcAft>
                <a:spcPts val="0"/>
              </a:spcAft>
              <a:buClr>
                <a:schemeClr val="dk2"/>
              </a:buClr>
              <a:buSzPts val="1300"/>
              <a:buFont typeface="Arial"/>
              <a:buChar char="❖"/>
            </a:pPr>
            <a:r>
              <a:rPr lang="en" sz="1300" b="0" i="0" u="none" strike="noStrike" cap="none">
                <a:solidFill>
                  <a:schemeClr val="dk2"/>
                </a:solidFill>
                <a:latin typeface="Arial"/>
                <a:ea typeface="Arial"/>
                <a:cs typeface="Arial"/>
                <a:sym typeface="Arial"/>
              </a:rPr>
              <a:t>Obtain the code from [GitHub](</a:t>
            </a:r>
            <a:r>
              <a:rPr lang="en" sz="1300" b="0" i="0" u="sng" strike="noStrike" cap="none">
                <a:solidFill>
                  <a:schemeClr val="hlink"/>
                </a:solidFill>
                <a:latin typeface="Arial"/>
                <a:ea typeface="Arial"/>
                <a:cs typeface="Arial"/>
                <a:sym typeface="Arial"/>
                <a:hlinkClick r:id="rId3"/>
              </a:rPr>
              <a:t>https://github.com/SWEN670NASAEVA2/NASA_EVA_Gamification</a:t>
            </a:r>
            <a:r>
              <a:rPr lang="en" sz="1300" b="0" i="0" u="none" strike="noStrike" cap="none">
                <a:solidFill>
                  <a:schemeClr val="dk2"/>
                </a:solidFill>
                <a:latin typeface="Arial"/>
                <a:ea typeface="Arial"/>
                <a:cs typeface="Arial"/>
                <a:sym typeface="Arial"/>
              </a:rPr>
              <a:t>) </a:t>
            </a:r>
            <a:endParaRPr sz="1300" b="0" i="0" u="none" strike="noStrike" cap="none">
              <a:solidFill>
                <a:schemeClr val="dk2"/>
              </a:solidFill>
              <a:latin typeface="Roboto"/>
              <a:ea typeface="Roboto"/>
              <a:cs typeface="Roboto"/>
              <a:sym typeface="Roboto"/>
            </a:endParaRPr>
          </a:p>
          <a:p>
            <a:pPr marL="457200" marR="0" lvl="0" indent="-311150" algn="l" rtl="0">
              <a:lnSpc>
                <a:spcPct val="115000"/>
              </a:lnSpc>
              <a:spcBef>
                <a:spcPts val="800"/>
              </a:spcBef>
              <a:spcAft>
                <a:spcPts val="0"/>
              </a:spcAft>
              <a:buClr>
                <a:schemeClr val="dk2"/>
              </a:buClr>
              <a:buSzPts val="1300"/>
              <a:buFont typeface="Roboto"/>
              <a:buChar char="❖"/>
            </a:pPr>
            <a:r>
              <a:rPr lang="en" sz="1300" b="0" i="0" u="none" strike="noStrike" cap="none">
                <a:solidFill>
                  <a:schemeClr val="dk2"/>
                </a:solidFill>
                <a:latin typeface="Roboto"/>
                <a:ea typeface="Roboto"/>
                <a:cs typeface="Roboto"/>
                <a:sym typeface="Roboto"/>
              </a:rPr>
              <a:t>Follow the detailed installation instructions from the handover document  </a:t>
            </a:r>
            <a:endParaRPr sz="1300" b="0" i="0" u="none" strike="noStrike" cap="none">
              <a:solidFill>
                <a:schemeClr val="dk2"/>
              </a:solidFill>
              <a:latin typeface="Roboto"/>
              <a:ea typeface="Roboto"/>
              <a:cs typeface="Roboto"/>
              <a:sym typeface="Roboto"/>
            </a:endParaRPr>
          </a:p>
          <a:p>
            <a:pPr marL="457200" marR="0" lvl="0" indent="-311150" algn="l" rtl="0">
              <a:lnSpc>
                <a:spcPct val="115000"/>
              </a:lnSpc>
              <a:spcBef>
                <a:spcPts val="0"/>
              </a:spcBef>
              <a:spcAft>
                <a:spcPts val="0"/>
              </a:spcAft>
              <a:buClr>
                <a:schemeClr val="dk2"/>
              </a:buClr>
              <a:buSzPts val="1300"/>
              <a:buFont typeface="Roboto"/>
              <a:buChar char="❖"/>
            </a:pPr>
            <a:r>
              <a:rPr lang="en" sz="1300" b="0" i="0" u="none" strike="noStrike" cap="none">
                <a:solidFill>
                  <a:schemeClr val="dk2"/>
                </a:solidFill>
                <a:latin typeface="Roboto"/>
                <a:ea typeface="Roboto"/>
                <a:cs typeface="Roboto"/>
                <a:sym typeface="Roboto"/>
              </a:rPr>
              <a:t>After successful configurations, User Gamification Profile link will be visible in Special Page section of MediaWiki. </a:t>
            </a:r>
            <a:endParaRPr sz="1300" b="0" i="0" u="none" strike="noStrike" cap="none">
              <a:solidFill>
                <a:schemeClr val="dk2"/>
              </a:solidFill>
              <a:latin typeface="Roboto"/>
              <a:ea typeface="Roboto"/>
              <a:cs typeface="Roboto"/>
              <a:sym typeface="Roboto"/>
            </a:endParaRPr>
          </a:p>
          <a:p>
            <a:pPr marL="457200" marR="0" lvl="0" indent="0" algn="l" rtl="0">
              <a:lnSpc>
                <a:spcPct val="115000"/>
              </a:lnSpc>
              <a:spcBef>
                <a:spcPts val="1600"/>
              </a:spcBef>
              <a:spcAft>
                <a:spcPts val="0"/>
              </a:spcAft>
              <a:buClr>
                <a:schemeClr val="dk2"/>
              </a:buClr>
              <a:buSzPts val="1300"/>
              <a:buFont typeface="Roboto"/>
              <a:buNone/>
            </a:pPr>
            <a:endParaRPr sz="1300" b="0" i="0" u="none" strike="noStrike" cap="none">
              <a:solidFill>
                <a:schemeClr val="dk2"/>
              </a:solidFill>
              <a:latin typeface="Roboto"/>
              <a:ea typeface="Roboto"/>
              <a:cs typeface="Roboto"/>
              <a:sym typeface="Roboto"/>
            </a:endParaRPr>
          </a:p>
          <a:p>
            <a:pPr marL="0" marR="0" lvl="0" indent="0" algn="l" rtl="0">
              <a:lnSpc>
                <a:spcPct val="115000"/>
              </a:lnSpc>
              <a:spcBef>
                <a:spcPts val="1600"/>
              </a:spcBef>
              <a:spcAft>
                <a:spcPts val="0"/>
              </a:spcAft>
              <a:buClr>
                <a:schemeClr val="dk2"/>
              </a:buClr>
              <a:buSzPts val="1300"/>
              <a:buFont typeface="Roboto"/>
              <a:buNone/>
            </a:pPr>
            <a:endParaRPr sz="1300" b="0" i="0" u="none" strike="noStrike" cap="none">
              <a:solidFill>
                <a:schemeClr val="dk2"/>
              </a:solidFill>
              <a:latin typeface="Roboto"/>
              <a:ea typeface="Roboto"/>
              <a:cs typeface="Roboto"/>
              <a:sym typeface="Roboto"/>
            </a:endParaRPr>
          </a:p>
          <a:p>
            <a:pPr marL="0" marR="0" lvl="0" indent="0" algn="l" rtl="0">
              <a:lnSpc>
                <a:spcPct val="115000"/>
              </a:lnSpc>
              <a:spcBef>
                <a:spcPts val="1600"/>
              </a:spcBef>
              <a:spcAft>
                <a:spcPts val="0"/>
              </a:spcAft>
              <a:buClr>
                <a:schemeClr val="dk2"/>
              </a:buClr>
              <a:buSzPts val="1300"/>
              <a:buFont typeface="Roboto"/>
              <a:buNone/>
            </a:pPr>
            <a:endParaRPr sz="1300" b="0" i="0" u="none" strike="noStrike" cap="none">
              <a:solidFill>
                <a:schemeClr val="dk2"/>
              </a:solidFill>
              <a:latin typeface="Roboto"/>
              <a:ea typeface="Roboto"/>
              <a:cs typeface="Roboto"/>
              <a:sym typeface="Roboto"/>
            </a:endParaRPr>
          </a:p>
          <a:p>
            <a:pPr marL="0" marR="0" lvl="0" indent="0" algn="l" rtl="0">
              <a:lnSpc>
                <a:spcPct val="115000"/>
              </a:lnSpc>
              <a:spcBef>
                <a:spcPts val="1600"/>
              </a:spcBef>
              <a:spcAft>
                <a:spcPts val="0"/>
              </a:spcAft>
              <a:buClr>
                <a:schemeClr val="dk2"/>
              </a:buClr>
              <a:buSzPts val="1300"/>
              <a:buFont typeface="Roboto"/>
              <a:buNone/>
            </a:pPr>
            <a:endParaRPr sz="1300" b="0" i="0" u="none" strike="noStrike" cap="none">
              <a:solidFill>
                <a:schemeClr val="dk2"/>
              </a:solidFill>
              <a:latin typeface="Roboto"/>
              <a:ea typeface="Roboto"/>
              <a:cs typeface="Roboto"/>
              <a:sym typeface="Roboto"/>
            </a:endParaRPr>
          </a:p>
          <a:p>
            <a:pPr marL="0" marR="0" lvl="0" indent="0" algn="l" rtl="0">
              <a:lnSpc>
                <a:spcPct val="115000"/>
              </a:lnSpc>
              <a:spcBef>
                <a:spcPts val="1600"/>
              </a:spcBef>
              <a:spcAft>
                <a:spcPts val="0"/>
              </a:spcAft>
              <a:buClr>
                <a:schemeClr val="dk2"/>
              </a:buClr>
              <a:buSzPts val="1300"/>
              <a:buFont typeface="Roboto"/>
              <a:buNone/>
            </a:pPr>
            <a:endParaRPr sz="1300" b="0" i="0" u="none" strike="noStrike" cap="none">
              <a:solidFill>
                <a:schemeClr val="dk2"/>
              </a:solidFill>
              <a:latin typeface="Roboto"/>
              <a:ea typeface="Roboto"/>
              <a:cs typeface="Roboto"/>
              <a:sym typeface="Roboto"/>
            </a:endParaRPr>
          </a:p>
          <a:p>
            <a:pPr marL="0" marR="0" lvl="0" indent="0" algn="l" rtl="0">
              <a:lnSpc>
                <a:spcPct val="115000"/>
              </a:lnSpc>
              <a:spcBef>
                <a:spcPts val="1600"/>
              </a:spcBef>
              <a:spcAft>
                <a:spcPts val="1600"/>
              </a:spcAft>
              <a:buClr>
                <a:schemeClr val="dk2"/>
              </a:buClr>
              <a:buSzPts val="1300"/>
              <a:buFont typeface="Roboto"/>
              <a:buNone/>
            </a:pPr>
            <a:endParaRPr sz="1300" b="0" i="0" u="none" strike="noStrike" cap="none">
              <a:solidFill>
                <a:schemeClr val="dk2"/>
              </a:solidFill>
              <a:latin typeface="Roboto"/>
              <a:ea typeface="Roboto"/>
              <a:cs typeface="Roboto"/>
              <a:sym typeface="Roboto"/>
            </a:endParaRPr>
          </a:p>
        </p:txBody>
      </p:sp>
      <p:sp>
        <p:nvSpPr>
          <p:cNvPr id="182" name="Google Shape;182;p29"/>
          <p:cNvSpPr txBox="1"/>
          <p:nvPr/>
        </p:nvSpPr>
        <p:spPr>
          <a:xfrm>
            <a:off x="5013700" y="4214475"/>
            <a:ext cx="4046400" cy="39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2"/>
                </a:solidFill>
                <a:latin typeface="Arial"/>
                <a:ea typeface="Arial"/>
                <a:cs typeface="Arial"/>
                <a:sym typeface="Arial"/>
              </a:rPr>
              <a:t>User Gamification Profile in MediaWiki   </a:t>
            </a:r>
            <a:endParaRPr sz="1400" b="0" i="0" u="none" strike="noStrike" cap="none">
              <a:solidFill>
                <a:schemeClr val="dk2"/>
              </a:solidFill>
              <a:latin typeface="Arial"/>
              <a:ea typeface="Arial"/>
              <a:cs typeface="Arial"/>
              <a:sym typeface="Arial"/>
            </a:endParaRPr>
          </a:p>
        </p:txBody>
      </p:sp>
      <p:pic>
        <p:nvPicPr>
          <p:cNvPr id="183" name="Google Shape;183;p29"/>
          <p:cNvPicPr preferRelativeResize="0"/>
          <p:nvPr/>
        </p:nvPicPr>
        <p:blipFill rotWithShape="1">
          <a:blip r:embed="rId4">
            <a:alphaModFix/>
          </a:blip>
          <a:srcRect t="767" b="777"/>
          <a:stretch/>
        </p:blipFill>
        <p:spPr>
          <a:xfrm>
            <a:off x="4702421" y="2571750"/>
            <a:ext cx="4166400" cy="1642714"/>
          </a:xfrm>
          <a:prstGeom prst="rect">
            <a:avLst/>
          </a:prstGeom>
          <a:noFill/>
          <a:ln w="9525" cap="flat" cmpd="sng">
            <a:solidFill>
              <a:srgbClr val="FFFFFF"/>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Post-Implementation Review</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Project Performance</a:t>
            </a:r>
            <a:endParaRPr/>
          </a:p>
        </p:txBody>
      </p:sp>
      <p:sp>
        <p:nvSpPr>
          <p:cNvPr id="194" name="Google Shape;194;p3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Benefits</a:t>
            </a:r>
            <a:endParaRPr/>
          </a:p>
          <a:p>
            <a:pPr marL="914400" lvl="1" indent="-298450" rtl="0">
              <a:spcBef>
                <a:spcPts val="0"/>
              </a:spcBef>
              <a:spcAft>
                <a:spcPts val="0"/>
              </a:spcAft>
              <a:buSzPts val="1100"/>
              <a:buChar char="➢"/>
            </a:pPr>
            <a:r>
              <a:rPr lang="en"/>
              <a:t>User engagement incentivized</a:t>
            </a:r>
            <a:endParaRPr/>
          </a:p>
          <a:p>
            <a:pPr marL="457200" lvl="0" indent="-311150" rtl="0">
              <a:spcBef>
                <a:spcPts val="0"/>
              </a:spcBef>
              <a:spcAft>
                <a:spcPts val="0"/>
              </a:spcAft>
              <a:buSzPts val="1300"/>
              <a:buChar char="❖"/>
            </a:pPr>
            <a:r>
              <a:rPr lang="en"/>
              <a:t>Objectives</a:t>
            </a:r>
            <a:endParaRPr/>
          </a:p>
          <a:p>
            <a:pPr marL="914400" lvl="1" indent="-298450" rtl="0">
              <a:spcBef>
                <a:spcPts val="0"/>
              </a:spcBef>
              <a:spcAft>
                <a:spcPts val="0"/>
              </a:spcAft>
              <a:buSzPts val="1100"/>
              <a:buChar char="➢"/>
            </a:pPr>
            <a:r>
              <a:rPr lang="en"/>
              <a:t>Infrastructure is scalable</a:t>
            </a:r>
            <a:endParaRPr/>
          </a:p>
          <a:p>
            <a:pPr marL="914400" lvl="1" indent="-298450" rtl="0">
              <a:spcBef>
                <a:spcPts val="0"/>
              </a:spcBef>
              <a:spcAft>
                <a:spcPts val="0"/>
              </a:spcAft>
              <a:buSzPts val="1100"/>
              <a:buChar char="➢"/>
            </a:pPr>
            <a:r>
              <a:rPr lang="en"/>
              <a:t>Gamification elements incorporated</a:t>
            </a:r>
            <a:endParaRPr/>
          </a:p>
          <a:p>
            <a:pPr marL="457200" lvl="0" indent="-311150" rtl="0">
              <a:spcBef>
                <a:spcPts val="0"/>
              </a:spcBef>
              <a:spcAft>
                <a:spcPts val="0"/>
              </a:spcAft>
              <a:buSzPts val="1300"/>
              <a:buChar char="❖"/>
            </a:pPr>
            <a:r>
              <a:rPr lang="en"/>
              <a:t>Scope</a:t>
            </a:r>
            <a:endParaRPr/>
          </a:p>
          <a:p>
            <a:pPr marL="914400" lvl="1" indent="-298450" rtl="0">
              <a:spcBef>
                <a:spcPts val="0"/>
              </a:spcBef>
              <a:spcAft>
                <a:spcPts val="0"/>
              </a:spcAft>
              <a:buSzPts val="1100"/>
              <a:buChar char="➢"/>
            </a:pPr>
            <a:r>
              <a:rPr lang="en"/>
              <a:t>Project completed in-scope</a:t>
            </a:r>
            <a:endParaRPr/>
          </a:p>
          <a:p>
            <a:pPr marL="457200" lvl="0" indent="-311150" rtl="0">
              <a:spcBef>
                <a:spcPts val="0"/>
              </a:spcBef>
              <a:spcAft>
                <a:spcPts val="0"/>
              </a:spcAft>
              <a:buSzPts val="1300"/>
              <a:buChar char="❖"/>
            </a:pPr>
            <a:r>
              <a:rPr lang="en"/>
              <a:t>Deliverables</a:t>
            </a:r>
            <a:endParaRPr/>
          </a:p>
          <a:p>
            <a:pPr marL="914400" lvl="1" indent="-298450">
              <a:spcBef>
                <a:spcPts val="0"/>
              </a:spcBef>
              <a:spcAft>
                <a:spcPts val="0"/>
              </a:spcAft>
              <a:buSzPts val="1100"/>
              <a:buChar char="➢"/>
            </a:pPr>
            <a:r>
              <a:rPr lang="en"/>
              <a:t>All deliverables promised were completed and delivered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2800"/>
              <a:buFont typeface="Merriweather"/>
              <a:buNone/>
            </a:pPr>
            <a:r>
              <a:rPr lang="en" sz="2800" b="0" i="0" u="none" strike="noStrike" cap="none">
                <a:solidFill>
                  <a:schemeClr val="lt1"/>
                </a:solidFill>
                <a:latin typeface="Merriweather"/>
                <a:ea typeface="Merriweather"/>
                <a:cs typeface="Merriweather"/>
                <a:sym typeface="Merriweather"/>
              </a:rPr>
              <a:t>Project Background</a:t>
            </a:r>
            <a:endParaRPr sz="2800" b="0" i="0" u="none" strike="noStrike" cap="none">
              <a:solidFill>
                <a:schemeClr val="lt1"/>
              </a:solidFill>
              <a:latin typeface="Merriweather"/>
              <a:ea typeface="Merriweather"/>
              <a:cs typeface="Merriweather"/>
              <a:sym typeface="Merriweather"/>
            </a:endParaRPr>
          </a:p>
        </p:txBody>
      </p:sp>
      <p:sp>
        <p:nvSpPr>
          <p:cNvPr id="73" name="Google Shape;73;p14"/>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300"/>
              <a:buFont typeface="Roboto"/>
              <a:buNone/>
            </a:pPr>
            <a:endParaRPr sz="1200" b="1" i="0" u="none" strike="noStrike" cap="none">
              <a:solidFill>
                <a:schemeClr val="dk2"/>
              </a:solidFill>
              <a:latin typeface="Merriweather"/>
              <a:ea typeface="Merriweather"/>
              <a:cs typeface="Merriweather"/>
              <a:sym typeface="Merriweather"/>
            </a:endParaRPr>
          </a:p>
          <a:p>
            <a:pPr marL="0" marR="0" lvl="0" indent="0" algn="l" rtl="0">
              <a:lnSpc>
                <a:spcPct val="115000"/>
              </a:lnSpc>
              <a:spcBef>
                <a:spcPts val="0"/>
              </a:spcBef>
              <a:spcAft>
                <a:spcPts val="0"/>
              </a:spcAft>
              <a:buClr>
                <a:schemeClr val="dk2"/>
              </a:buClr>
              <a:buSzPts val="1300"/>
              <a:buFont typeface="Roboto"/>
              <a:buNone/>
            </a:pPr>
            <a:r>
              <a:rPr lang="en" sz="1200" i="0" u="none" strike="noStrike" cap="none">
                <a:solidFill>
                  <a:schemeClr val="dk2"/>
                </a:solidFill>
              </a:rPr>
              <a:t>The NASA Extravehicular Activity (EVA) group created a private wiki to support various operations at NASA International Space Station.  </a:t>
            </a:r>
            <a:endParaRPr sz="1200" i="0" u="none" strike="noStrike" cap="none">
              <a:solidFill>
                <a:schemeClr val="dk2"/>
              </a:solidFill>
            </a:endParaRPr>
          </a:p>
          <a:p>
            <a:pPr marL="0" marR="0" lvl="0" indent="0" algn="l" rtl="0">
              <a:lnSpc>
                <a:spcPct val="115000"/>
              </a:lnSpc>
              <a:spcBef>
                <a:spcPts val="0"/>
              </a:spcBef>
              <a:spcAft>
                <a:spcPts val="0"/>
              </a:spcAft>
              <a:buClr>
                <a:schemeClr val="dk2"/>
              </a:buClr>
              <a:buSzPts val="1300"/>
              <a:buFont typeface="Roboto"/>
              <a:buNone/>
            </a:pPr>
            <a:endParaRPr sz="1200" i="0" u="none" strike="noStrike" cap="none">
              <a:solidFill>
                <a:schemeClr val="dk2"/>
              </a:solidFill>
            </a:endParaRPr>
          </a:p>
          <a:p>
            <a:pPr marL="0" marR="0" lvl="0" indent="0" algn="l" rtl="0">
              <a:lnSpc>
                <a:spcPct val="115000"/>
              </a:lnSpc>
              <a:spcBef>
                <a:spcPts val="0"/>
              </a:spcBef>
              <a:spcAft>
                <a:spcPts val="0"/>
              </a:spcAft>
              <a:buClr>
                <a:schemeClr val="dk2"/>
              </a:buClr>
              <a:buSzPts val="1300"/>
              <a:buFont typeface="Roboto"/>
              <a:buNone/>
            </a:pPr>
            <a:endParaRPr sz="1200" i="0" u="none" strike="noStrike" cap="none">
              <a:solidFill>
                <a:schemeClr val="dk2"/>
              </a:solidFill>
            </a:endParaRPr>
          </a:p>
          <a:p>
            <a:pPr marL="0" marR="0" lvl="0" indent="0" algn="l" rtl="0">
              <a:lnSpc>
                <a:spcPct val="115000"/>
              </a:lnSpc>
              <a:spcBef>
                <a:spcPts val="0"/>
              </a:spcBef>
              <a:spcAft>
                <a:spcPts val="0"/>
              </a:spcAft>
              <a:buClr>
                <a:schemeClr val="dk2"/>
              </a:buClr>
              <a:buSzPts val="1300"/>
              <a:buFont typeface="Roboto"/>
              <a:buNone/>
            </a:pPr>
            <a:r>
              <a:rPr lang="en" sz="1200" i="0" u="none" strike="noStrike" cap="none">
                <a:solidFill>
                  <a:schemeClr val="dk2"/>
                </a:solidFill>
              </a:rPr>
              <a:t>In an effort to increase user engagement and participation it was decided to integrate gaming mechanics into the NASA EVA Wiki which supports the group’s knowledge management processes.</a:t>
            </a:r>
            <a:endParaRPr sz="1200" i="0" u="none" strike="noStrike" cap="none">
              <a:solidFill>
                <a:schemeClr val="dk2"/>
              </a:solidFill>
            </a:endParaRPr>
          </a:p>
          <a:p>
            <a:pPr marL="0" marR="0" lvl="0" indent="0" algn="l" rtl="0">
              <a:lnSpc>
                <a:spcPct val="115000"/>
              </a:lnSpc>
              <a:spcBef>
                <a:spcPts val="0"/>
              </a:spcBef>
              <a:spcAft>
                <a:spcPts val="0"/>
              </a:spcAft>
              <a:buClr>
                <a:schemeClr val="dk2"/>
              </a:buClr>
              <a:buSzPts val="1300"/>
              <a:buFont typeface="Roboto"/>
              <a:buNone/>
            </a:pPr>
            <a:endParaRPr sz="1200" i="0" u="none" strike="noStrike" cap="none">
              <a:solidFill>
                <a:schemeClr val="dk2"/>
              </a:solidFill>
            </a:endParaRPr>
          </a:p>
          <a:p>
            <a:pPr marL="0" marR="0" lvl="0" indent="0" algn="l" rtl="0">
              <a:lnSpc>
                <a:spcPct val="115000"/>
              </a:lnSpc>
              <a:spcBef>
                <a:spcPts val="0"/>
              </a:spcBef>
              <a:spcAft>
                <a:spcPts val="0"/>
              </a:spcAft>
              <a:buClr>
                <a:schemeClr val="dk2"/>
              </a:buClr>
              <a:buSzPts val="1300"/>
              <a:buFont typeface="Roboto"/>
              <a:buNone/>
            </a:pPr>
            <a:endParaRPr sz="1200" i="0" u="none" strike="noStrike" cap="none">
              <a:solidFill>
                <a:schemeClr val="dk2"/>
              </a:solidFill>
            </a:endParaRPr>
          </a:p>
          <a:p>
            <a:pPr marL="0" marR="0" lvl="0" indent="0" algn="l" rtl="0">
              <a:lnSpc>
                <a:spcPct val="115000"/>
              </a:lnSpc>
              <a:spcBef>
                <a:spcPts val="0"/>
              </a:spcBef>
              <a:spcAft>
                <a:spcPts val="0"/>
              </a:spcAft>
              <a:buClr>
                <a:schemeClr val="dk2"/>
              </a:buClr>
              <a:buSzPts val="1300"/>
              <a:buFont typeface="Roboto"/>
              <a:buNone/>
            </a:pPr>
            <a:r>
              <a:rPr lang="en" sz="1200" i="0" u="none" strike="noStrike" cap="none">
                <a:solidFill>
                  <a:schemeClr val="dk2"/>
                </a:solidFill>
              </a:rPr>
              <a:t>Phase 1 of the project, completed during the Spring 2018 session,  included:</a:t>
            </a:r>
            <a:endParaRPr sz="1200" i="0" u="none" strike="noStrike" cap="none">
              <a:solidFill>
                <a:schemeClr val="dk2"/>
              </a:solidFill>
            </a:endParaRPr>
          </a:p>
          <a:p>
            <a:pPr marL="0" marR="0" lvl="0" indent="0" algn="l" rtl="0">
              <a:lnSpc>
                <a:spcPct val="115000"/>
              </a:lnSpc>
              <a:spcBef>
                <a:spcPts val="0"/>
              </a:spcBef>
              <a:spcAft>
                <a:spcPts val="0"/>
              </a:spcAft>
              <a:buClr>
                <a:schemeClr val="dk2"/>
              </a:buClr>
              <a:buSzPts val="1300"/>
              <a:buFont typeface="Roboto"/>
              <a:buNone/>
            </a:pPr>
            <a:endParaRPr sz="1200" i="0" u="none" strike="noStrike" cap="none">
              <a:solidFill>
                <a:schemeClr val="dk2"/>
              </a:solidFill>
            </a:endParaRPr>
          </a:p>
          <a:p>
            <a:pPr marL="457200" marR="0" lvl="0" indent="-304800" algn="l" rtl="0">
              <a:lnSpc>
                <a:spcPct val="115000"/>
              </a:lnSpc>
              <a:spcBef>
                <a:spcPts val="0"/>
              </a:spcBef>
              <a:spcAft>
                <a:spcPts val="0"/>
              </a:spcAft>
              <a:buClr>
                <a:schemeClr val="dk2"/>
              </a:buClr>
              <a:buSzPts val="1200"/>
              <a:buFont typeface="Roboto"/>
              <a:buChar char="❖"/>
            </a:pPr>
            <a:r>
              <a:rPr lang="en" sz="1200" i="0" u="none" strike="noStrike" cap="none">
                <a:solidFill>
                  <a:schemeClr val="dk2"/>
                </a:solidFill>
              </a:rPr>
              <a:t>user profile creation</a:t>
            </a:r>
            <a:endParaRPr sz="1200" i="0" u="none" strike="noStrike" cap="none">
              <a:solidFill>
                <a:schemeClr val="dk2"/>
              </a:solidFill>
            </a:endParaRPr>
          </a:p>
          <a:p>
            <a:pPr marL="457200" marR="0" lvl="0" indent="-304800" algn="l" rtl="0">
              <a:lnSpc>
                <a:spcPct val="115000"/>
              </a:lnSpc>
              <a:spcBef>
                <a:spcPts val="0"/>
              </a:spcBef>
              <a:spcAft>
                <a:spcPts val="0"/>
              </a:spcAft>
              <a:buClr>
                <a:schemeClr val="dk2"/>
              </a:buClr>
              <a:buSzPts val="1200"/>
              <a:buFont typeface="Roboto"/>
              <a:buChar char="❖"/>
            </a:pPr>
            <a:r>
              <a:rPr lang="en" sz="1200" i="0" u="none" strike="noStrike" cap="none">
                <a:solidFill>
                  <a:schemeClr val="dk2"/>
                </a:solidFill>
              </a:rPr>
              <a:t>email verification</a:t>
            </a:r>
            <a:endParaRPr sz="1200" i="0" u="none" strike="noStrike" cap="none">
              <a:solidFill>
                <a:schemeClr val="dk2"/>
              </a:solidFill>
            </a:endParaRPr>
          </a:p>
          <a:p>
            <a:pPr marL="457200" marR="0" lvl="0" indent="-304800" algn="l" rtl="0">
              <a:lnSpc>
                <a:spcPct val="115000"/>
              </a:lnSpc>
              <a:spcBef>
                <a:spcPts val="0"/>
              </a:spcBef>
              <a:spcAft>
                <a:spcPts val="0"/>
              </a:spcAft>
              <a:buClr>
                <a:schemeClr val="dk2"/>
              </a:buClr>
              <a:buSzPts val="1200"/>
              <a:buFont typeface="Roboto"/>
              <a:buChar char="❖"/>
            </a:pPr>
            <a:r>
              <a:rPr lang="en" sz="1200" i="0" u="none" strike="noStrike" cap="none">
                <a:solidFill>
                  <a:schemeClr val="dk2"/>
                </a:solidFill>
              </a:rPr>
              <a:t>database setup.</a:t>
            </a:r>
            <a:endParaRPr sz="1200" i="0" u="none" strike="noStrike" cap="none">
              <a:solidFill>
                <a:schemeClr val="dk2"/>
              </a:solidFill>
            </a:endParaRPr>
          </a:p>
          <a:p>
            <a:pPr marL="0" marR="0" lvl="0" indent="0" algn="l" rtl="0">
              <a:lnSpc>
                <a:spcPct val="115000"/>
              </a:lnSpc>
              <a:spcBef>
                <a:spcPts val="0"/>
              </a:spcBef>
              <a:spcAft>
                <a:spcPts val="0"/>
              </a:spcAft>
              <a:buClr>
                <a:schemeClr val="dk2"/>
              </a:buClr>
              <a:buSzPts val="1300"/>
              <a:buFont typeface="Roboto"/>
              <a:buNone/>
            </a:pPr>
            <a:endParaRPr sz="1200" i="0" u="none" strike="noStrike" cap="none">
              <a:solidFill>
                <a:schemeClr val="dk2"/>
              </a:solidFill>
            </a:endParaRPr>
          </a:p>
          <a:p>
            <a:pPr marL="457200" marR="0" lvl="0" indent="0" algn="l" rtl="0">
              <a:lnSpc>
                <a:spcPct val="115000"/>
              </a:lnSpc>
              <a:spcBef>
                <a:spcPts val="0"/>
              </a:spcBef>
              <a:spcAft>
                <a:spcPts val="1600"/>
              </a:spcAft>
              <a:buClr>
                <a:schemeClr val="dk2"/>
              </a:buClr>
              <a:buSzPts val="1300"/>
              <a:buFont typeface="Roboto"/>
              <a:buNone/>
            </a:pPr>
            <a:endParaRPr sz="1300" b="0" i="0" u="none" strike="noStrike" cap="none">
              <a:solidFill>
                <a:schemeClr val="dk2"/>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Project Conformance</a:t>
            </a:r>
            <a:endParaRPr/>
          </a:p>
        </p:txBody>
      </p:sp>
      <p:sp>
        <p:nvSpPr>
          <p:cNvPr id="200" name="Google Shape;200;p3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Time Management</a:t>
            </a:r>
            <a:endParaRPr/>
          </a:p>
          <a:p>
            <a:pPr marL="914400" lvl="1" indent="-298450" rtl="0">
              <a:spcBef>
                <a:spcPts val="0"/>
              </a:spcBef>
              <a:spcAft>
                <a:spcPts val="0"/>
              </a:spcAft>
              <a:buSzPts val="1100"/>
              <a:buChar char="➢"/>
            </a:pPr>
            <a:r>
              <a:rPr lang="en"/>
              <a:t>Project was completed on-schedule</a:t>
            </a:r>
            <a:endParaRPr/>
          </a:p>
          <a:p>
            <a:pPr marL="914400" lvl="0" indent="0" rtl="0">
              <a:spcBef>
                <a:spcPts val="0"/>
              </a:spcBef>
              <a:spcAft>
                <a:spcPts val="0"/>
              </a:spcAft>
              <a:buNone/>
            </a:pPr>
            <a:endParaRPr/>
          </a:p>
          <a:p>
            <a:pPr marL="914400" lvl="0" indent="0" rtl="0">
              <a:spcBef>
                <a:spcPts val="0"/>
              </a:spcBef>
              <a:spcAft>
                <a:spcPts val="0"/>
              </a:spcAft>
              <a:buNone/>
            </a:pPr>
            <a:endParaRPr/>
          </a:p>
          <a:p>
            <a:pPr marL="914400" lvl="0" indent="0" rtl="0">
              <a:spcBef>
                <a:spcPts val="0"/>
              </a:spcBef>
              <a:spcAft>
                <a:spcPts val="0"/>
              </a:spcAft>
              <a:buNone/>
            </a:pPr>
            <a:endParaRPr/>
          </a:p>
          <a:p>
            <a:pPr marL="914400" lvl="0" indent="0" rtl="0">
              <a:spcBef>
                <a:spcPts val="0"/>
              </a:spcBef>
              <a:spcAft>
                <a:spcPts val="0"/>
              </a:spcAft>
              <a:buNone/>
            </a:pPr>
            <a:endParaRPr/>
          </a:p>
          <a:p>
            <a:pPr marL="914400" lvl="0" indent="0" rtl="0">
              <a:spcBef>
                <a:spcPts val="0"/>
              </a:spcBef>
              <a:spcAft>
                <a:spcPts val="0"/>
              </a:spcAft>
              <a:buNone/>
            </a:pPr>
            <a:endParaRPr/>
          </a:p>
          <a:p>
            <a:pPr marL="914400" lvl="0" indent="0" rtl="0">
              <a:spcBef>
                <a:spcPts val="0"/>
              </a:spcBef>
              <a:spcAft>
                <a:spcPts val="0"/>
              </a:spcAft>
              <a:buNone/>
            </a:pPr>
            <a:endParaRPr/>
          </a:p>
          <a:p>
            <a:pPr marL="457200" lvl="0" indent="-311150" rtl="0">
              <a:spcBef>
                <a:spcPts val="0"/>
              </a:spcBef>
              <a:spcAft>
                <a:spcPts val="0"/>
              </a:spcAft>
              <a:buSzPts val="1300"/>
              <a:buChar char="❖"/>
            </a:pPr>
            <a:r>
              <a:rPr lang="en"/>
              <a:t>Quality Management</a:t>
            </a:r>
            <a:endParaRPr/>
          </a:p>
          <a:p>
            <a:pPr marL="914400" lvl="1" indent="-298450" rtl="0">
              <a:spcBef>
                <a:spcPts val="0"/>
              </a:spcBef>
              <a:spcAft>
                <a:spcPts val="0"/>
              </a:spcAft>
              <a:buSzPts val="1100"/>
              <a:buChar char="➢"/>
            </a:pPr>
            <a:r>
              <a:rPr lang="en"/>
              <a:t>Project conformed to quality management plan</a:t>
            </a:r>
            <a:endParaRPr/>
          </a:p>
          <a:p>
            <a:pPr marL="457200" lvl="0" indent="-311150" rtl="0">
              <a:spcBef>
                <a:spcPts val="0"/>
              </a:spcBef>
              <a:spcAft>
                <a:spcPts val="0"/>
              </a:spcAft>
              <a:buSzPts val="1300"/>
              <a:buChar char="❖"/>
            </a:pPr>
            <a:r>
              <a:rPr lang="en"/>
              <a:t>Change Management</a:t>
            </a:r>
            <a:endParaRPr/>
          </a:p>
          <a:p>
            <a:pPr marL="914400" lvl="1" indent="-298450" rtl="0">
              <a:spcBef>
                <a:spcPts val="0"/>
              </a:spcBef>
              <a:spcAft>
                <a:spcPts val="0"/>
              </a:spcAft>
              <a:buSzPts val="1100"/>
              <a:buChar char="➢"/>
            </a:pPr>
            <a:r>
              <a:rPr lang="en"/>
              <a:t>No changes requested by stakeholders</a:t>
            </a:r>
            <a:endParaRPr/>
          </a:p>
          <a:p>
            <a:pPr marL="457200" lvl="0" indent="-311150" rtl="0">
              <a:spcBef>
                <a:spcPts val="0"/>
              </a:spcBef>
              <a:spcAft>
                <a:spcPts val="0"/>
              </a:spcAft>
              <a:buSzPts val="1300"/>
              <a:buChar char="❖"/>
            </a:pPr>
            <a:r>
              <a:rPr lang="en"/>
              <a:t>Risk Management</a:t>
            </a:r>
            <a:endParaRPr/>
          </a:p>
          <a:p>
            <a:pPr marL="914400" lvl="1" indent="-298450" rtl="0">
              <a:spcBef>
                <a:spcPts val="0"/>
              </a:spcBef>
              <a:spcAft>
                <a:spcPts val="0"/>
              </a:spcAft>
              <a:buSzPts val="1100"/>
              <a:buChar char="➢"/>
            </a:pPr>
            <a:r>
              <a:rPr lang="en"/>
              <a:t>Project conformed to risk management plan</a:t>
            </a:r>
            <a:endParaRPr/>
          </a:p>
          <a:p>
            <a:pPr marL="457200" lvl="0" indent="-311150" rtl="0">
              <a:spcBef>
                <a:spcPts val="0"/>
              </a:spcBef>
              <a:spcAft>
                <a:spcPts val="0"/>
              </a:spcAft>
              <a:buSzPts val="1300"/>
              <a:buChar char="❖"/>
            </a:pPr>
            <a:r>
              <a:rPr lang="en"/>
              <a:t>Communications Management</a:t>
            </a:r>
            <a:endParaRPr/>
          </a:p>
          <a:p>
            <a:pPr marL="914400" lvl="1" indent="-298450" rtl="0">
              <a:spcBef>
                <a:spcPts val="0"/>
              </a:spcBef>
              <a:spcAft>
                <a:spcPts val="0"/>
              </a:spcAft>
              <a:buSzPts val="1100"/>
              <a:buChar char="➢"/>
            </a:pPr>
            <a:r>
              <a:rPr lang="en"/>
              <a:t>Project conformed to communications management plan</a:t>
            </a:r>
            <a:endParaRPr/>
          </a:p>
          <a:p>
            <a:pPr marL="914400" lvl="0" indent="0">
              <a:spcBef>
                <a:spcPts val="0"/>
              </a:spcBef>
              <a:spcAft>
                <a:spcPts val="0"/>
              </a:spcAft>
              <a:buNone/>
            </a:pPr>
            <a:endParaRPr/>
          </a:p>
        </p:txBody>
      </p:sp>
      <p:pic>
        <p:nvPicPr>
          <p:cNvPr id="201" name="Google Shape;201;p32"/>
          <p:cNvPicPr preferRelativeResize="0"/>
          <p:nvPr/>
        </p:nvPicPr>
        <p:blipFill>
          <a:blip r:embed="rId3">
            <a:alphaModFix/>
          </a:blip>
          <a:stretch>
            <a:fillRect/>
          </a:stretch>
        </p:blipFill>
        <p:spPr>
          <a:xfrm>
            <a:off x="4441874" y="1107452"/>
            <a:ext cx="4572001" cy="1295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Project Achievements</a:t>
            </a:r>
            <a:endParaRPr/>
          </a:p>
        </p:txBody>
      </p:sp>
      <p:sp>
        <p:nvSpPr>
          <p:cNvPr id="207" name="Google Shape;207;p3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Development of a scalable infrastructure</a:t>
            </a:r>
            <a:endParaRPr/>
          </a:p>
          <a:p>
            <a:pPr marL="457200" lvl="0" indent="-311150" rtl="0">
              <a:spcBef>
                <a:spcPts val="0"/>
              </a:spcBef>
              <a:spcAft>
                <a:spcPts val="0"/>
              </a:spcAft>
              <a:buSzPts val="1300"/>
              <a:buChar char="❖"/>
            </a:pPr>
            <a:r>
              <a:rPr lang="en"/>
              <a:t>Implementation of a basic gamification rules and norms</a:t>
            </a:r>
            <a:endParaRPr/>
          </a:p>
          <a:p>
            <a:pPr marL="457200" lvl="0" indent="-311150" rtl="0">
              <a:spcBef>
                <a:spcPts val="0"/>
              </a:spcBef>
              <a:spcAft>
                <a:spcPts val="0"/>
              </a:spcAft>
              <a:buSzPts val="1300"/>
              <a:buChar char="❖"/>
            </a:pPr>
            <a:r>
              <a:rPr lang="en"/>
              <a:t>Collection and analysis of requirements for future phases</a:t>
            </a:r>
            <a:endParaRPr/>
          </a:p>
          <a:p>
            <a:pPr marL="457200" lvl="0" indent="-311150" rtl="0">
              <a:spcBef>
                <a:spcPts val="0"/>
              </a:spcBef>
              <a:spcAft>
                <a:spcPts val="0"/>
              </a:spcAft>
              <a:buSzPts val="1300"/>
              <a:buChar char="❖"/>
            </a:pPr>
            <a:r>
              <a:rPr lang="en"/>
              <a:t>Development of an aesthetically appealing logo and theme</a:t>
            </a:r>
            <a:endParaRPr/>
          </a:p>
          <a:p>
            <a:pPr marL="457200" lvl="0" indent="-311150" rtl="0">
              <a:spcBef>
                <a:spcPts val="0"/>
              </a:spcBef>
              <a:spcAft>
                <a:spcPts val="0"/>
              </a:spcAft>
              <a:buSzPts val="1300"/>
              <a:buChar char="❖"/>
            </a:pPr>
            <a:r>
              <a:rPr lang="en"/>
              <a:t>Significant clarification of instructions to ease on-boarding for future development teams</a:t>
            </a:r>
            <a:endParaRPr/>
          </a:p>
          <a:p>
            <a:pPr marL="457200" lvl="0" indent="-311150" rtl="0">
              <a:spcBef>
                <a:spcPts val="0"/>
              </a:spcBef>
              <a:spcAft>
                <a:spcPts val="0"/>
              </a:spcAft>
              <a:buSzPts val="1300"/>
              <a:buChar char="❖"/>
            </a:pPr>
            <a:r>
              <a:rPr lang="en"/>
              <a:t>Clarification and standardization of current and future requirements to ease development by future teams</a:t>
            </a:r>
            <a:endParaRPr/>
          </a:p>
          <a:p>
            <a:pPr marL="0" lvl="0" indent="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Merriweather"/>
              <a:buNone/>
            </a:pPr>
            <a:r>
              <a:rPr lang="en" sz="3600" b="0" i="0" u="none" strike="noStrike" cap="none">
                <a:solidFill>
                  <a:schemeClr val="accent1"/>
                </a:solidFill>
                <a:latin typeface="Merriweather"/>
                <a:ea typeface="Merriweather"/>
                <a:cs typeface="Merriweather"/>
                <a:sym typeface="Merriweather"/>
              </a:rPr>
              <a:t>Future Directions</a:t>
            </a:r>
            <a:endParaRPr sz="3600" b="0" i="0" u="none" strike="noStrike" cap="none">
              <a:solidFill>
                <a:schemeClr val="accent1"/>
              </a:solidFill>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2800"/>
              <a:buFont typeface="Merriweather"/>
              <a:buNone/>
            </a:pPr>
            <a:r>
              <a:rPr lang="en" sz="2800" b="0" i="0" u="none" strike="noStrike" cap="none">
                <a:solidFill>
                  <a:schemeClr val="lt1"/>
                </a:solidFill>
                <a:latin typeface="Merriweather"/>
                <a:ea typeface="Merriweather"/>
                <a:cs typeface="Merriweather"/>
                <a:sym typeface="Merriweather"/>
              </a:rPr>
              <a:t>Future Requirements</a:t>
            </a:r>
            <a:endParaRPr sz="2800" b="0" i="0" u="none" strike="noStrike" cap="none">
              <a:solidFill>
                <a:schemeClr val="lt1"/>
              </a:solidFill>
              <a:latin typeface="Merriweather"/>
              <a:ea typeface="Merriweather"/>
              <a:cs typeface="Merriweather"/>
              <a:sym typeface="Merriweather"/>
            </a:endParaRPr>
          </a:p>
        </p:txBody>
      </p:sp>
      <p:sp>
        <p:nvSpPr>
          <p:cNvPr id="218" name="Google Shape;218;p35"/>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300"/>
              <a:buFont typeface="Roboto"/>
              <a:buNone/>
            </a:pPr>
            <a:r>
              <a:rPr lang="en" sz="1200" i="0" u="none" strike="noStrike" cap="none">
                <a:solidFill>
                  <a:schemeClr val="dk2"/>
                </a:solidFill>
              </a:rPr>
              <a:t>The future requirements </a:t>
            </a:r>
            <a:r>
              <a:rPr lang="en" sz="1200"/>
              <a:t> were collected from Phase 1 handover material and Daren Welsh’s GitHub entries and </a:t>
            </a:r>
            <a:r>
              <a:rPr lang="en" sz="1200" i="0" u="none" strike="noStrike" cap="none">
                <a:solidFill>
                  <a:schemeClr val="dk2"/>
                </a:solidFill>
              </a:rPr>
              <a:t> can be f</a:t>
            </a:r>
            <a:r>
              <a:rPr lang="en" sz="1200"/>
              <a:t>ound </a:t>
            </a:r>
            <a:r>
              <a:rPr lang="en" sz="1200" i="0" u="none" strike="noStrike" cap="none">
                <a:solidFill>
                  <a:schemeClr val="dk2"/>
                </a:solidFill>
              </a:rPr>
              <a:t> </a:t>
            </a:r>
            <a:r>
              <a:rPr lang="en" sz="1200"/>
              <a:t>in Appendix C of the Phase 2 SRS. They</a:t>
            </a:r>
            <a:r>
              <a:rPr lang="en" sz="1200" i="0" u="none" strike="noStrike" cap="none">
                <a:solidFill>
                  <a:schemeClr val="dk2"/>
                </a:solidFill>
              </a:rPr>
              <a:t>  include:</a:t>
            </a:r>
            <a:endParaRPr sz="1200" i="0" u="none" strike="noStrike" cap="none">
              <a:solidFill>
                <a:schemeClr val="dk2"/>
              </a:solidFill>
            </a:endParaRPr>
          </a:p>
          <a:p>
            <a:pPr marL="0" marR="0" lvl="0" indent="0" algn="l" rtl="0">
              <a:lnSpc>
                <a:spcPct val="115000"/>
              </a:lnSpc>
              <a:spcBef>
                <a:spcPts val="0"/>
              </a:spcBef>
              <a:spcAft>
                <a:spcPts val="0"/>
              </a:spcAft>
              <a:buClr>
                <a:schemeClr val="dk2"/>
              </a:buClr>
              <a:buSzPts val="1300"/>
              <a:buFont typeface="Roboto"/>
              <a:buNone/>
            </a:pPr>
            <a:endParaRPr sz="1200"/>
          </a:p>
          <a:p>
            <a:pPr marL="0" marR="0" lvl="0" indent="0" algn="l" rtl="0">
              <a:lnSpc>
                <a:spcPct val="115000"/>
              </a:lnSpc>
              <a:spcBef>
                <a:spcPts val="0"/>
              </a:spcBef>
              <a:spcAft>
                <a:spcPts val="0"/>
              </a:spcAft>
              <a:buClr>
                <a:schemeClr val="dk2"/>
              </a:buClr>
              <a:buSzPts val="1300"/>
              <a:buFont typeface="Roboto"/>
              <a:buNone/>
            </a:pPr>
            <a:r>
              <a:rPr lang="en" sz="1200"/>
              <a:t>User Requirements</a:t>
            </a:r>
            <a:endParaRPr sz="1200"/>
          </a:p>
          <a:p>
            <a:pPr marL="457200" lvl="0" indent="-311150" rtl="0">
              <a:spcBef>
                <a:spcPts val="0"/>
              </a:spcBef>
              <a:spcAft>
                <a:spcPts val="0"/>
              </a:spcAft>
              <a:buSzPts val="1300"/>
              <a:buChar char="❖"/>
            </a:pPr>
            <a:r>
              <a:rPr lang="en"/>
              <a:t>Incorporate Game Scalability</a:t>
            </a:r>
            <a:endParaRPr/>
          </a:p>
          <a:p>
            <a:pPr marL="457200" lvl="0" indent="-311150" rtl="0">
              <a:spcBef>
                <a:spcPts val="0"/>
              </a:spcBef>
              <a:spcAft>
                <a:spcPts val="0"/>
              </a:spcAft>
              <a:buSzPts val="1300"/>
              <a:buChar char="❖"/>
            </a:pPr>
            <a:r>
              <a:rPr lang="en"/>
              <a:t>Create Collaborative &amp; Competitive Games</a:t>
            </a:r>
            <a:endParaRPr/>
          </a:p>
          <a:p>
            <a:pPr marL="457200" lvl="0" indent="-311150" rtl="0">
              <a:spcBef>
                <a:spcPts val="0"/>
              </a:spcBef>
              <a:spcAft>
                <a:spcPts val="0"/>
              </a:spcAft>
              <a:buSzPts val="1300"/>
              <a:buChar char="❖"/>
            </a:pPr>
            <a:r>
              <a:rPr lang="en"/>
              <a:t>Provide Real Time Feedback</a:t>
            </a:r>
            <a:endParaRPr/>
          </a:p>
          <a:p>
            <a:pPr marL="0" lvl="0" indent="0" rtl="0">
              <a:spcBef>
                <a:spcPts val="0"/>
              </a:spcBef>
              <a:spcAft>
                <a:spcPts val="0"/>
              </a:spcAft>
              <a:buNone/>
            </a:pPr>
            <a:endParaRPr/>
          </a:p>
          <a:p>
            <a:pPr marL="0" lvl="0" indent="0" rtl="0">
              <a:spcBef>
                <a:spcPts val="0"/>
              </a:spcBef>
              <a:spcAft>
                <a:spcPts val="0"/>
              </a:spcAft>
              <a:buNone/>
            </a:pPr>
            <a:r>
              <a:rPr lang="en"/>
              <a:t>Functional Requirements</a:t>
            </a:r>
            <a:endParaRPr/>
          </a:p>
          <a:p>
            <a:pPr marL="457200" lvl="0" indent="-311150" rtl="0">
              <a:spcBef>
                <a:spcPts val="0"/>
              </a:spcBef>
              <a:spcAft>
                <a:spcPts val="0"/>
              </a:spcAft>
              <a:buSzPts val="1300"/>
              <a:buChar char="❖"/>
            </a:pPr>
            <a:r>
              <a:rPr lang="en"/>
              <a:t>Points Requirements</a:t>
            </a:r>
            <a:endParaRPr/>
          </a:p>
          <a:p>
            <a:pPr marL="914400" lvl="1" indent="-298450" rtl="0">
              <a:spcBef>
                <a:spcPts val="0"/>
              </a:spcBef>
              <a:spcAft>
                <a:spcPts val="0"/>
              </a:spcAft>
              <a:buSzPts val="1100"/>
              <a:buChar char="➢"/>
            </a:pPr>
            <a:r>
              <a:rPr lang="en"/>
              <a:t>Include credit for prior activities</a:t>
            </a:r>
            <a:endParaRPr/>
          </a:p>
          <a:p>
            <a:pPr marL="457200" lvl="0" indent="-311150" rtl="0">
              <a:spcBef>
                <a:spcPts val="0"/>
              </a:spcBef>
              <a:spcAft>
                <a:spcPts val="0"/>
              </a:spcAft>
              <a:buSzPts val="1300"/>
              <a:buChar char="❖"/>
            </a:pPr>
            <a:r>
              <a:rPr lang="en"/>
              <a:t>Profile - display metadata such as:</a:t>
            </a:r>
            <a:endParaRPr/>
          </a:p>
          <a:p>
            <a:pPr marL="914400" lvl="1" indent="-298450" rtl="0">
              <a:spcBef>
                <a:spcPts val="0"/>
              </a:spcBef>
              <a:spcAft>
                <a:spcPts val="0"/>
              </a:spcAft>
              <a:buSzPts val="1100"/>
              <a:buChar char="➢"/>
            </a:pPr>
            <a:r>
              <a:rPr lang="en"/>
              <a:t>display the date of first revision</a:t>
            </a:r>
            <a:endParaRPr/>
          </a:p>
          <a:p>
            <a:pPr marL="914400" lvl="1" indent="-298450" rtl="0">
              <a:spcBef>
                <a:spcPts val="0"/>
              </a:spcBef>
              <a:spcAft>
                <a:spcPts val="0"/>
              </a:spcAft>
              <a:buSzPts val="1100"/>
              <a:buChar char="➢"/>
            </a:pPr>
            <a:r>
              <a:rPr lang="en"/>
              <a:t>plot user activity and average activity over time</a:t>
            </a:r>
            <a:endParaRPr/>
          </a:p>
          <a:p>
            <a:pPr marL="914400" lvl="1" indent="-298450" rtl="0">
              <a:spcBef>
                <a:spcPts val="0"/>
              </a:spcBef>
              <a:spcAft>
                <a:spcPts val="0"/>
              </a:spcAft>
              <a:buSzPts val="1100"/>
              <a:buChar char="➢"/>
            </a:pPr>
            <a:r>
              <a:rPr lang="en"/>
              <a:t>calculate the number of days being a contributor</a:t>
            </a:r>
            <a:endParaRPr/>
          </a:p>
          <a:p>
            <a:pPr marL="914400" lvl="1" indent="-298450" rtl="0">
              <a:spcBef>
                <a:spcPts val="0"/>
              </a:spcBef>
              <a:spcAft>
                <a:spcPts val="0"/>
              </a:spcAft>
              <a:buSzPts val="1100"/>
              <a:buChar char="➢"/>
            </a:pPr>
            <a:r>
              <a:rPr lang="en"/>
              <a:t>display the number of unique pages view per day</a:t>
            </a:r>
            <a:endParaRPr/>
          </a:p>
          <a:p>
            <a:pPr marL="914400" lvl="1" indent="-298450" rtl="0">
              <a:spcBef>
                <a:spcPts val="0"/>
              </a:spcBef>
              <a:spcAft>
                <a:spcPts val="0"/>
              </a:spcAft>
              <a:buSzPts val="1100"/>
              <a:buChar char="➢"/>
            </a:pPr>
            <a:r>
              <a:rPr lang="en"/>
              <a:t>etc.</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lt1"/>
              </a:buClr>
              <a:buSzPts val="2800"/>
              <a:buFont typeface="Merriweather"/>
              <a:buNone/>
            </a:pPr>
            <a:r>
              <a:rPr lang="en"/>
              <a:t>Future Requirements</a:t>
            </a:r>
            <a:endParaRPr/>
          </a:p>
          <a:p>
            <a:pPr marL="0" lvl="0" indent="0">
              <a:spcBef>
                <a:spcPts val="0"/>
              </a:spcBef>
              <a:spcAft>
                <a:spcPts val="0"/>
              </a:spcAft>
              <a:buNone/>
            </a:pPr>
            <a:endParaRPr/>
          </a:p>
        </p:txBody>
      </p:sp>
      <p:sp>
        <p:nvSpPr>
          <p:cNvPr id="224" name="Google Shape;224;p3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rtl="0">
              <a:spcBef>
                <a:spcPts val="1600"/>
              </a:spcBef>
              <a:spcAft>
                <a:spcPts val="0"/>
              </a:spcAft>
              <a:buNone/>
            </a:pPr>
            <a:r>
              <a:rPr lang="en" sz="1200"/>
              <a:t>Functional Requirements (cont)</a:t>
            </a:r>
            <a:endParaRPr sz="1200"/>
          </a:p>
          <a:p>
            <a:pPr marL="457200" lvl="0" indent="-304800" rtl="0">
              <a:spcBef>
                <a:spcPts val="1600"/>
              </a:spcBef>
              <a:spcAft>
                <a:spcPts val="0"/>
              </a:spcAft>
              <a:buSzPts val="1200"/>
              <a:buChar char="❖"/>
            </a:pPr>
            <a:r>
              <a:rPr lang="en" sz="1200"/>
              <a:t>Database Requirements</a:t>
            </a:r>
            <a:endParaRPr sz="1200"/>
          </a:p>
          <a:p>
            <a:pPr marL="914400" lvl="1" indent="-304800" rtl="0">
              <a:spcBef>
                <a:spcPts val="0"/>
              </a:spcBef>
              <a:spcAft>
                <a:spcPts val="0"/>
              </a:spcAft>
              <a:buSzPts val="1200"/>
              <a:buChar char="➢"/>
            </a:pPr>
            <a:r>
              <a:rPr lang="en" sz="1200"/>
              <a:t>Display contributor diversity</a:t>
            </a:r>
            <a:endParaRPr sz="1200"/>
          </a:p>
          <a:p>
            <a:pPr marL="914400" lvl="1" indent="-304800" rtl="0">
              <a:spcBef>
                <a:spcPts val="0"/>
              </a:spcBef>
              <a:spcAft>
                <a:spcPts val="0"/>
              </a:spcAft>
              <a:buSzPts val="1200"/>
              <a:buChar char="➢"/>
            </a:pPr>
            <a:r>
              <a:rPr lang="en" sz="1200"/>
              <a:t>Display page revision history</a:t>
            </a:r>
            <a:endParaRPr sz="1200"/>
          </a:p>
          <a:p>
            <a:pPr marL="914400" lvl="1" indent="-304800" rtl="0">
              <a:spcBef>
                <a:spcPts val="0"/>
              </a:spcBef>
              <a:spcAft>
                <a:spcPts val="0"/>
              </a:spcAft>
              <a:buSzPts val="1200"/>
              <a:buChar char="➢"/>
            </a:pPr>
            <a:r>
              <a:rPr lang="en" sz="1200"/>
              <a:t>Display page viewer counts</a:t>
            </a:r>
            <a:endParaRPr sz="1200"/>
          </a:p>
          <a:p>
            <a:pPr marL="914400" lvl="1" indent="-304800" rtl="0">
              <a:spcBef>
                <a:spcPts val="0"/>
              </a:spcBef>
              <a:spcAft>
                <a:spcPts val="0"/>
              </a:spcAft>
              <a:buSzPts val="1200"/>
              <a:buChar char="➢"/>
            </a:pPr>
            <a:r>
              <a:rPr lang="en" sz="1200"/>
              <a:t>Display page user diversity counts</a:t>
            </a:r>
            <a:endParaRPr sz="1200"/>
          </a:p>
          <a:p>
            <a:pPr marL="0" lvl="0" indent="0" rtl="0">
              <a:spcBef>
                <a:spcPts val="1600"/>
              </a:spcBef>
              <a:spcAft>
                <a:spcPts val="0"/>
              </a:spcAft>
              <a:buClr>
                <a:schemeClr val="dk2"/>
              </a:buClr>
              <a:buSzPts val="1300"/>
              <a:buFont typeface="Roboto"/>
              <a:buNone/>
            </a:pPr>
            <a:r>
              <a:rPr lang="en" sz="1200"/>
              <a:t>Non-Functional Requirements</a:t>
            </a:r>
            <a:endParaRPr sz="1200"/>
          </a:p>
          <a:p>
            <a:pPr marL="457200" lvl="0" indent="-311150">
              <a:spcBef>
                <a:spcPts val="1600"/>
              </a:spcBef>
              <a:spcAft>
                <a:spcPts val="0"/>
              </a:spcAft>
              <a:buSzPts val="1300"/>
              <a:buChar char="❖"/>
            </a:pPr>
            <a:r>
              <a:rPr lang="en"/>
              <a:t>Create clear installation &amp; Configuration procedures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2800"/>
              <a:buFont typeface="Merriweather"/>
              <a:buNone/>
            </a:pPr>
            <a:r>
              <a:rPr lang="en"/>
              <a:t>Lessons Learned &amp; Future Recommendations</a:t>
            </a:r>
            <a:endParaRPr sz="2800" b="0" i="0" u="none" strike="noStrike" cap="none">
              <a:solidFill>
                <a:schemeClr val="lt1"/>
              </a:solidFill>
              <a:latin typeface="Merriweather"/>
              <a:ea typeface="Merriweather"/>
              <a:cs typeface="Merriweather"/>
              <a:sym typeface="Merriweather"/>
            </a:endParaRPr>
          </a:p>
        </p:txBody>
      </p:sp>
      <p:sp>
        <p:nvSpPr>
          <p:cNvPr id="230" name="Google Shape;230;p37"/>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0"/>
              </a:spcBef>
              <a:spcAft>
                <a:spcPts val="0"/>
              </a:spcAft>
              <a:buClr>
                <a:schemeClr val="dk2"/>
              </a:buClr>
              <a:buSzPts val="1300"/>
              <a:buFont typeface="Roboto"/>
              <a:buChar char="❖"/>
            </a:pPr>
            <a:r>
              <a:rPr lang="en"/>
              <a:t>Agile methodology would be appropriate</a:t>
            </a:r>
            <a:endParaRPr/>
          </a:p>
          <a:p>
            <a:pPr marL="914400" marR="0" lvl="1" indent="-298450" algn="l" rtl="0">
              <a:lnSpc>
                <a:spcPct val="115000"/>
              </a:lnSpc>
              <a:spcBef>
                <a:spcPts val="0"/>
              </a:spcBef>
              <a:spcAft>
                <a:spcPts val="0"/>
              </a:spcAft>
              <a:buSzPts val="1100"/>
              <a:buChar char="➢"/>
            </a:pPr>
            <a:r>
              <a:rPr lang="en"/>
              <a:t>Requirements for future phases currently defined</a:t>
            </a:r>
            <a:endParaRPr/>
          </a:p>
          <a:p>
            <a:pPr marL="914400" marR="0" lvl="1" indent="-298450" algn="l" rtl="0">
              <a:lnSpc>
                <a:spcPct val="115000"/>
              </a:lnSpc>
              <a:spcBef>
                <a:spcPts val="0"/>
              </a:spcBef>
              <a:spcAft>
                <a:spcPts val="0"/>
              </a:spcAft>
              <a:buSzPts val="1100"/>
              <a:buChar char="➢"/>
            </a:pPr>
            <a:r>
              <a:rPr lang="en"/>
              <a:t>Features are modular in nature</a:t>
            </a:r>
            <a:endParaRPr/>
          </a:p>
          <a:p>
            <a:pPr marL="914400" marR="0" lvl="1" indent="-298450" algn="l" rtl="0">
              <a:lnSpc>
                <a:spcPct val="115000"/>
              </a:lnSpc>
              <a:spcBef>
                <a:spcPts val="0"/>
              </a:spcBef>
              <a:spcAft>
                <a:spcPts val="0"/>
              </a:spcAft>
              <a:buSzPts val="1100"/>
              <a:buChar char="➢"/>
            </a:pPr>
            <a:r>
              <a:rPr lang="en"/>
              <a:t>Reduces documentation load</a:t>
            </a:r>
            <a:endParaRPr/>
          </a:p>
          <a:p>
            <a:pPr marL="914400" marR="0" lvl="0" indent="0" algn="l" rtl="0">
              <a:lnSpc>
                <a:spcPct val="115000"/>
              </a:lnSpc>
              <a:spcBef>
                <a:spcPts val="1600"/>
              </a:spcBef>
              <a:spcAft>
                <a:spcPts val="0"/>
              </a:spcAft>
              <a:buNone/>
            </a:pPr>
            <a:endParaRPr/>
          </a:p>
          <a:p>
            <a:pPr marL="457200" marR="0" lvl="0" indent="-311150" algn="l" rtl="0">
              <a:lnSpc>
                <a:spcPct val="115000"/>
              </a:lnSpc>
              <a:spcBef>
                <a:spcPts val="1600"/>
              </a:spcBef>
              <a:spcAft>
                <a:spcPts val="0"/>
              </a:spcAft>
              <a:buSzPts val="1300"/>
              <a:buChar char="❖"/>
            </a:pPr>
            <a:r>
              <a:rPr lang="en"/>
              <a:t>Allocate time for technical issues</a:t>
            </a:r>
            <a:endParaRPr/>
          </a:p>
          <a:p>
            <a:pPr marL="914400" marR="0" lvl="1" indent="-298450" algn="l" rtl="0">
              <a:lnSpc>
                <a:spcPct val="115000"/>
              </a:lnSpc>
              <a:spcBef>
                <a:spcPts val="0"/>
              </a:spcBef>
              <a:spcAft>
                <a:spcPts val="0"/>
              </a:spcAft>
              <a:buSzPts val="1100"/>
              <a:buChar char="➢"/>
            </a:pPr>
            <a:r>
              <a:rPr lang="en"/>
              <a:t>Environment is locally hosted</a:t>
            </a:r>
            <a:endParaRPr/>
          </a:p>
          <a:p>
            <a:pPr marL="914400" marR="0" lvl="1" indent="-298450" algn="l" rtl="0">
              <a:lnSpc>
                <a:spcPct val="115000"/>
              </a:lnSpc>
              <a:spcBef>
                <a:spcPts val="0"/>
              </a:spcBef>
              <a:spcAft>
                <a:spcPts val="0"/>
              </a:spcAft>
              <a:buSzPts val="1100"/>
              <a:buChar char="➢"/>
            </a:pPr>
            <a:r>
              <a:rPr lang="en"/>
              <a:t>Technical issues did not impact this phase, but could impact if Agile is used</a:t>
            </a:r>
            <a:endParaRPr/>
          </a:p>
          <a:p>
            <a:pPr marL="457200" marR="0" lvl="0" indent="0" algn="l" rtl="0">
              <a:lnSpc>
                <a:spcPct val="115000"/>
              </a:lnSpc>
              <a:spcBef>
                <a:spcPts val="1600"/>
              </a:spcBef>
              <a:spcAft>
                <a:spcPts val="16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311675" y="798600"/>
            <a:ext cx="6247800" cy="3546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accent1"/>
              </a:buClr>
              <a:buSzPts val="3600"/>
              <a:buFont typeface="Merriweather"/>
              <a:buNone/>
            </a:pPr>
            <a:r>
              <a:rPr lang="en" sz="3600" b="0" i="0" u="none" strike="noStrike" cap="none">
                <a:solidFill>
                  <a:schemeClr val="accent1"/>
                </a:solidFill>
                <a:latin typeface="Merriweather"/>
                <a:ea typeface="Merriweather"/>
                <a:cs typeface="Merriweather"/>
                <a:sym typeface="Merriweather"/>
              </a:rPr>
              <a:t>Questions?</a:t>
            </a:r>
            <a:endParaRPr sz="3600" b="0" i="0" u="none" strike="noStrike" cap="none">
              <a:solidFill>
                <a:schemeClr val="accent1"/>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2800"/>
              <a:buFont typeface="Merriweather"/>
              <a:buNone/>
            </a:pPr>
            <a:r>
              <a:rPr lang="en" sz="2800" b="0" i="0" u="none" strike="noStrike" cap="none">
                <a:solidFill>
                  <a:schemeClr val="lt1"/>
                </a:solidFill>
                <a:latin typeface="Merriweather"/>
                <a:ea typeface="Merriweather"/>
                <a:cs typeface="Merriweather"/>
                <a:sym typeface="Merriweather"/>
              </a:rPr>
              <a:t>Project Objective &amp; Scope </a:t>
            </a:r>
            <a:endParaRPr sz="2800" b="0" i="0" u="none" strike="noStrike" cap="none">
              <a:solidFill>
                <a:schemeClr val="lt1"/>
              </a:solidFill>
              <a:latin typeface="Merriweather"/>
              <a:ea typeface="Merriweather"/>
              <a:cs typeface="Merriweather"/>
              <a:sym typeface="Merriweather"/>
            </a:endParaRPr>
          </a:p>
        </p:txBody>
      </p:sp>
      <p:sp>
        <p:nvSpPr>
          <p:cNvPr id="79" name="Google Shape;79;p15"/>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300"/>
              <a:buFont typeface="Roboto"/>
              <a:buNone/>
            </a:pPr>
            <a:r>
              <a:rPr lang="en" sz="1200" i="0" u="none" strike="noStrike" cap="none">
                <a:solidFill>
                  <a:schemeClr val="dk2"/>
                </a:solidFill>
              </a:rPr>
              <a:t>The objective for Phase 2 of this project is to:</a:t>
            </a:r>
            <a:endParaRPr sz="1200" i="0" u="none" strike="noStrike" cap="none">
              <a:solidFill>
                <a:schemeClr val="dk2"/>
              </a:solidFill>
            </a:endParaRPr>
          </a:p>
          <a:p>
            <a:pPr marL="0" marR="0" lvl="0" indent="0" algn="l" rtl="0">
              <a:lnSpc>
                <a:spcPct val="115000"/>
              </a:lnSpc>
              <a:spcBef>
                <a:spcPts val="0"/>
              </a:spcBef>
              <a:spcAft>
                <a:spcPts val="0"/>
              </a:spcAft>
              <a:buClr>
                <a:schemeClr val="dk2"/>
              </a:buClr>
              <a:buSzPts val="1300"/>
              <a:buFont typeface="Roboto"/>
              <a:buNone/>
            </a:pPr>
            <a:endParaRPr sz="1200" i="0" u="none" strike="noStrike" cap="none">
              <a:solidFill>
                <a:schemeClr val="dk2"/>
              </a:solidFill>
            </a:endParaRPr>
          </a:p>
          <a:p>
            <a:pPr marL="457200" marR="0" lvl="0" indent="-304800" algn="l" rtl="0">
              <a:lnSpc>
                <a:spcPct val="115000"/>
              </a:lnSpc>
              <a:spcBef>
                <a:spcPts val="0"/>
              </a:spcBef>
              <a:spcAft>
                <a:spcPts val="0"/>
              </a:spcAft>
              <a:buClr>
                <a:schemeClr val="dk2"/>
              </a:buClr>
              <a:buSzPts val="1200"/>
              <a:buFont typeface="Roboto"/>
              <a:buChar char="❖"/>
            </a:pPr>
            <a:r>
              <a:rPr lang="en" sz="1200" i="0" u="none" strike="noStrike" cap="none">
                <a:solidFill>
                  <a:schemeClr val="dk2"/>
                </a:solidFill>
              </a:rPr>
              <a:t>build a consolidated, scalable infrastructure for the NASA EVA wiki</a:t>
            </a:r>
            <a:endParaRPr sz="1200" i="0" u="none" strike="noStrike" cap="none">
              <a:solidFill>
                <a:schemeClr val="dk2"/>
              </a:solidFill>
            </a:endParaRPr>
          </a:p>
          <a:p>
            <a:pPr marL="457200" marR="0" lvl="0" indent="-304800" algn="l" rtl="0">
              <a:lnSpc>
                <a:spcPct val="115000"/>
              </a:lnSpc>
              <a:spcBef>
                <a:spcPts val="0"/>
              </a:spcBef>
              <a:spcAft>
                <a:spcPts val="0"/>
              </a:spcAft>
              <a:buClr>
                <a:schemeClr val="dk2"/>
              </a:buClr>
              <a:buSzPts val="1200"/>
              <a:buFont typeface="Roboto"/>
              <a:buChar char="❖"/>
            </a:pPr>
            <a:r>
              <a:rPr lang="en" sz="1200" i="0" u="none" strike="noStrike" cap="none">
                <a:solidFill>
                  <a:schemeClr val="dk2"/>
                </a:solidFill>
              </a:rPr>
              <a:t>incorporate different elements of gamification into the wiki</a:t>
            </a:r>
            <a:endParaRPr sz="1200" i="0" u="none" strike="noStrike" cap="none">
              <a:solidFill>
                <a:schemeClr val="dk2"/>
              </a:solidFill>
            </a:endParaRPr>
          </a:p>
          <a:p>
            <a:pPr marL="457200" marR="0" lvl="0" indent="0" algn="l" rtl="0">
              <a:lnSpc>
                <a:spcPct val="115000"/>
              </a:lnSpc>
              <a:spcBef>
                <a:spcPts val="0"/>
              </a:spcBef>
              <a:spcAft>
                <a:spcPts val="0"/>
              </a:spcAft>
              <a:buNone/>
            </a:pPr>
            <a:endParaRPr sz="1200" i="0" u="none" strike="noStrike" cap="none">
              <a:solidFill>
                <a:schemeClr val="dk2"/>
              </a:solidFill>
            </a:endParaRPr>
          </a:p>
          <a:p>
            <a:pPr marL="0" marR="0" lvl="0" indent="0" algn="l" rtl="0">
              <a:lnSpc>
                <a:spcPct val="115000"/>
              </a:lnSpc>
              <a:spcBef>
                <a:spcPts val="0"/>
              </a:spcBef>
              <a:spcAft>
                <a:spcPts val="0"/>
              </a:spcAft>
              <a:buClr>
                <a:schemeClr val="dk2"/>
              </a:buClr>
              <a:buSzPts val="1300"/>
              <a:buFont typeface="Roboto"/>
              <a:buNone/>
            </a:pPr>
            <a:endParaRPr sz="1200" i="0" u="none" strike="noStrike" cap="none">
              <a:solidFill>
                <a:schemeClr val="dk2"/>
              </a:solidFill>
            </a:endParaRPr>
          </a:p>
          <a:p>
            <a:pPr marL="0" marR="0" lvl="0" indent="0" algn="l" rtl="0">
              <a:lnSpc>
                <a:spcPct val="115000"/>
              </a:lnSpc>
              <a:spcBef>
                <a:spcPts val="0"/>
              </a:spcBef>
              <a:spcAft>
                <a:spcPts val="0"/>
              </a:spcAft>
              <a:buClr>
                <a:schemeClr val="dk2"/>
              </a:buClr>
              <a:buSzPts val="1300"/>
              <a:buFont typeface="Roboto"/>
              <a:buNone/>
            </a:pPr>
            <a:r>
              <a:rPr lang="en" sz="1200" i="0" u="none" strike="noStrike" cap="none">
                <a:solidFill>
                  <a:schemeClr val="dk2"/>
                </a:solidFill>
              </a:rPr>
              <a:t>The scope of phase two of this project is to: </a:t>
            </a:r>
            <a:endParaRPr sz="1200" i="0" u="none" strike="noStrike" cap="none">
              <a:solidFill>
                <a:schemeClr val="dk2"/>
              </a:solidFill>
            </a:endParaRPr>
          </a:p>
          <a:p>
            <a:pPr marL="0" marR="0" lvl="0" indent="0" algn="l" rtl="0">
              <a:lnSpc>
                <a:spcPct val="115000"/>
              </a:lnSpc>
              <a:spcBef>
                <a:spcPts val="0"/>
              </a:spcBef>
              <a:spcAft>
                <a:spcPts val="0"/>
              </a:spcAft>
              <a:buClr>
                <a:schemeClr val="dk2"/>
              </a:buClr>
              <a:buSzPts val="1300"/>
              <a:buFont typeface="Roboto"/>
              <a:buNone/>
            </a:pPr>
            <a:endParaRPr sz="1200" i="0" u="none" strike="noStrike" cap="none">
              <a:solidFill>
                <a:schemeClr val="dk2"/>
              </a:solidFill>
            </a:endParaRPr>
          </a:p>
          <a:p>
            <a:pPr marL="457200" marR="0" lvl="0" indent="-304800" algn="l" rtl="0">
              <a:lnSpc>
                <a:spcPct val="115000"/>
              </a:lnSpc>
              <a:spcBef>
                <a:spcPts val="0"/>
              </a:spcBef>
              <a:spcAft>
                <a:spcPts val="0"/>
              </a:spcAft>
              <a:buClr>
                <a:schemeClr val="dk2"/>
              </a:buClr>
              <a:buSzPts val="1200"/>
              <a:buFont typeface="Roboto"/>
              <a:buChar char="❖"/>
            </a:pPr>
            <a:r>
              <a:rPr lang="en" sz="1200" i="0" u="none" strike="noStrike" cap="none">
                <a:solidFill>
                  <a:schemeClr val="dk2"/>
                </a:solidFill>
              </a:rPr>
              <a:t>develop a simple point system</a:t>
            </a:r>
            <a:endParaRPr sz="1200" i="0" u="none" strike="noStrike" cap="none">
              <a:solidFill>
                <a:schemeClr val="dk2"/>
              </a:solidFill>
            </a:endParaRPr>
          </a:p>
          <a:p>
            <a:pPr marL="457200" marR="0" lvl="0" indent="-304800" algn="l" rtl="0">
              <a:lnSpc>
                <a:spcPct val="115000"/>
              </a:lnSpc>
              <a:spcBef>
                <a:spcPts val="0"/>
              </a:spcBef>
              <a:spcAft>
                <a:spcPts val="0"/>
              </a:spcAft>
              <a:buClr>
                <a:schemeClr val="dk2"/>
              </a:buClr>
              <a:buSzPts val="1200"/>
              <a:buFont typeface="Roboto"/>
              <a:buChar char="❖"/>
            </a:pPr>
            <a:r>
              <a:rPr lang="en" sz="1200"/>
              <a:t>i</a:t>
            </a:r>
            <a:r>
              <a:rPr lang="en" sz="1200" i="0" u="none" strike="noStrike" cap="none">
                <a:solidFill>
                  <a:schemeClr val="dk2"/>
                </a:solidFill>
              </a:rPr>
              <a:t>ncorporate badges</a:t>
            </a:r>
            <a:endParaRPr sz="1200" i="0" u="none" strike="noStrike" cap="none">
              <a:solidFill>
                <a:schemeClr val="dk2"/>
              </a:solidFill>
            </a:endParaRPr>
          </a:p>
          <a:p>
            <a:pPr marL="457200" marR="0" lvl="0" indent="-304800" algn="l" rtl="0">
              <a:lnSpc>
                <a:spcPct val="115000"/>
              </a:lnSpc>
              <a:spcBef>
                <a:spcPts val="0"/>
              </a:spcBef>
              <a:spcAft>
                <a:spcPts val="0"/>
              </a:spcAft>
              <a:buClr>
                <a:schemeClr val="dk2"/>
              </a:buClr>
              <a:buSzPts val="1200"/>
              <a:buFont typeface="Roboto"/>
              <a:buChar char="❖"/>
            </a:pPr>
            <a:r>
              <a:rPr lang="en" sz="1200" i="0" u="none" strike="noStrike" cap="none">
                <a:solidFill>
                  <a:schemeClr val="dk2"/>
                </a:solidFill>
              </a:rPr>
              <a:t>add a leaderboard to the user’s profile</a:t>
            </a:r>
            <a:endParaRPr sz="1200" i="0" u="none" strike="noStrike" cap="none">
              <a:solidFill>
                <a:schemeClr val="dk2"/>
              </a:solidFill>
            </a:endParaRPr>
          </a:p>
          <a:p>
            <a:pPr marL="0" marR="0" lvl="0" indent="0" algn="l" rtl="0">
              <a:lnSpc>
                <a:spcPct val="115000"/>
              </a:lnSpc>
              <a:spcBef>
                <a:spcPts val="0"/>
              </a:spcBef>
              <a:spcAft>
                <a:spcPts val="1600"/>
              </a:spcAft>
              <a:buClr>
                <a:schemeClr val="dk2"/>
              </a:buClr>
              <a:buSzPts val="1300"/>
              <a:buFont typeface="Roboto"/>
              <a:buNone/>
            </a:pPr>
            <a:endParaRPr sz="1200" i="0" u="none" strike="noStrike" cap="none">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3600"/>
              <a:buFont typeface="Merriweather"/>
              <a:buNone/>
            </a:pPr>
            <a:r>
              <a:rPr lang="en" sz="3600" b="0" i="0" u="none" strike="noStrike" cap="none">
                <a:solidFill>
                  <a:schemeClr val="accent1"/>
                </a:solidFill>
                <a:latin typeface="Merriweather"/>
                <a:ea typeface="Merriweather"/>
                <a:cs typeface="Merriweather"/>
                <a:sym typeface="Merriweather"/>
              </a:rPr>
              <a:t>Phase II Product Functionality</a:t>
            </a:r>
            <a:endParaRPr sz="3600" b="0" i="0" u="none" strike="noStrike" cap="none">
              <a:solidFill>
                <a:schemeClr val="accent1"/>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2800"/>
              <a:buFont typeface="Merriweather"/>
              <a:buNone/>
            </a:pPr>
            <a:r>
              <a:rPr lang="en" sz="2800" b="0" i="0" u="none" strike="noStrike" cap="none">
                <a:solidFill>
                  <a:schemeClr val="lt1"/>
                </a:solidFill>
                <a:latin typeface="Merriweather"/>
                <a:ea typeface="Merriweather"/>
                <a:cs typeface="Merriweather"/>
                <a:sym typeface="Merriweather"/>
              </a:rPr>
              <a:t>Points</a:t>
            </a:r>
            <a:endParaRPr sz="2800" b="0" i="0" u="none" strike="noStrike" cap="none">
              <a:solidFill>
                <a:schemeClr val="lt1"/>
              </a:solidFill>
              <a:latin typeface="Merriweather"/>
              <a:ea typeface="Merriweather"/>
              <a:cs typeface="Merriweather"/>
              <a:sym typeface="Merriweather"/>
            </a:endParaRPr>
          </a:p>
        </p:txBody>
      </p:sp>
      <p:sp>
        <p:nvSpPr>
          <p:cNvPr id="90" name="Google Shape;90;p17"/>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sz="1200"/>
              <a:t>Point reward is the basis of NASA EVA Gamification. </a:t>
            </a:r>
            <a:endParaRPr sz="1200"/>
          </a:p>
          <a:p>
            <a:pPr marL="0" lvl="0" indent="0" rtl="0">
              <a:spcBef>
                <a:spcPts val="0"/>
              </a:spcBef>
              <a:spcAft>
                <a:spcPts val="0"/>
              </a:spcAft>
              <a:buClr>
                <a:srgbClr val="000000"/>
              </a:buClr>
              <a:buSzPts val="1100"/>
              <a:buFont typeface="Arial"/>
              <a:buNone/>
            </a:pPr>
            <a:r>
              <a:rPr lang="en" sz="1200"/>
              <a:t>Wiki users will earn points based on their contribution to Media Wiki. Point earning will vary based on the type of action done. Different amount of points will be assigned to the wiki users based on whether they have added or edited a page.</a:t>
            </a:r>
            <a:endParaRPr sz="1200"/>
          </a:p>
          <a:p>
            <a:pPr marL="0" lvl="0" indent="0" rtl="0">
              <a:spcBef>
                <a:spcPts val="0"/>
              </a:spcBef>
              <a:spcAft>
                <a:spcPts val="0"/>
              </a:spcAft>
              <a:buClr>
                <a:srgbClr val="000000"/>
              </a:buClr>
              <a:buSzPts val="1100"/>
              <a:buFont typeface="Arial"/>
              <a:buNone/>
            </a:pPr>
            <a:r>
              <a:rPr lang="en" sz="1200"/>
              <a:t> </a:t>
            </a:r>
            <a:endParaRPr sz="1200"/>
          </a:p>
          <a:p>
            <a:pPr marL="457200" lvl="0" indent="-304800" rtl="0">
              <a:spcBef>
                <a:spcPts val="0"/>
              </a:spcBef>
              <a:spcAft>
                <a:spcPts val="0"/>
              </a:spcAft>
              <a:buSzPts val="1200"/>
              <a:buChar char="❖"/>
            </a:pPr>
            <a:r>
              <a:rPr lang="en" sz="1200"/>
              <a:t>The wiki users will gain 100 points when they create a new page</a:t>
            </a:r>
            <a:endParaRPr sz="1200"/>
          </a:p>
          <a:p>
            <a:pPr marL="457200" lvl="0" indent="-311150" rtl="0">
              <a:spcBef>
                <a:spcPts val="0"/>
              </a:spcBef>
              <a:spcAft>
                <a:spcPts val="0"/>
              </a:spcAft>
              <a:buSzPts val="1300"/>
              <a:buChar char="❖"/>
            </a:pPr>
            <a:r>
              <a:rPr lang="en" sz="700"/>
              <a:t> </a:t>
            </a:r>
            <a:r>
              <a:rPr lang="en" sz="1200"/>
              <a:t>The wiki users will gain 50 points when they edit a page.</a:t>
            </a:r>
            <a:endParaRPr sz="1200"/>
          </a:p>
          <a:p>
            <a:pPr marL="457200" marR="0" lvl="0" indent="-304800" algn="l" rtl="0">
              <a:lnSpc>
                <a:spcPct val="115000"/>
              </a:lnSpc>
              <a:spcBef>
                <a:spcPts val="0"/>
              </a:spcBef>
              <a:spcAft>
                <a:spcPts val="0"/>
              </a:spcAft>
              <a:buSzPts val="1200"/>
              <a:buChar char="❖"/>
            </a:pPr>
            <a:r>
              <a:rPr lang="en" sz="1200"/>
              <a:t>Total earned points will be used toward to badges generation.</a:t>
            </a:r>
            <a:endParaRPr sz="1200"/>
          </a:p>
          <a:p>
            <a:pPr marL="0" marR="0" lvl="0" indent="0" algn="l" rtl="0">
              <a:lnSpc>
                <a:spcPct val="115000"/>
              </a:lnSpc>
              <a:spcBef>
                <a:spcPts val="1600"/>
              </a:spcBef>
              <a:spcAft>
                <a:spcPts val="1600"/>
              </a:spcAft>
              <a:buNone/>
            </a:pPr>
            <a:r>
              <a:rPr lang="en" sz="1200"/>
              <a:t>The content quality of a post will not be counted in this phase. As long as the wiki users add and/or edit a page, they will gain points.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2800"/>
              <a:buFont typeface="Merriweather"/>
              <a:buNone/>
            </a:pPr>
            <a:r>
              <a:rPr lang="en" sz="2800" b="0" i="0" u="none" strike="noStrike" cap="none">
                <a:solidFill>
                  <a:schemeClr val="lt1"/>
                </a:solidFill>
                <a:latin typeface="Merriweather"/>
                <a:ea typeface="Merriweather"/>
                <a:cs typeface="Merriweather"/>
                <a:sym typeface="Merriweather"/>
              </a:rPr>
              <a:t>Walkthrough Video</a:t>
            </a:r>
            <a:endParaRPr sz="2800" b="0" i="0" u="none" strike="noStrike" cap="none">
              <a:solidFill>
                <a:schemeClr val="lt1"/>
              </a:solidFill>
              <a:latin typeface="Merriweather"/>
              <a:ea typeface="Merriweather"/>
              <a:cs typeface="Merriweather"/>
              <a:sym typeface="Merriweather"/>
            </a:endParaRPr>
          </a:p>
        </p:txBody>
      </p:sp>
      <p:sp>
        <p:nvSpPr>
          <p:cNvPr id="96" name="Google Shape;96;p18"/>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2"/>
              </a:buClr>
              <a:buSzPts val="1300"/>
              <a:buFont typeface="Roboto"/>
              <a:buNone/>
            </a:pPr>
            <a:r>
              <a:rPr lang="en" sz="1200" i="0" u="none" strike="noStrike" cap="none">
                <a:solidFill>
                  <a:schemeClr val="dk2"/>
                </a:solidFill>
              </a:rPr>
              <a:t>Sample video of a wiki user named “</a:t>
            </a:r>
            <a:r>
              <a:rPr lang="en" sz="1200"/>
              <a:t>Hpham</a:t>
            </a:r>
            <a:r>
              <a:rPr lang="en" sz="1200" i="0" u="none" strike="noStrike" cap="none">
                <a:solidFill>
                  <a:schemeClr val="dk2"/>
                </a:solidFill>
              </a:rPr>
              <a:t>” </a:t>
            </a:r>
            <a:r>
              <a:rPr lang="en" sz="1200"/>
              <a:t>gaining</a:t>
            </a:r>
            <a:r>
              <a:rPr lang="en" sz="1200" i="0" u="none" strike="noStrike" cap="none">
                <a:solidFill>
                  <a:schemeClr val="dk2"/>
                </a:solidFill>
              </a:rPr>
              <a:t> their p</a:t>
            </a:r>
            <a:r>
              <a:rPr lang="en" sz="1200"/>
              <a:t>oints toward their </a:t>
            </a:r>
            <a:r>
              <a:rPr lang="en" sz="1200" i="0" u="none" strike="noStrike" cap="none">
                <a:solidFill>
                  <a:schemeClr val="dk2"/>
                </a:solidFill>
              </a:rPr>
              <a:t>contribution.</a:t>
            </a:r>
            <a:endParaRPr sz="1200" i="0" u="none" strike="noStrike" cap="none">
              <a:solidFill>
                <a:schemeClr val="dk2"/>
              </a:solidFill>
            </a:endParaRPr>
          </a:p>
        </p:txBody>
      </p:sp>
      <p:pic>
        <p:nvPicPr>
          <p:cNvPr id="97" name="Google Shape;97;p18" title="Points.mp4">
            <a:hlinkClick r:id="rId3"/>
          </p:cNvPr>
          <p:cNvPicPr preferRelativeResize="0"/>
          <p:nvPr/>
        </p:nvPicPr>
        <p:blipFill>
          <a:blip r:embed="rId4">
            <a:alphaModFix/>
          </a:blip>
          <a:stretch>
            <a:fillRect/>
          </a:stretch>
        </p:blipFill>
        <p:spPr>
          <a:xfrm>
            <a:off x="4461600" y="1181350"/>
            <a:ext cx="4486075" cy="3364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2800"/>
              <a:buFont typeface="Merriweather"/>
              <a:buNone/>
            </a:pPr>
            <a:r>
              <a:rPr lang="en" sz="2800" b="0" i="0" u="none" strike="noStrike" cap="none">
                <a:solidFill>
                  <a:schemeClr val="lt1"/>
                </a:solidFill>
                <a:latin typeface="Merriweather"/>
                <a:ea typeface="Merriweather"/>
                <a:cs typeface="Merriweather"/>
                <a:sym typeface="Merriweather"/>
              </a:rPr>
              <a:t>Badges</a:t>
            </a:r>
            <a:endParaRPr sz="2800" b="0" i="0" u="none" strike="noStrike" cap="none">
              <a:solidFill>
                <a:schemeClr val="lt1"/>
              </a:solidFill>
              <a:latin typeface="Merriweather"/>
              <a:ea typeface="Merriweather"/>
              <a:cs typeface="Merriweather"/>
              <a:sym typeface="Merriweather"/>
            </a:endParaRPr>
          </a:p>
        </p:txBody>
      </p:sp>
      <p:sp>
        <p:nvSpPr>
          <p:cNvPr id="103" name="Google Shape;103;p19"/>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300"/>
              <a:buFont typeface="Roboto"/>
              <a:buNone/>
            </a:pPr>
            <a:r>
              <a:rPr lang="en" sz="1200" i="0" u="none" strike="noStrike" cap="none">
                <a:solidFill>
                  <a:schemeClr val="dk2"/>
                </a:solidFill>
              </a:rPr>
              <a:t>Badges are earned and given to wiki users based on points earned from creating and/or editing pages. The badges are generated on the fly and issued based on the current total points of each user, starting from the highest badge earnable to the lowest.</a:t>
            </a:r>
            <a:endParaRPr sz="1200" i="0" u="none" strike="noStrike" cap="none">
              <a:solidFill>
                <a:schemeClr val="dk2"/>
              </a:solidFill>
            </a:endParaRPr>
          </a:p>
          <a:p>
            <a:pPr marL="0" marR="0" lvl="0" indent="0" algn="l" rtl="0">
              <a:lnSpc>
                <a:spcPct val="115000"/>
              </a:lnSpc>
              <a:spcBef>
                <a:spcPts val="1600"/>
              </a:spcBef>
              <a:spcAft>
                <a:spcPts val="0"/>
              </a:spcAft>
              <a:buClr>
                <a:schemeClr val="dk2"/>
              </a:buClr>
              <a:buSzPts val="1300"/>
              <a:buFont typeface="Roboto"/>
              <a:buNone/>
            </a:pPr>
            <a:r>
              <a:rPr lang="en" sz="1200" i="0" u="none" strike="noStrike" cap="none">
                <a:solidFill>
                  <a:schemeClr val="dk2"/>
                </a:solidFill>
              </a:rPr>
              <a:t>The point</a:t>
            </a:r>
            <a:r>
              <a:rPr lang="en" sz="1200"/>
              <a:t>-</a:t>
            </a:r>
            <a:r>
              <a:rPr lang="en" sz="1200" i="0" u="none" strike="noStrike" cap="none">
                <a:solidFill>
                  <a:schemeClr val="dk2"/>
                </a:solidFill>
              </a:rPr>
              <a:t>to</a:t>
            </a:r>
            <a:r>
              <a:rPr lang="en" sz="1200"/>
              <a:t>-</a:t>
            </a:r>
            <a:r>
              <a:rPr lang="en" sz="1200" i="0" u="none" strike="noStrike" cap="none">
                <a:solidFill>
                  <a:schemeClr val="dk2"/>
                </a:solidFill>
              </a:rPr>
              <a:t>badge allocation is shown below:</a:t>
            </a:r>
            <a:endParaRPr sz="1200" i="0" u="none" strike="noStrike" cap="none">
              <a:solidFill>
                <a:schemeClr val="dk2"/>
              </a:solidFill>
            </a:endParaRPr>
          </a:p>
          <a:p>
            <a:pPr marL="0" marR="0" lvl="0" indent="0" algn="l" rtl="0">
              <a:lnSpc>
                <a:spcPct val="115000"/>
              </a:lnSpc>
              <a:spcBef>
                <a:spcPts val="1600"/>
              </a:spcBef>
              <a:spcAft>
                <a:spcPts val="0"/>
              </a:spcAft>
              <a:buClr>
                <a:schemeClr val="dk2"/>
              </a:buClr>
              <a:buSzPts val="1300"/>
              <a:buFont typeface="Roboto"/>
              <a:buNone/>
            </a:pPr>
            <a:endParaRPr sz="1200" i="0" u="none" strike="noStrike" cap="none">
              <a:solidFill>
                <a:schemeClr val="dk2"/>
              </a:solidFill>
            </a:endParaRPr>
          </a:p>
          <a:p>
            <a:pPr marL="0" marR="0" lvl="0" indent="0" algn="l" rtl="0">
              <a:lnSpc>
                <a:spcPct val="115000"/>
              </a:lnSpc>
              <a:spcBef>
                <a:spcPts val="1600"/>
              </a:spcBef>
              <a:spcAft>
                <a:spcPts val="0"/>
              </a:spcAft>
              <a:buClr>
                <a:schemeClr val="dk2"/>
              </a:buClr>
              <a:buSzPts val="1300"/>
              <a:buFont typeface="Roboto"/>
              <a:buNone/>
            </a:pPr>
            <a:endParaRPr sz="1300" i="0" u="none" strike="noStrike" cap="none">
              <a:solidFill>
                <a:schemeClr val="dk2"/>
              </a:solidFill>
            </a:endParaRPr>
          </a:p>
          <a:p>
            <a:pPr marL="0" marR="0" lvl="0" indent="0" algn="l" rtl="0">
              <a:lnSpc>
                <a:spcPct val="115000"/>
              </a:lnSpc>
              <a:spcBef>
                <a:spcPts val="1600"/>
              </a:spcBef>
              <a:spcAft>
                <a:spcPts val="0"/>
              </a:spcAft>
              <a:buClr>
                <a:schemeClr val="dk2"/>
              </a:buClr>
              <a:buSzPts val="1300"/>
              <a:buFont typeface="Roboto"/>
              <a:buNone/>
            </a:pPr>
            <a:endParaRPr sz="1300" i="0" u="none" strike="noStrike" cap="none">
              <a:solidFill>
                <a:schemeClr val="dk2"/>
              </a:solidFill>
            </a:endParaRPr>
          </a:p>
          <a:p>
            <a:pPr marL="0" marR="0" lvl="0" indent="0" algn="l" rtl="0">
              <a:lnSpc>
                <a:spcPct val="115000"/>
              </a:lnSpc>
              <a:spcBef>
                <a:spcPts val="1600"/>
              </a:spcBef>
              <a:spcAft>
                <a:spcPts val="0"/>
              </a:spcAft>
              <a:buClr>
                <a:schemeClr val="dk2"/>
              </a:buClr>
              <a:buSzPts val="1300"/>
              <a:buFont typeface="Roboto"/>
              <a:buNone/>
            </a:pPr>
            <a:endParaRPr sz="1200"/>
          </a:p>
          <a:p>
            <a:pPr marL="0" marR="0" lvl="0" indent="0" algn="l" rtl="0">
              <a:lnSpc>
                <a:spcPct val="115000"/>
              </a:lnSpc>
              <a:spcBef>
                <a:spcPts val="1600"/>
              </a:spcBef>
              <a:spcAft>
                <a:spcPts val="1600"/>
              </a:spcAft>
              <a:buClr>
                <a:schemeClr val="dk2"/>
              </a:buClr>
              <a:buSzPts val="1300"/>
              <a:buFont typeface="Roboto"/>
              <a:buNone/>
            </a:pPr>
            <a:r>
              <a:rPr lang="en" sz="1200" i="0" u="none" strike="noStrike" cap="none">
                <a:solidFill>
                  <a:schemeClr val="dk2"/>
                </a:solidFill>
              </a:rPr>
              <a:t>A user with 550 points will generate a platinum and bronze badge, starting from the highest badge possible.</a:t>
            </a:r>
            <a:endParaRPr sz="1200" i="0" u="none" strike="noStrike" cap="none">
              <a:solidFill>
                <a:schemeClr val="dk2"/>
              </a:solidFill>
            </a:endParaRPr>
          </a:p>
        </p:txBody>
      </p:sp>
      <p:pic>
        <p:nvPicPr>
          <p:cNvPr id="104" name="Google Shape;104;p19"/>
          <p:cNvPicPr preferRelativeResize="0"/>
          <p:nvPr/>
        </p:nvPicPr>
        <p:blipFill rotWithShape="1">
          <a:blip r:embed="rId3">
            <a:alphaModFix/>
          </a:blip>
          <a:srcRect/>
          <a:stretch/>
        </p:blipFill>
        <p:spPr>
          <a:xfrm>
            <a:off x="5496000" y="2373625"/>
            <a:ext cx="1847850" cy="132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2800"/>
              <a:buFont typeface="Merriweather"/>
              <a:buNone/>
            </a:pPr>
            <a:r>
              <a:rPr lang="en" sz="2800" b="0" i="0" u="none" strike="noStrike" cap="none">
                <a:solidFill>
                  <a:schemeClr val="lt1"/>
                </a:solidFill>
                <a:latin typeface="Merriweather"/>
                <a:ea typeface="Merriweather"/>
                <a:cs typeface="Merriweather"/>
                <a:sym typeface="Merriweather"/>
              </a:rPr>
              <a:t>Leaderboard</a:t>
            </a:r>
            <a:endParaRPr sz="2800" b="0" i="0" u="none" strike="noStrike" cap="none">
              <a:solidFill>
                <a:schemeClr val="lt1"/>
              </a:solidFill>
              <a:latin typeface="Merriweather"/>
              <a:ea typeface="Merriweather"/>
              <a:cs typeface="Merriweather"/>
              <a:sym typeface="Merriweather"/>
            </a:endParaRPr>
          </a:p>
        </p:txBody>
      </p:sp>
      <p:sp>
        <p:nvSpPr>
          <p:cNvPr id="110" name="Google Shape;110;p20"/>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300"/>
              <a:buFont typeface="Roboto"/>
              <a:buNone/>
            </a:pPr>
            <a:r>
              <a:rPr lang="en" sz="1200" i="0" u="none" strike="noStrike" cap="none">
                <a:solidFill>
                  <a:schemeClr val="dk2"/>
                </a:solidFill>
              </a:rPr>
              <a:t>The leaderboard, which is displayed on the profile page, is used to stimulate interest and competition among the wiki users. In the process, encouraging users to create pages and make edits with the goal of moving up the leaderboard.</a:t>
            </a:r>
            <a:endParaRPr sz="1200" i="0" u="none" strike="noStrike" cap="none">
              <a:solidFill>
                <a:schemeClr val="dk2"/>
              </a:solidFill>
            </a:endParaRPr>
          </a:p>
          <a:p>
            <a:pPr marL="0" marR="0" lvl="0" indent="0" algn="l" rtl="0">
              <a:lnSpc>
                <a:spcPct val="115000"/>
              </a:lnSpc>
              <a:spcBef>
                <a:spcPts val="1600"/>
              </a:spcBef>
              <a:spcAft>
                <a:spcPts val="0"/>
              </a:spcAft>
              <a:buClr>
                <a:schemeClr val="dk2"/>
              </a:buClr>
              <a:buSzPts val="1300"/>
              <a:buFont typeface="Roboto"/>
              <a:buNone/>
            </a:pPr>
            <a:r>
              <a:rPr lang="en" sz="1200" i="0" u="none" strike="noStrike" cap="none">
                <a:solidFill>
                  <a:schemeClr val="dk2"/>
                </a:solidFill>
              </a:rPr>
              <a:t>The leaderboard displays each username, the count of pages added, count of pages edited, total points, and the badges earned. Only users within +/- 100 points of each user are displayed in each user’s profile page.</a:t>
            </a:r>
            <a:endParaRPr sz="1200" i="0" u="none" strike="noStrike" cap="none">
              <a:solidFill>
                <a:schemeClr val="dk2"/>
              </a:solidFill>
            </a:endParaRPr>
          </a:p>
          <a:p>
            <a:pPr marL="0" marR="0" lvl="0" indent="0" algn="l" rtl="0">
              <a:lnSpc>
                <a:spcPct val="115000"/>
              </a:lnSpc>
              <a:spcBef>
                <a:spcPts val="1600"/>
              </a:spcBef>
              <a:spcAft>
                <a:spcPts val="1600"/>
              </a:spcAft>
              <a:buClr>
                <a:schemeClr val="dk2"/>
              </a:buClr>
              <a:buSzPts val="1300"/>
              <a:buFont typeface="Roboto"/>
              <a:buNone/>
            </a:pPr>
            <a:endParaRPr sz="1300" b="0" i="0" u="none" strike="noStrike" cap="none">
              <a:solidFill>
                <a:schemeClr val="dk2"/>
              </a:solidFill>
              <a:latin typeface="Roboto"/>
              <a:ea typeface="Roboto"/>
              <a:cs typeface="Roboto"/>
              <a:sym typeface="Roboto"/>
            </a:endParaRPr>
          </a:p>
        </p:txBody>
      </p:sp>
      <p:pic>
        <p:nvPicPr>
          <p:cNvPr id="111" name="Google Shape;111;p20"/>
          <p:cNvPicPr preferRelativeResize="0"/>
          <p:nvPr/>
        </p:nvPicPr>
        <p:blipFill rotWithShape="1">
          <a:blip r:embed="rId3">
            <a:alphaModFix/>
          </a:blip>
          <a:srcRect/>
          <a:stretch/>
        </p:blipFill>
        <p:spPr>
          <a:xfrm>
            <a:off x="5072200" y="3009825"/>
            <a:ext cx="3155116" cy="1523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2800"/>
              <a:buFont typeface="Merriweather"/>
              <a:buNone/>
            </a:pPr>
            <a:r>
              <a:rPr lang="en" sz="2800" b="0" i="0" u="none" strike="noStrike" cap="none">
                <a:solidFill>
                  <a:schemeClr val="lt1"/>
                </a:solidFill>
                <a:latin typeface="Merriweather"/>
                <a:ea typeface="Merriweather"/>
                <a:cs typeface="Merriweather"/>
                <a:sym typeface="Merriweather"/>
              </a:rPr>
              <a:t>Walkthrough Video</a:t>
            </a:r>
            <a:endParaRPr sz="2800" b="0" i="0" u="none" strike="noStrike" cap="none">
              <a:solidFill>
                <a:schemeClr val="lt1"/>
              </a:solidFill>
              <a:latin typeface="Merriweather"/>
              <a:ea typeface="Merriweather"/>
              <a:cs typeface="Merriweather"/>
              <a:sym typeface="Merriweather"/>
            </a:endParaRPr>
          </a:p>
        </p:txBody>
      </p:sp>
      <p:sp>
        <p:nvSpPr>
          <p:cNvPr id="117" name="Google Shape;117;p21"/>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2"/>
              </a:buClr>
              <a:buSzPts val="1300"/>
              <a:buFont typeface="Roboto"/>
              <a:buNone/>
            </a:pPr>
            <a:r>
              <a:rPr lang="en" sz="1200" i="0" u="none" strike="noStrike" cap="none">
                <a:solidFill>
                  <a:schemeClr val="dk2"/>
                </a:solidFill>
              </a:rPr>
              <a:t>Sample video of a user named “Blue” making their first contribution to the wiki.</a:t>
            </a:r>
            <a:endParaRPr sz="1200" i="0" u="none" strike="noStrike" cap="none">
              <a:solidFill>
                <a:schemeClr val="dk2"/>
              </a:solidFill>
            </a:endParaRPr>
          </a:p>
        </p:txBody>
      </p:sp>
      <p:pic>
        <p:nvPicPr>
          <p:cNvPr id="118" name="Google Shape;118;p21" title="test_vidy.mp4">
            <a:hlinkClick r:id="rId3"/>
          </p:cNvPr>
          <p:cNvPicPr preferRelativeResize="0"/>
          <p:nvPr/>
        </p:nvPicPr>
        <p:blipFill>
          <a:blip r:embed="rId4">
            <a:alphaModFix/>
          </a:blip>
          <a:stretch>
            <a:fillRect/>
          </a:stretch>
        </p:blipFill>
        <p:spPr>
          <a:xfrm>
            <a:off x="4438700" y="1229025"/>
            <a:ext cx="4494000" cy="3608325"/>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1195</Words>
  <Application>Microsoft Office PowerPoint</Application>
  <PresentationFormat>On-screen Show (16:9)</PresentationFormat>
  <Paragraphs>276</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Merriweather</vt:lpstr>
      <vt:lpstr>Times New Roman</vt:lpstr>
      <vt:lpstr>Roboto</vt:lpstr>
      <vt:lpstr>Paradigm</vt:lpstr>
      <vt:lpstr>NASA EVA Gamification</vt:lpstr>
      <vt:lpstr>Project Background</vt:lpstr>
      <vt:lpstr>Project Objective &amp; Scope </vt:lpstr>
      <vt:lpstr>Phase II Product Functionality</vt:lpstr>
      <vt:lpstr>Points</vt:lpstr>
      <vt:lpstr>Walkthrough Video</vt:lpstr>
      <vt:lpstr>Badges</vt:lpstr>
      <vt:lpstr>Leaderboard</vt:lpstr>
      <vt:lpstr>Walkthrough Video</vt:lpstr>
      <vt:lpstr>Test Summary</vt:lpstr>
      <vt:lpstr>Documentation</vt:lpstr>
      <vt:lpstr>Handover Documentation</vt:lpstr>
      <vt:lpstr>Installation Instructions:   1. Database </vt:lpstr>
      <vt:lpstr>Installation Instructions:   2. Web Server </vt:lpstr>
      <vt:lpstr>Installation Instructions:   3. Coding Language   </vt:lpstr>
      <vt:lpstr>Installation Instructions:  4. MediaWiki   </vt:lpstr>
      <vt:lpstr>Installation Instructions:   5. NASA EVA Gamification Extension    </vt:lpstr>
      <vt:lpstr>Post-Implementation Review</vt:lpstr>
      <vt:lpstr>Project Performance</vt:lpstr>
      <vt:lpstr>Project Conformance</vt:lpstr>
      <vt:lpstr>Project Achievements</vt:lpstr>
      <vt:lpstr>Future Directions</vt:lpstr>
      <vt:lpstr>Future Requirements</vt:lpstr>
      <vt:lpstr>Future Requirements </vt:lpstr>
      <vt:lpstr>Lessons Learned &amp; Future Recommendations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EVA Gamification</dc:title>
  <dc:creator>Kelli Corey</dc:creator>
  <cp:lastModifiedBy>Kelli Corey</cp:lastModifiedBy>
  <cp:revision>1</cp:revision>
  <dcterms:modified xsi:type="dcterms:W3CDTF">2018-08-11T22:12:40Z</dcterms:modified>
</cp:coreProperties>
</file>