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aven Pro" panose="020B0604020202020204" charset="0"/>
      <p:regular r:id="rId24"/>
      <p:bold r:id="rId25"/>
    </p:embeddedFont>
    <p:embeddedFont>
      <p:font typeface="Nuni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F71217-B69D-4AB0-8258-2CDBAAC8623A}">
  <a:tblStyle styleId="{45F71217-B69D-4AB0-8258-2CDBAAC8623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Hello Dr. Brown,</a:t>
            </a:r>
            <a:br>
              <a:rPr lang="en"/>
            </a:br>
            <a:r>
              <a:rPr lang="en"/>
              <a:t>Thank you for taking the time to go over our NASA EVA gamification presentation. We are here to present phase 2 of the NASA EVA Gamification Project plan.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000"/>
              </a:spcAft>
              <a:buNone/>
            </a:pPr>
            <a:r>
              <a:rPr lang="en">
                <a:latin typeface="Calibri"/>
                <a:ea typeface="Calibri"/>
                <a:cs typeface="Calibri"/>
                <a:sym typeface="Calibri"/>
              </a:rPr>
              <a:t>The project is bound to the requirement specifications highlighted under the project scope. Additionally, the project must be executed within the timeframe and available team members as shown in the project schedule . The actual NASA wiki is not available to the team due to firewalls and access-control mechanisms in place for security purposes. Consequently, the team has to download and install a local version in order to test.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000"/>
              </a:spcAft>
              <a:buNone/>
            </a:pPr>
            <a:r>
              <a:rPr lang="en">
                <a:latin typeface="Calibri"/>
                <a:ea typeface="Calibri"/>
                <a:cs typeface="Calibri"/>
                <a:sym typeface="Calibri"/>
              </a:rPr>
              <a:t>The project is a phase 2 project that depends on information from the previous phase 1 project and as such assumes that the code from the previous phase is tested and working, while the documentation is complete and accurate. In addition, the project will be focused on user activity as opposed to Wiki content. The main potential users of the application are namely: instructors of astronauts, flight controllers, and astronauts.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Calibri"/>
                <a:ea typeface="Calibri"/>
                <a:cs typeface="Calibri"/>
                <a:sym typeface="Calibri"/>
              </a:rPr>
              <a:t>The project is dependent on the previous phase for initial code and documentation. Accuracy of the previous phase code and documentation can have a direct impact on the early stages of phase 2. Team members availability, experience, and skill level can also have an impact on the project’s success. Availability of team members can affect the resources available to execute project, while skill and experience can affect completion time.</a:t>
            </a:r>
            <a:endParaRPr>
              <a:latin typeface="Calibri"/>
              <a:ea typeface="Calibri"/>
              <a:cs typeface="Calibri"/>
              <a:sym typeface="Calibri"/>
            </a:endParaRPr>
          </a:p>
          <a:p>
            <a:pPr marL="0" lvl="0" indent="0">
              <a:spcBef>
                <a:spcPts val="1600"/>
              </a:spcBef>
              <a:spcAft>
                <a:spcPts val="0"/>
              </a:spcAft>
              <a:buNone/>
            </a:pPr>
            <a:endParaRPr>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Calibri"/>
                <a:ea typeface="Calibri"/>
                <a:cs typeface="Calibri"/>
                <a:sym typeface="Calibri"/>
              </a:rPr>
              <a:t>Our project is based on a need raised by NASA Johnson Space Center. NASA EVA Wiki is used to support the Extravehicular Activity (EVA) group’s knowledge management processes. It is a private wiki which is used to support various operations at NASA International Space Station. </a:t>
            </a:r>
            <a:endParaRPr>
              <a:latin typeface="Calibri"/>
              <a:ea typeface="Calibri"/>
              <a:cs typeface="Calibri"/>
              <a:sym typeface="Calibri"/>
            </a:endParaRPr>
          </a:p>
          <a:p>
            <a:pPr marL="0" lvl="0" indent="0" rtl="0">
              <a:lnSpc>
                <a:spcPct val="115000"/>
              </a:lnSpc>
              <a:spcBef>
                <a:spcPts val="1000"/>
              </a:spcBef>
              <a:spcAft>
                <a:spcPts val="1000"/>
              </a:spcAft>
              <a:buNone/>
            </a:pPr>
            <a:r>
              <a:rPr lang="en">
                <a:latin typeface="Calibri"/>
                <a:ea typeface="Calibri"/>
                <a:cs typeface="Calibri"/>
                <a:sym typeface="Calibri"/>
              </a:rPr>
              <a:t>The ultimate goal of the project is to gamify the NASA EVA MediaWiki.  Gamification is the process of integrating gaming mechanics into existing product or process to increase user participation and engagement. Phase one of the project which included user profile creation, email verification, and database setup  work has already been completed. Phase two is the continuation of the NASA wiki gamification project after the successful completion of phase one. Phase two will focus on adding different elements of gamification to the existing product. The elements will include adding different personality types, simple point system, badges, and adding a leaderboard. </a:t>
            </a:r>
            <a:endParaRPr>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Project is sponsored by Johnson Space Center, NASA. More specifically, the Extra-vehicular Activity sector from NASA is our focused client. Daren Welsh who is a NASA EVA instructor and flight controller is the Liaison for our project. Other stakeholders include the project manager Dr. Michael Brown, and all team members of the phase 2 of the project.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project will continue to use the same platform that was used by the previous team.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rtl="0">
              <a:spcBef>
                <a:spcPts val="0"/>
              </a:spcBef>
              <a:spcAft>
                <a:spcPts val="0"/>
              </a:spcAft>
              <a:buNone/>
            </a:pPr>
            <a:r>
              <a:rPr lang="en">
                <a:latin typeface="Calibri"/>
                <a:ea typeface="Calibri"/>
                <a:cs typeface="Calibri"/>
                <a:sym typeface="Calibri"/>
              </a:rPr>
              <a:t>The scope of phase two project is the continuation of the work on the wiki project from the previous team. </a:t>
            </a:r>
            <a:endParaRPr>
              <a:latin typeface="Calibri"/>
              <a:ea typeface="Calibri"/>
              <a:cs typeface="Calibri"/>
              <a:sym typeface="Calibri"/>
            </a:endParaRPr>
          </a:p>
          <a:p>
            <a:pPr marL="457200" lvl="0" indent="0" rtl="0">
              <a:spcBef>
                <a:spcPts val="0"/>
              </a:spcBef>
              <a:spcAft>
                <a:spcPts val="0"/>
              </a:spcAft>
              <a:buNone/>
            </a:pPr>
            <a:r>
              <a:rPr lang="en">
                <a:latin typeface="Calibri"/>
                <a:ea typeface="Calibri"/>
                <a:cs typeface="Calibri"/>
                <a:sym typeface="Calibri"/>
              </a:rPr>
              <a:t>The primary focus of this phase two project will build an extension that provides a consolidated infrastructure allowing for adding different elements and approaches to gamification. </a:t>
            </a:r>
            <a:endParaRPr>
              <a:latin typeface="Calibri"/>
              <a:ea typeface="Calibri"/>
              <a:cs typeface="Calibri"/>
              <a:sym typeface="Calibri"/>
            </a:endParaRPr>
          </a:p>
          <a:p>
            <a:pPr marL="457200" lvl="0" indent="0" rtl="0">
              <a:spcBef>
                <a:spcPts val="0"/>
              </a:spcBef>
              <a:spcAft>
                <a:spcPts val="0"/>
              </a:spcAft>
              <a:buNone/>
            </a:pPr>
            <a:r>
              <a:rPr lang="en">
                <a:latin typeface="Calibri"/>
                <a:ea typeface="Calibri"/>
                <a:cs typeface="Calibri"/>
                <a:sym typeface="Calibri"/>
              </a:rPr>
              <a:t>Through this single extension, many different personality types could be addressed with a unified system. </a:t>
            </a:r>
            <a:endParaRPr>
              <a:latin typeface="Calibri"/>
              <a:ea typeface="Calibri"/>
              <a:cs typeface="Calibri"/>
              <a:sym typeface="Calibri"/>
            </a:endParaRPr>
          </a:p>
          <a:p>
            <a:pPr marL="457200" lvl="0" indent="0" rtl="0">
              <a:spcBef>
                <a:spcPts val="0"/>
              </a:spcBef>
              <a:spcAft>
                <a:spcPts val="0"/>
              </a:spcAft>
              <a:buNone/>
            </a:pPr>
            <a:r>
              <a:rPr lang="en">
                <a:latin typeface="Calibri"/>
                <a:ea typeface="Calibri"/>
                <a:cs typeface="Calibri"/>
                <a:sym typeface="Calibri"/>
              </a:rPr>
              <a:t>It will include simple point measurement, badge rewards system, and leaderboard ranks system, but the system will be scalable to allow for other personality types like socialites and explorers.</a:t>
            </a:r>
            <a:endParaRPr>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Calibri"/>
                <a:ea typeface="Calibri"/>
                <a:cs typeface="Calibri"/>
                <a:sym typeface="Calibri"/>
              </a:rPr>
              <a:t>For internal communication, team members have agreed to interact using different channels: instant messaging, email, phone, cloud-based document sharing, and video conferencing.  Each of which will satisfy a different purpose.  From an organization perspective, the communication among team members will be horizontal.</a:t>
            </a:r>
            <a:endParaRPr>
              <a:latin typeface="Calibri"/>
              <a:ea typeface="Calibri"/>
              <a:cs typeface="Calibri"/>
              <a:sym typeface="Calibri"/>
            </a:endParaRPr>
          </a:p>
          <a:p>
            <a:pPr marL="0" lvl="0" indent="0" rtl="0">
              <a:lnSpc>
                <a:spcPct val="115000"/>
              </a:lnSpc>
              <a:spcBef>
                <a:spcPts val="1000"/>
              </a:spcBef>
              <a:spcAft>
                <a:spcPts val="1000"/>
              </a:spcAft>
              <a:buNone/>
            </a:pPr>
            <a:r>
              <a:rPr lang="en">
                <a:latin typeface="Calibri"/>
                <a:ea typeface="Calibri"/>
                <a:cs typeface="Calibri"/>
                <a:sym typeface="Calibri"/>
              </a:rPr>
              <a:t>During the project, the day prior to the team’s weekly meeting, the Team Lead will prepare and share the agenda with the talking points to be discussed during the meeting.  Team members may add and update items to the agenda if needed. </a:t>
            </a:r>
            <a:endParaRPr>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Calibri"/>
                <a:ea typeface="Calibri"/>
                <a:cs typeface="Calibri"/>
                <a:sym typeface="Calibri"/>
              </a:rPr>
              <a:t>The only channel that will be used to communicate with stakeholders will be via Email, and the format that will be used is formal.   Dr. Brown will communicate with the team and the team leader with him via email as needed.</a:t>
            </a:r>
            <a:endParaRPr>
              <a:latin typeface="Calibri"/>
              <a:ea typeface="Calibri"/>
              <a:cs typeface="Calibri"/>
              <a:sym typeface="Calibri"/>
            </a:endParaRPr>
          </a:p>
          <a:p>
            <a:pPr marL="0" lvl="0" indent="0" rtl="0">
              <a:lnSpc>
                <a:spcPct val="115000"/>
              </a:lnSpc>
              <a:spcBef>
                <a:spcPts val="1000"/>
              </a:spcBef>
              <a:spcAft>
                <a:spcPts val="0"/>
              </a:spcAft>
              <a:buNone/>
            </a:pPr>
            <a:r>
              <a:rPr lang="en">
                <a:latin typeface="Calibri"/>
                <a:ea typeface="Calibri"/>
                <a:cs typeface="Calibri"/>
                <a:sym typeface="Calibri"/>
              </a:rPr>
              <a:t>The team will provide project liasson and team manager with a report every 4 weeks.  Their feedback will be very important to adjust and guide the project in the correct direction.</a:t>
            </a:r>
            <a:endParaRPr>
              <a:latin typeface="Calibri"/>
              <a:ea typeface="Calibri"/>
              <a:cs typeface="Calibri"/>
              <a:sym typeface="Calibri"/>
            </a:endParaRPr>
          </a:p>
          <a:p>
            <a:pPr marL="0" lvl="0" indent="0" rtl="0">
              <a:lnSpc>
                <a:spcPct val="115000"/>
              </a:lnSpc>
              <a:spcBef>
                <a:spcPts val="1000"/>
              </a:spcBef>
              <a:spcAft>
                <a:spcPts val="0"/>
              </a:spcAft>
              <a:buNone/>
            </a:pPr>
            <a:endParaRPr>
              <a:latin typeface="Calibri"/>
              <a:ea typeface="Calibri"/>
              <a:cs typeface="Calibri"/>
              <a:sym typeface="Calibri"/>
            </a:endParaRPr>
          </a:p>
          <a:p>
            <a:pPr marL="0" lvl="0" indent="0" rtl="0">
              <a:lnSpc>
                <a:spcPct val="115000"/>
              </a:lnSpc>
              <a:spcBef>
                <a:spcPts val="1000"/>
              </a:spcBef>
              <a:spcAft>
                <a:spcPts val="1000"/>
              </a:spcAft>
              <a:buNone/>
            </a:pPr>
            <a:endParaRPr>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Calibri"/>
                <a:ea typeface="Calibri"/>
                <a:cs typeface="Calibri"/>
                <a:sym typeface="Calibri"/>
              </a:rPr>
              <a:t>The project will be completed using a version of the Waterfall methodology.  The project has been broken down into four phases; Initiating, Planning, Executing, and Closing.  </a:t>
            </a:r>
            <a:endParaRPr>
              <a:latin typeface="Calibri"/>
              <a:ea typeface="Calibri"/>
              <a:cs typeface="Calibri"/>
              <a:sym typeface="Calibri"/>
            </a:endParaRPr>
          </a:p>
          <a:p>
            <a:pPr marL="0" lvl="0" indent="0" rtl="0">
              <a:lnSpc>
                <a:spcPct val="115000"/>
              </a:lnSpc>
              <a:spcBef>
                <a:spcPts val="1000"/>
              </a:spcBef>
              <a:spcAft>
                <a:spcPts val="0"/>
              </a:spcAft>
              <a:buNone/>
            </a:pPr>
            <a:r>
              <a:rPr lang="en">
                <a:latin typeface="Calibri"/>
                <a:ea typeface="Calibri"/>
                <a:cs typeface="Calibri"/>
                <a:sym typeface="Calibri"/>
              </a:rPr>
              <a:t>Along the entire project development life cycle the project will be tracked, reviewed, and monitored its progress and performance. </a:t>
            </a:r>
            <a:endParaRPr>
              <a:latin typeface="Calibri"/>
              <a:ea typeface="Calibri"/>
              <a:cs typeface="Calibri"/>
              <a:sym typeface="Calibri"/>
            </a:endParaRPr>
          </a:p>
          <a:p>
            <a:pPr marL="0" lvl="0" indent="0" rtl="0">
              <a:lnSpc>
                <a:spcPct val="115000"/>
              </a:lnSpc>
              <a:spcBef>
                <a:spcPts val="1000"/>
              </a:spcBef>
              <a:spcAft>
                <a:spcPts val="0"/>
              </a:spcAft>
              <a:buNone/>
            </a:pPr>
            <a:endParaRPr>
              <a:latin typeface="Calibri"/>
              <a:ea typeface="Calibri"/>
              <a:cs typeface="Calibri"/>
              <a:sym typeface="Calibri"/>
            </a:endParaRPr>
          </a:p>
          <a:p>
            <a:pPr marL="0" lvl="0" indent="0" rtl="0">
              <a:lnSpc>
                <a:spcPct val="115000"/>
              </a:lnSpc>
              <a:spcBef>
                <a:spcPts val="1000"/>
              </a:spcBef>
              <a:spcAft>
                <a:spcPts val="1000"/>
              </a:spcAft>
              <a:buNone/>
            </a:pPr>
            <a:endParaRPr>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D0E0E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enterprisemediawik"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891050" y="646413"/>
            <a:ext cx="42555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NASA EVA Gamification - Phase 2</a:t>
            </a:r>
            <a:endParaRPr/>
          </a:p>
        </p:txBody>
      </p:sp>
      <p:sp>
        <p:nvSpPr>
          <p:cNvPr id="278" name="Shape 278"/>
          <p:cNvSpPr txBox="1">
            <a:spLocks noGrp="1"/>
          </p:cNvSpPr>
          <p:nvPr>
            <p:ph type="subTitle" idx="1"/>
          </p:nvPr>
        </p:nvSpPr>
        <p:spPr>
          <a:xfrm>
            <a:off x="977250" y="2571750"/>
            <a:ext cx="4377000" cy="1956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solidFill>
                  <a:srgbClr val="D9D9D9"/>
                </a:solidFill>
                <a:latin typeface="Calibri"/>
                <a:ea typeface="Calibri"/>
                <a:cs typeface="Calibri"/>
                <a:sym typeface="Calibri"/>
              </a:rPr>
              <a:t>Prepared By:</a:t>
            </a:r>
            <a:r>
              <a:rPr lang="en" sz="1800">
                <a:solidFill>
                  <a:srgbClr val="D9D9D9"/>
                </a:solidFill>
                <a:latin typeface="Calibri"/>
                <a:ea typeface="Calibri"/>
                <a:cs typeface="Calibri"/>
                <a:sym typeface="Calibri"/>
              </a:rPr>
              <a:t> </a:t>
            </a:r>
            <a:endParaRPr sz="1800">
              <a:solidFill>
                <a:srgbClr val="D9D9D9"/>
              </a:solidFill>
              <a:latin typeface="Calibri"/>
              <a:ea typeface="Calibri"/>
              <a:cs typeface="Calibri"/>
              <a:sym typeface="Calibri"/>
            </a:endParaRPr>
          </a:p>
          <a:p>
            <a:pPr marL="0" lvl="0" indent="0" rtl="0">
              <a:spcBef>
                <a:spcPts val="0"/>
              </a:spcBef>
              <a:spcAft>
                <a:spcPts val="0"/>
              </a:spcAft>
              <a:buNone/>
            </a:pPr>
            <a:r>
              <a:rPr lang="en" sz="1800">
                <a:solidFill>
                  <a:srgbClr val="D9D9D9"/>
                </a:solidFill>
                <a:latin typeface="Calibri"/>
                <a:ea typeface="Calibri"/>
                <a:cs typeface="Calibri"/>
                <a:sym typeface="Calibri"/>
              </a:rPr>
              <a:t>Laura Addiego</a:t>
            </a:r>
            <a:endParaRPr sz="1800">
              <a:solidFill>
                <a:srgbClr val="D9D9D9"/>
              </a:solidFill>
              <a:latin typeface="Calibri"/>
              <a:ea typeface="Calibri"/>
              <a:cs typeface="Calibri"/>
              <a:sym typeface="Calibri"/>
            </a:endParaRPr>
          </a:p>
          <a:p>
            <a:pPr marL="0" lvl="0" indent="0" rtl="0">
              <a:spcBef>
                <a:spcPts val="0"/>
              </a:spcBef>
              <a:spcAft>
                <a:spcPts val="0"/>
              </a:spcAft>
              <a:buNone/>
            </a:pPr>
            <a:r>
              <a:rPr lang="en" sz="1800">
                <a:solidFill>
                  <a:srgbClr val="D9D9D9"/>
                </a:solidFill>
                <a:latin typeface="Calibri"/>
                <a:ea typeface="Calibri"/>
                <a:cs typeface="Calibri"/>
                <a:sym typeface="Calibri"/>
              </a:rPr>
              <a:t>Samia Alam</a:t>
            </a:r>
            <a:endParaRPr sz="1800">
              <a:solidFill>
                <a:srgbClr val="D9D9D9"/>
              </a:solidFill>
              <a:latin typeface="Calibri"/>
              <a:ea typeface="Calibri"/>
              <a:cs typeface="Calibri"/>
              <a:sym typeface="Calibri"/>
            </a:endParaRPr>
          </a:p>
          <a:p>
            <a:pPr marL="0" lvl="0" indent="0" rtl="0">
              <a:spcBef>
                <a:spcPts val="0"/>
              </a:spcBef>
              <a:spcAft>
                <a:spcPts val="0"/>
              </a:spcAft>
              <a:buNone/>
            </a:pPr>
            <a:r>
              <a:rPr lang="en" sz="1800">
                <a:solidFill>
                  <a:srgbClr val="D9D9D9"/>
                </a:solidFill>
                <a:latin typeface="Calibri"/>
                <a:ea typeface="Calibri"/>
                <a:cs typeface="Calibri"/>
                <a:sym typeface="Calibri"/>
              </a:rPr>
              <a:t>Kelli Corey</a:t>
            </a:r>
            <a:endParaRPr sz="1800">
              <a:solidFill>
                <a:srgbClr val="D9D9D9"/>
              </a:solidFill>
              <a:latin typeface="Calibri"/>
              <a:ea typeface="Calibri"/>
              <a:cs typeface="Calibri"/>
              <a:sym typeface="Calibri"/>
            </a:endParaRPr>
          </a:p>
          <a:p>
            <a:pPr marL="0" lvl="0" indent="0" rtl="0">
              <a:spcBef>
                <a:spcPts val="0"/>
              </a:spcBef>
              <a:spcAft>
                <a:spcPts val="0"/>
              </a:spcAft>
              <a:buNone/>
            </a:pPr>
            <a:r>
              <a:rPr lang="en" sz="1800">
                <a:solidFill>
                  <a:srgbClr val="D9D9D9"/>
                </a:solidFill>
                <a:latin typeface="Calibri"/>
                <a:ea typeface="Calibri"/>
                <a:cs typeface="Calibri"/>
                <a:sym typeface="Calibri"/>
              </a:rPr>
              <a:t>Charles Milk</a:t>
            </a:r>
            <a:endParaRPr sz="1800">
              <a:solidFill>
                <a:srgbClr val="D9D9D9"/>
              </a:solidFill>
              <a:latin typeface="Calibri"/>
              <a:ea typeface="Calibri"/>
              <a:cs typeface="Calibri"/>
              <a:sym typeface="Calibri"/>
            </a:endParaRPr>
          </a:p>
          <a:p>
            <a:pPr marL="0" lvl="0" indent="0" rtl="0">
              <a:spcBef>
                <a:spcPts val="0"/>
              </a:spcBef>
              <a:spcAft>
                <a:spcPts val="0"/>
              </a:spcAft>
              <a:buNone/>
            </a:pPr>
            <a:r>
              <a:rPr lang="en" sz="1800">
                <a:solidFill>
                  <a:srgbClr val="D9D9D9"/>
                </a:solidFill>
                <a:latin typeface="Calibri"/>
                <a:ea typeface="Calibri"/>
                <a:cs typeface="Calibri"/>
                <a:sym typeface="Calibri"/>
              </a:rPr>
              <a:t>Adeola Odusola</a:t>
            </a:r>
            <a:endParaRPr sz="1800">
              <a:solidFill>
                <a:srgbClr val="D9D9D9"/>
              </a:solidFill>
              <a:latin typeface="Calibri"/>
              <a:ea typeface="Calibri"/>
              <a:cs typeface="Calibri"/>
              <a:sym typeface="Calibri"/>
            </a:endParaRPr>
          </a:p>
          <a:p>
            <a:pPr marL="0" lvl="0" indent="0" rtl="0">
              <a:spcBef>
                <a:spcPts val="0"/>
              </a:spcBef>
              <a:spcAft>
                <a:spcPts val="0"/>
              </a:spcAft>
              <a:buNone/>
            </a:pPr>
            <a:r>
              <a:rPr lang="en" sz="1800">
                <a:solidFill>
                  <a:srgbClr val="D9D9D9"/>
                </a:solidFill>
                <a:latin typeface="Calibri"/>
                <a:ea typeface="Calibri"/>
                <a:cs typeface="Calibri"/>
                <a:sym typeface="Calibri"/>
              </a:rPr>
              <a:t>Hung Pham</a:t>
            </a:r>
            <a:endParaRPr sz="1800">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Milestone 1: Initiating</a:t>
            </a:r>
            <a:endParaRPr>
              <a:solidFill>
                <a:schemeClr val="accent1"/>
              </a:solidFill>
            </a:endParaRPr>
          </a:p>
        </p:txBody>
      </p:sp>
      <p:sp>
        <p:nvSpPr>
          <p:cNvPr id="335" name="Shape 33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Start Date: May 21, 2018</a:t>
            </a:r>
            <a:endParaRPr sz="1800">
              <a:solidFill>
                <a:srgbClr val="000000"/>
              </a:solidFill>
              <a:latin typeface="Calibri"/>
              <a:ea typeface="Calibri"/>
              <a:cs typeface="Calibri"/>
              <a:sym typeface="Calibri"/>
            </a:endParaRPr>
          </a:p>
          <a:p>
            <a:pPr marL="457200" lvl="0"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Completion Date: June 10, 2018</a:t>
            </a:r>
            <a:endParaRPr sz="1800">
              <a:solidFill>
                <a:srgbClr val="000000"/>
              </a:solidFill>
              <a:latin typeface="Calibri"/>
              <a:ea typeface="Calibri"/>
              <a:cs typeface="Calibri"/>
              <a:sym typeface="Calibri"/>
            </a:endParaRPr>
          </a:p>
          <a:p>
            <a:pPr marL="457200" lvl="0"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Deliverables: </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Project Charter</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Project Management Plan</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Stakeholder Analysis</a:t>
            </a:r>
            <a:endParaRPr sz="1800">
              <a:solidFill>
                <a:srgbClr val="000000"/>
              </a:solidFill>
              <a:latin typeface="Calibri"/>
              <a:ea typeface="Calibri"/>
              <a:cs typeface="Calibri"/>
              <a:sym typeface="Calibri"/>
            </a:endParaRPr>
          </a:p>
          <a:p>
            <a:pPr marL="914400" lvl="1"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Presentation to Stakeholders</a:t>
            </a:r>
            <a:endParaRPr sz="1800">
              <a:solidFill>
                <a:srgbClr val="000000"/>
              </a:solidFill>
              <a:latin typeface="Calibri"/>
              <a:ea typeface="Calibri"/>
              <a:cs typeface="Calibri"/>
              <a:sym typeface="Calibri"/>
            </a:endParaRPr>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Milestone 2: Planning</a:t>
            </a:r>
            <a:endParaRPr>
              <a:solidFill>
                <a:schemeClr val="accent1"/>
              </a:solidFill>
            </a:endParaRPr>
          </a:p>
        </p:txBody>
      </p:sp>
      <p:sp>
        <p:nvSpPr>
          <p:cNvPr id="341" name="Shape 341"/>
          <p:cNvSpPr txBox="1">
            <a:spLocks noGrp="1"/>
          </p:cNvSpPr>
          <p:nvPr>
            <p:ph type="body" idx="1"/>
          </p:nvPr>
        </p:nvSpPr>
        <p:spPr>
          <a:xfrm>
            <a:off x="1303800" y="1741525"/>
            <a:ext cx="7030500" cy="25416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Start Date: June 11, 2018</a:t>
            </a:r>
            <a:endParaRPr sz="1800">
              <a:solidFill>
                <a:srgbClr val="000000"/>
              </a:solidFill>
              <a:latin typeface="Calibri"/>
              <a:ea typeface="Calibri"/>
              <a:cs typeface="Calibri"/>
              <a:sym typeface="Calibri"/>
            </a:endParaRPr>
          </a:p>
          <a:p>
            <a:pPr marL="457200" lvl="0"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Completion Date: July 1, 2018</a:t>
            </a:r>
            <a:endParaRPr sz="1800">
              <a:solidFill>
                <a:srgbClr val="000000"/>
              </a:solidFill>
              <a:latin typeface="Calibri"/>
              <a:ea typeface="Calibri"/>
              <a:cs typeface="Calibri"/>
              <a:sym typeface="Calibri"/>
            </a:endParaRPr>
          </a:p>
          <a:p>
            <a:pPr marL="457200" lvl="0"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Deliverables: </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Test Plan</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Design Documents</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Requirements</a:t>
            </a:r>
            <a:endParaRPr sz="1800">
              <a:solidFill>
                <a:srgbClr val="000000"/>
              </a:solidFill>
              <a:latin typeface="Calibri"/>
              <a:ea typeface="Calibri"/>
              <a:cs typeface="Calibri"/>
              <a:sym typeface="Calibri"/>
            </a:endParaRPr>
          </a:p>
          <a:p>
            <a:pPr marL="914400" lvl="1"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Updated project documents</a:t>
            </a:r>
            <a:endParaRPr sz="1800">
              <a:solidFill>
                <a:srgbClr val="000000"/>
              </a:solidFill>
              <a:latin typeface="Calibri"/>
              <a:ea typeface="Calibri"/>
              <a:cs typeface="Calibri"/>
              <a:sym typeface="Calibri"/>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Milestone 3: Executing</a:t>
            </a:r>
            <a:endParaRPr>
              <a:solidFill>
                <a:schemeClr val="accent1"/>
              </a:solidFill>
            </a:endParaRPr>
          </a:p>
        </p:txBody>
      </p:sp>
      <p:sp>
        <p:nvSpPr>
          <p:cNvPr id="347" name="Shape 34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Start Date: July 2, 2018</a:t>
            </a:r>
            <a:endParaRPr sz="1800">
              <a:solidFill>
                <a:srgbClr val="000000"/>
              </a:solidFill>
              <a:latin typeface="Calibri"/>
              <a:ea typeface="Calibri"/>
              <a:cs typeface="Calibri"/>
              <a:sym typeface="Calibri"/>
            </a:endParaRPr>
          </a:p>
          <a:p>
            <a:pPr marL="457200" lvl="0"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Completion Date: July 22, 2018</a:t>
            </a:r>
            <a:endParaRPr sz="1800">
              <a:solidFill>
                <a:srgbClr val="000000"/>
              </a:solidFill>
              <a:latin typeface="Calibri"/>
              <a:ea typeface="Calibri"/>
              <a:cs typeface="Calibri"/>
              <a:sym typeface="Calibri"/>
            </a:endParaRPr>
          </a:p>
          <a:p>
            <a:pPr marL="457200" lvl="0"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Deliverables: </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Project Code</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Initial Testing Results</a:t>
            </a:r>
            <a:endParaRPr sz="1800">
              <a:solidFill>
                <a:srgbClr val="000000"/>
              </a:solidFill>
              <a:latin typeface="Calibri"/>
              <a:ea typeface="Calibri"/>
              <a:cs typeface="Calibri"/>
              <a:sym typeface="Calibri"/>
            </a:endParaRPr>
          </a:p>
          <a:p>
            <a:pPr marL="914400" lvl="1"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Updated project documents</a:t>
            </a:r>
            <a:endParaRPr sz="1800">
              <a:solidFill>
                <a:srgbClr val="000000"/>
              </a:solidFill>
              <a:latin typeface="Calibri"/>
              <a:ea typeface="Calibri"/>
              <a:cs typeface="Calibri"/>
              <a:sym typeface="Calibri"/>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Milestone 4: Closing</a:t>
            </a:r>
            <a:endParaRPr>
              <a:solidFill>
                <a:schemeClr val="accent1"/>
              </a:solidFill>
            </a:endParaRPr>
          </a:p>
        </p:txBody>
      </p:sp>
      <p:sp>
        <p:nvSpPr>
          <p:cNvPr id="353" name="Shape 35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Start Date: July 23, 2018</a:t>
            </a:r>
            <a:endParaRPr sz="1800">
              <a:solidFill>
                <a:srgbClr val="000000"/>
              </a:solidFill>
              <a:latin typeface="Calibri"/>
              <a:ea typeface="Calibri"/>
              <a:cs typeface="Calibri"/>
              <a:sym typeface="Calibri"/>
            </a:endParaRPr>
          </a:p>
          <a:p>
            <a:pPr marL="457200" lvl="0"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Completion Date: August 12, 2018</a:t>
            </a:r>
            <a:endParaRPr sz="1800">
              <a:solidFill>
                <a:srgbClr val="000000"/>
              </a:solidFill>
              <a:latin typeface="Calibri"/>
              <a:ea typeface="Calibri"/>
              <a:cs typeface="Calibri"/>
              <a:sym typeface="Calibri"/>
            </a:endParaRPr>
          </a:p>
          <a:p>
            <a:pPr marL="457200" lvl="0"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Deliverables: </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Completed Project Code</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Final Testing Results </a:t>
            </a:r>
            <a:endParaRPr sz="1800">
              <a:solidFill>
                <a:srgbClr val="000000"/>
              </a:solidFill>
              <a:latin typeface="Calibri"/>
              <a:ea typeface="Calibri"/>
              <a:cs typeface="Calibri"/>
              <a:sym typeface="Calibri"/>
            </a:endParaRPr>
          </a:p>
          <a:p>
            <a:pPr marL="914400" lvl="1"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Handover Documentation</a:t>
            </a:r>
            <a:endParaRPr sz="1800">
              <a:solidFill>
                <a:srgbClr val="000000"/>
              </a:solidFill>
              <a:latin typeface="Calibri"/>
              <a:ea typeface="Calibri"/>
              <a:cs typeface="Calibri"/>
              <a:sym typeface="Calibri"/>
            </a:endParaRPr>
          </a:p>
          <a:p>
            <a:pPr marL="914400" lvl="1"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Presentation to Stakeholders</a:t>
            </a:r>
            <a:endParaRPr sz="1800">
              <a:solidFill>
                <a:srgbClr val="000000"/>
              </a:solidFill>
              <a:latin typeface="Calibri"/>
              <a:ea typeface="Calibri"/>
              <a:cs typeface="Calibri"/>
              <a:sym typeface="Calibri"/>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Constraints</a:t>
            </a:r>
            <a:endParaRPr>
              <a:solidFill>
                <a:schemeClr val="accent1"/>
              </a:solidFill>
            </a:endParaRPr>
          </a:p>
        </p:txBody>
      </p:sp>
      <p:sp>
        <p:nvSpPr>
          <p:cNvPr id="359" name="Shape 359"/>
          <p:cNvSpPr txBox="1">
            <a:spLocks noGrp="1"/>
          </p:cNvSpPr>
          <p:nvPr>
            <p:ph type="body" idx="1"/>
          </p:nvPr>
        </p:nvSpPr>
        <p:spPr>
          <a:xfrm>
            <a:off x="1110475" y="1700050"/>
            <a:ext cx="7030500" cy="2541600"/>
          </a:xfrm>
          <a:prstGeom prst="rect">
            <a:avLst/>
          </a:prstGeom>
        </p:spPr>
        <p:txBody>
          <a:bodyPr spcFirstLastPara="1" wrap="square" lIns="91425" tIns="91425" rIns="91425" bIns="91425" anchor="t" anchorCtr="0">
            <a:noAutofit/>
          </a:bodyPr>
          <a:lstStyle/>
          <a:p>
            <a:pPr marL="914400" lvl="0" indent="-342900" rtl="0">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project is bound to the requirement specifications highlighted under the project scope.</a:t>
            </a:r>
            <a:endParaRPr sz="1800">
              <a:solidFill>
                <a:srgbClr val="000000"/>
              </a:solidFill>
              <a:latin typeface="Calibri"/>
              <a:ea typeface="Calibri"/>
              <a:cs typeface="Calibri"/>
              <a:sym typeface="Calibri"/>
            </a:endParaRPr>
          </a:p>
          <a:p>
            <a:pPr marL="914400" lvl="0" indent="-342900" rtl="0">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project must be executed within the timeframe under the project schedule.</a:t>
            </a:r>
            <a:endParaRPr sz="1800">
              <a:solidFill>
                <a:srgbClr val="000000"/>
              </a:solidFill>
              <a:latin typeface="Calibri"/>
              <a:ea typeface="Calibri"/>
              <a:cs typeface="Calibri"/>
              <a:sym typeface="Calibri"/>
            </a:endParaRPr>
          </a:p>
          <a:p>
            <a:pPr marL="914400" lvl="0" indent="-342900" rtl="0">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actual NASA wiki is not available to the team due to firewalls and access-control mechanisms in place for security purposes. </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Assumptions</a:t>
            </a:r>
            <a:endParaRPr>
              <a:solidFill>
                <a:schemeClr val="accent1"/>
              </a:solidFill>
            </a:endParaRPr>
          </a:p>
        </p:txBody>
      </p:sp>
      <p:sp>
        <p:nvSpPr>
          <p:cNvPr id="365" name="Shape 365"/>
          <p:cNvSpPr txBox="1">
            <a:spLocks noGrp="1"/>
          </p:cNvSpPr>
          <p:nvPr>
            <p:ph type="body" idx="1"/>
          </p:nvPr>
        </p:nvSpPr>
        <p:spPr>
          <a:xfrm>
            <a:off x="1220950" y="1693175"/>
            <a:ext cx="7030500" cy="2541600"/>
          </a:xfrm>
          <a:prstGeom prst="rect">
            <a:avLst/>
          </a:prstGeom>
        </p:spPr>
        <p:txBody>
          <a:bodyPr spcFirstLastPara="1" wrap="square" lIns="91425" tIns="91425" rIns="91425" bIns="91425" anchor="t" anchorCtr="0">
            <a:noAutofit/>
          </a:bodyPr>
          <a:lstStyle/>
          <a:p>
            <a:pPr marL="914400" lvl="0" indent="-342900" rtl="0">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information from the previous phase, in terms of code and documentation, are complete, tested, and working.                  </a:t>
            </a:r>
            <a:endParaRPr sz="1800">
              <a:solidFill>
                <a:srgbClr val="000000"/>
              </a:solidFill>
              <a:latin typeface="Calibri"/>
              <a:ea typeface="Calibri"/>
              <a:cs typeface="Calibri"/>
              <a:sym typeface="Calibri"/>
            </a:endParaRPr>
          </a:p>
          <a:p>
            <a:pPr marL="914400" lvl="0" indent="-342900" rtl="0">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project will be focused on user activity as opposed to Wiki content.</a:t>
            </a:r>
            <a:endParaRPr sz="1800">
              <a:solidFill>
                <a:srgbClr val="000000"/>
              </a:solidFill>
              <a:latin typeface="Calibri"/>
              <a:ea typeface="Calibri"/>
              <a:cs typeface="Calibri"/>
              <a:sym typeface="Calibri"/>
            </a:endParaRPr>
          </a:p>
          <a:p>
            <a:pPr marL="914400" lvl="0" indent="-342900" rtl="0">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potential users of the application are: </a:t>
            </a:r>
            <a:endParaRPr sz="1800">
              <a:solidFill>
                <a:srgbClr val="000000"/>
              </a:solidFill>
              <a:latin typeface="Calibri"/>
              <a:ea typeface="Calibri"/>
              <a:cs typeface="Calibri"/>
              <a:sym typeface="Calibri"/>
            </a:endParaRPr>
          </a:p>
          <a:p>
            <a:pPr marL="1371600" lvl="1" indent="-342900" rtl="0">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Instructors of Astronauts</a:t>
            </a:r>
            <a:endParaRPr sz="1800">
              <a:solidFill>
                <a:srgbClr val="000000"/>
              </a:solidFill>
              <a:latin typeface="Calibri"/>
              <a:ea typeface="Calibri"/>
              <a:cs typeface="Calibri"/>
              <a:sym typeface="Calibri"/>
            </a:endParaRPr>
          </a:p>
          <a:p>
            <a:pPr marL="1371600" lvl="1" indent="-342900" rtl="0">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Flight controllers</a:t>
            </a:r>
            <a:endParaRPr sz="1800">
              <a:solidFill>
                <a:srgbClr val="000000"/>
              </a:solidFill>
              <a:latin typeface="Calibri"/>
              <a:ea typeface="Calibri"/>
              <a:cs typeface="Calibri"/>
              <a:sym typeface="Calibri"/>
            </a:endParaRPr>
          </a:p>
          <a:p>
            <a:pPr marL="1371600" lvl="1" indent="-342900" rtl="0">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Astronauts     </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Risks</a:t>
            </a:r>
            <a:endParaRPr>
              <a:solidFill>
                <a:schemeClr val="accent1"/>
              </a:solidFill>
            </a:endParaRPr>
          </a:p>
        </p:txBody>
      </p:sp>
      <p:sp>
        <p:nvSpPr>
          <p:cNvPr id="371" name="Shape 371"/>
          <p:cNvSpPr txBox="1">
            <a:spLocks noGrp="1"/>
          </p:cNvSpPr>
          <p:nvPr>
            <p:ph type="body" idx="1"/>
          </p:nvPr>
        </p:nvSpPr>
        <p:spPr>
          <a:xfrm>
            <a:off x="1303800" y="1858875"/>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project is dependent on the previous phase for initial code and documentation.</a:t>
            </a:r>
            <a:endParaRPr sz="1800">
              <a:solidFill>
                <a:srgbClr val="000000"/>
              </a:solidFill>
              <a:latin typeface="Calibri"/>
              <a:ea typeface="Calibri"/>
              <a:cs typeface="Calibri"/>
              <a:sym typeface="Calibri"/>
            </a:endParaRPr>
          </a:p>
          <a:p>
            <a:pPr marL="457200" lvl="0"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Accuracy of the previous phase code and documentation can have a direct impact on the early stages of phase 2.</a:t>
            </a:r>
            <a:endParaRPr sz="1800">
              <a:solidFill>
                <a:srgbClr val="000000"/>
              </a:solidFill>
              <a:latin typeface="Calibri"/>
              <a:ea typeface="Calibri"/>
              <a:cs typeface="Calibri"/>
              <a:sym typeface="Calibri"/>
            </a:endParaRPr>
          </a:p>
          <a:p>
            <a:pPr marL="457200" lvl="0"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Team members availability, experience, and skill level.</a:t>
            </a:r>
            <a:endParaRPr sz="18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459150" y="785100"/>
            <a:ext cx="5857800" cy="3573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Project Overview</a:t>
            </a:r>
            <a:endParaRPr>
              <a:solidFill>
                <a:schemeClr val="accent1"/>
              </a:solidFill>
            </a:endParaRPr>
          </a:p>
        </p:txBody>
      </p:sp>
      <p:sp>
        <p:nvSpPr>
          <p:cNvPr id="284" name="Shape 284"/>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sz="1800">
                <a:solidFill>
                  <a:srgbClr val="000000"/>
                </a:solidFill>
                <a:latin typeface="Calibri"/>
                <a:ea typeface="Calibri"/>
                <a:cs typeface="Calibri"/>
                <a:sym typeface="Calibri"/>
              </a:rPr>
              <a:t>NASA EVA MediaWiki supports NASA Extravehicular Activity (EVA) group’s knowledge management processes. </a:t>
            </a:r>
            <a:endParaRPr sz="1800">
              <a:solidFill>
                <a:srgbClr val="000000"/>
              </a:solidFill>
              <a:latin typeface="Calibri"/>
              <a:ea typeface="Calibri"/>
              <a:cs typeface="Calibri"/>
              <a:sym typeface="Calibri"/>
            </a:endParaRPr>
          </a:p>
          <a:p>
            <a:pPr marL="457200" lvl="0" indent="-342900" rtl="0">
              <a:spcBef>
                <a:spcPts val="0"/>
              </a:spcBef>
              <a:spcAft>
                <a:spcPts val="0"/>
              </a:spcAft>
              <a:buClr>
                <a:srgbClr val="000000"/>
              </a:buClr>
              <a:buSzPts val="1800"/>
              <a:buChar char="●"/>
            </a:pPr>
            <a:r>
              <a:rPr lang="en" sz="1800">
                <a:solidFill>
                  <a:srgbClr val="000000"/>
                </a:solidFill>
              </a:rPr>
              <a:t>The ultimate goal is to gamify the </a:t>
            </a:r>
            <a:r>
              <a:rPr lang="en" sz="1800">
                <a:solidFill>
                  <a:srgbClr val="000000"/>
                </a:solidFill>
                <a:latin typeface="Calibri"/>
                <a:ea typeface="Calibri"/>
                <a:cs typeface="Calibri"/>
                <a:sym typeface="Calibri"/>
              </a:rPr>
              <a:t>NASA EVA Wikimedia.</a:t>
            </a:r>
            <a:endParaRPr sz="1800">
              <a:solidFill>
                <a:srgbClr val="000000"/>
              </a:solidFill>
              <a:latin typeface="Calibri"/>
              <a:ea typeface="Calibri"/>
              <a:cs typeface="Calibri"/>
              <a:sym typeface="Calibri"/>
            </a:endParaRPr>
          </a:p>
          <a:p>
            <a:pPr marL="457200" lvl="0" indent="-342900" rtl="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Phase 1 involved user profile creation, email verification, and database configuration. </a:t>
            </a:r>
            <a:endParaRPr sz="1800">
              <a:solidFill>
                <a:srgbClr val="000000"/>
              </a:solidFill>
              <a:latin typeface="Calibri"/>
              <a:ea typeface="Calibri"/>
              <a:cs typeface="Calibri"/>
              <a:sym typeface="Calibri"/>
            </a:endParaRPr>
          </a:p>
          <a:p>
            <a:pPr marL="457200" lvl="0" indent="-342900">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Phase 2 will add different elements of gamification: personality types, simple point system, badges, and adding a leaderboard. </a:t>
            </a:r>
            <a:endParaRPr sz="18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Project Stakeholders</a:t>
            </a:r>
            <a:endParaRPr>
              <a:solidFill>
                <a:schemeClr val="accent1"/>
              </a:solidFill>
            </a:endParaRPr>
          </a:p>
        </p:txBody>
      </p:sp>
      <p:sp>
        <p:nvSpPr>
          <p:cNvPr id="290" name="Shape 290"/>
          <p:cNvSpPr txBox="1">
            <a:spLocks noGrp="1"/>
          </p:cNvSpPr>
          <p:nvPr>
            <p:ph type="body" idx="1"/>
          </p:nvPr>
        </p:nvSpPr>
        <p:spPr>
          <a:xfrm>
            <a:off x="1303800" y="1346275"/>
            <a:ext cx="7264200" cy="382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b="1">
                <a:solidFill>
                  <a:srgbClr val="000000"/>
                </a:solidFill>
                <a:latin typeface="Calibri"/>
                <a:ea typeface="Calibri"/>
                <a:cs typeface="Calibri"/>
                <a:sym typeface="Calibri"/>
              </a:rPr>
              <a:t>Liaison</a:t>
            </a:r>
            <a:endParaRPr sz="1200" b="1">
              <a:solidFill>
                <a:srgbClr val="000000"/>
              </a:solidFill>
              <a:latin typeface="Calibri"/>
              <a:ea typeface="Calibri"/>
              <a:cs typeface="Calibri"/>
              <a:sym typeface="Calibri"/>
            </a:endParaRPr>
          </a:p>
          <a:p>
            <a:pPr marL="0" lvl="0" indent="0" rtl="0">
              <a:spcBef>
                <a:spcPts val="0"/>
              </a:spcBef>
              <a:spcAft>
                <a:spcPts val="0"/>
              </a:spcAft>
              <a:buNone/>
            </a:pPr>
            <a:r>
              <a:rPr lang="en" sz="1200">
                <a:solidFill>
                  <a:srgbClr val="000000"/>
                </a:solidFill>
                <a:latin typeface="Calibri"/>
                <a:ea typeface="Calibri"/>
                <a:cs typeface="Calibri"/>
                <a:sym typeface="Calibri"/>
              </a:rPr>
              <a:t>Daren Welsh, EVA Instructor and Flight Controller</a:t>
            </a:r>
            <a:endParaRPr sz="1200">
              <a:solidFill>
                <a:srgbClr val="000000"/>
              </a:solidFill>
              <a:latin typeface="Calibri"/>
              <a:ea typeface="Calibri"/>
              <a:cs typeface="Calibri"/>
              <a:sym typeface="Calibri"/>
            </a:endParaRPr>
          </a:p>
          <a:p>
            <a:pPr marL="0" lvl="0" indent="0" rtl="0">
              <a:spcBef>
                <a:spcPts val="0"/>
              </a:spcBef>
              <a:spcAft>
                <a:spcPts val="0"/>
              </a:spcAft>
              <a:buNone/>
            </a:pPr>
            <a:endParaRPr sz="1200">
              <a:solidFill>
                <a:srgbClr val="000000"/>
              </a:solidFill>
              <a:latin typeface="Calibri"/>
              <a:ea typeface="Calibri"/>
              <a:cs typeface="Calibri"/>
              <a:sym typeface="Calibri"/>
            </a:endParaRPr>
          </a:p>
          <a:p>
            <a:pPr marL="0" lvl="0" indent="0" rtl="0">
              <a:spcBef>
                <a:spcPts val="0"/>
              </a:spcBef>
              <a:spcAft>
                <a:spcPts val="0"/>
              </a:spcAft>
              <a:buNone/>
            </a:pPr>
            <a:r>
              <a:rPr lang="en" sz="1200" b="1">
                <a:solidFill>
                  <a:srgbClr val="000000"/>
                </a:solidFill>
                <a:latin typeface="Calibri"/>
                <a:ea typeface="Calibri"/>
                <a:cs typeface="Calibri"/>
                <a:sym typeface="Calibri"/>
              </a:rPr>
              <a:t>Sponsor</a:t>
            </a:r>
            <a:endParaRPr sz="1200" b="1">
              <a:solidFill>
                <a:srgbClr val="000000"/>
              </a:solidFill>
              <a:latin typeface="Calibri"/>
              <a:ea typeface="Calibri"/>
              <a:cs typeface="Calibri"/>
              <a:sym typeface="Calibri"/>
            </a:endParaRPr>
          </a:p>
          <a:p>
            <a:pPr marL="0" lvl="0" indent="0" rtl="0">
              <a:spcBef>
                <a:spcPts val="0"/>
              </a:spcBef>
              <a:spcAft>
                <a:spcPts val="0"/>
              </a:spcAft>
              <a:buNone/>
            </a:pPr>
            <a:r>
              <a:rPr lang="en" sz="1200">
                <a:solidFill>
                  <a:srgbClr val="000000"/>
                </a:solidFill>
                <a:latin typeface="Calibri"/>
                <a:ea typeface="Calibri"/>
                <a:cs typeface="Calibri"/>
                <a:sym typeface="Calibri"/>
              </a:rPr>
              <a:t>Extravehicular Activity (EVA), Johnson Space Center, NASA</a:t>
            </a:r>
            <a:endParaRPr sz="1200">
              <a:solidFill>
                <a:srgbClr val="000000"/>
              </a:solidFill>
              <a:latin typeface="Calibri"/>
              <a:ea typeface="Calibri"/>
              <a:cs typeface="Calibri"/>
              <a:sym typeface="Calibri"/>
            </a:endParaRPr>
          </a:p>
          <a:p>
            <a:pPr marL="0" lvl="0" indent="0" rtl="0">
              <a:spcBef>
                <a:spcPts val="0"/>
              </a:spcBef>
              <a:spcAft>
                <a:spcPts val="0"/>
              </a:spcAft>
              <a:buNone/>
            </a:pPr>
            <a:endParaRPr sz="1200" b="1">
              <a:solidFill>
                <a:srgbClr val="000000"/>
              </a:solidFill>
              <a:latin typeface="Calibri"/>
              <a:ea typeface="Calibri"/>
              <a:cs typeface="Calibri"/>
              <a:sym typeface="Calibri"/>
            </a:endParaRPr>
          </a:p>
          <a:p>
            <a:pPr marL="0" lvl="0" indent="0" rtl="0">
              <a:spcBef>
                <a:spcPts val="0"/>
              </a:spcBef>
              <a:spcAft>
                <a:spcPts val="0"/>
              </a:spcAft>
              <a:buNone/>
            </a:pPr>
            <a:r>
              <a:rPr lang="en" sz="1200" b="1">
                <a:solidFill>
                  <a:srgbClr val="000000"/>
                </a:solidFill>
                <a:latin typeface="Calibri"/>
                <a:ea typeface="Calibri"/>
                <a:cs typeface="Calibri"/>
                <a:sym typeface="Calibri"/>
              </a:rPr>
              <a:t>Project Manager</a:t>
            </a:r>
            <a:endParaRPr sz="1200" b="1">
              <a:solidFill>
                <a:srgbClr val="000000"/>
              </a:solidFill>
              <a:latin typeface="Calibri"/>
              <a:ea typeface="Calibri"/>
              <a:cs typeface="Calibri"/>
              <a:sym typeface="Calibri"/>
            </a:endParaRPr>
          </a:p>
          <a:p>
            <a:pPr marL="0" lvl="0" indent="0" rtl="0">
              <a:spcBef>
                <a:spcPts val="0"/>
              </a:spcBef>
              <a:spcAft>
                <a:spcPts val="0"/>
              </a:spcAft>
              <a:buNone/>
            </a:pPr>
            <a:r>
              <a:rPr lang="en" sz="1200">
                <a:solidFill>
                  <a:srgbClr val="000000"/>
                </a:solidFill>
                <a:latin typeface="Calibri"/>
                <a:ea typeface="Calibri"/>
                <a:cs typeface="Calibri"/>
                <a:sym typeface="Calibri"/>
              </a:rPr>
              <a:t>Dr. Michael Brown</a:t>
            </a:r>
            <a:endParaRPr sz="1200">
              <a:solidFill>
                <a:srgbClr val="000000"/>
              </a:solidFill>
              <a:latin typeface="Calibri"/>
              <a:ea typeface="Calibri"/>
              <a:cs typeface="Calibri"/>
              <a:sym typeface="Calibri"/>
            </a:endParaRPr>
          </a:p>
          <a:p>
            <a:pPr marL="0" lvl="0" indent="0" rtl="0">
              <a:spcBef>
                <a:spcPts val="0"/>
              </a:spcBef>
              <a:spcAft>
                <a:spcPts val="0"/>
              </a:spcAft>
              <a:buNone/>
            </a:pPr>
            <a:endParaRPr sz="1200" b="1">
              <a:solidFill>
                <a:srgbClr val="000000"/>
              </a:solidFill>
              <a:latin typeface="Calibri"/>
              <a:ea typeface="Calibri"/>
              <a:cs typeface="Calibri"/>
              <a:sym typeface="Calibri"/>
            </a:endParaRPr>
          </a:p>
          <a:p>
            <a:pPr marL="0" lvl="0" indent="0" rtl="0">
              <a:spcBef>
                <a:spcPts val="0"/>
              </a:spcBef>
              <a:spcAft>
                <a:spcPts val="0"/>
              </a:spcAft>
              <a:buNone/>
            </a:pPr>
            <a:r>
              <a:rPr lang="en" sz="1200" b="1">
                <a:solidFill>
                  <a:srgbClr val="000000"/>
                </a:solidFill>
                <a:latin typeface="Calibri"/>
                <a:ea typeface="Calibri"/>
                <a:cs typeface="Calibri"/>
                <a:sym typeface="Calibri"/>
              </a:rPr>
              <a:t>Project Team Members</a:t>
            </a:r>
            <a:endParaRPr sz="1200" b="1">
              <a:solidFill>
                <a:srgbClr val="000000"/>
              </a:solidFill>
              <a:latin typeface="Calibri"/>
              <a:ea typeface="Calibri"/>
              <a:cs typeface="Calibri"/>
              <a:sym typeface="Calibri"/>
            </a:endParaRPr>
          </a:p>
          <a:p>
            <a:pPr marL="0" lvl="0" indent="0" rtl="0">
              <a:spcBef>
                <a:spcPts val="0"/>
              </a:spcBef>
              <a:spcAft>
                <a:spcPts val="0"/>
              </a:spcAft>
              <a:buNone/>
            </a:pPr>
            <a:r>
              <a:rPr lang="en" sz="1200">
                <a:solidFill>
                  <a:srgbClr val="000000"/>
                </a:solidFill>
                <a:latin typeface="Calibri"/>
                <a:ea typeface="Calibri"/>
                <a:cs typeface="Calibri"/>
                <a:sym typeface="Calibri"/>
              </a:rPr>
              <a:t>Laura Addiego</a:t>
            </a:r>
            <a:endParaRPr sz="1200">
              <a:solidFill>
                <a:srgbClr val="000000"/>
              </a:solidFill>
              <a:latin typeface="Calibri"/>
              <a:ea typeface="Calibri"/>
              <a:cs typeface="Calibri"/>
              <a:sym typeface="Calibri"/>
            </a:endParaRPr>
          </a:p>
          <a:p>
            <a:pPr marL="0" lvl="0" indent="0" rtl="0">
              <a:spcBef>
                <a:spcPts val="0"/>
              </a:spcBef>
              <a:spcAft>
                <a:spcPts val="0"/>
              </a:spcAft>
              <a:buNone/>
            </a:pPr>
            <a:r>
              <a:rPr lang="en" sz="1200">
                <a:solidFill>
                  <a:srgbClr val="000000"/>
                </a:solidFill>
                <a:latin typeface="Calibri"/>
                <a:ea typeface="Calibri"/>
                <a:cs typeface="Calibri"/>
                <a:sym typeface="Calibri"/>
              </a:rPr>
              <a:t>Samia Alam</a:t>
            </a:r>
            <a:endParaRPr sz="1200">
              <a:solidFill>
                <a:srgbClr val="000000"/>
              </a:solidFill>
              <a:latin typeface="Calibri"/>
              <a:ea typeface="Calibri"/>
              <a:cs typeface="Calibri"/>
              <a:sym typeface="Calibri"/>
            </a:endParaRPr>
          </a:p>
          <a:p>
            <a:pPr marL="0" lvl="0" indent="0" rtl="0">
              <a:spcBef>
                <a:spcPts val="0"/>
              </a:spcBef>
              <a:spcAft>
                <a:spcPts val="0"/>
              </a:spcAft>
              <a:buNone/>
            </a:pPr>
            <a:r>
              <a:rPr lang="en" sz="1200">
                <a:solidFill>
                  <a:srgbClr val="000000"/>
                </a:solidFill>
                <a:latin typeface="Calibri"/>
                <a:ea typeface="Calibri"/>
                <a:cs typeface="Calibri"/>
                <a:sym typeface="Calibri"/>
              </a:rPr>
              <a:t>Kelli Corey</a:t>
            </a:r>
            <a:endParaRPr sz="1200">
              <a:solidFill>
                <a:srgbClr val="000000"/>
              </a:solidFill>
              <a:latin typeface="Calibri"/>
              <a:ea typeface="Calibri"/>
              <a:cs typeface="Calibri"/>
              <a:sym typeface="Calibri"/>
            </a:endParaRPr>
          </a:p>
          <a:p>
            <a:pPr marL="0" lvl="0" indent="0" rtl="0">
              <a:spcBef>
                <a:spcPts val="0"/>
              </a:spcBef>
              <a:spcAft>
                <a:spcPts val="0"/>
              </a:spcAft>
              <a:buNone/>
            </a:pPr>
            <a:r>
              <a:rPr lang="en" sz="1200">
                <a:solidFill>
                  <a:srgbClr val="000000"/>
                </a:solidFill>
                <a:latin typeface="Calibri"/>
                <a:ea typeface="Calibri"/>
                <a:cs typeface="Calibri"/>
                <a:sym typeface="Calibri"/>
              </a:rPr>
              <a:t>Charles Milk</a:t>
            </a:r>
            <a:endParaRPr sz="1200">
              <a:solidFill>
                <a:srgbClr val="000000"/>
              </a:solidFill>
              <a:latin typeface="Calibri"/>
              <a:ea typeface="Calibri"/>
              <a:cs typeface="Calibri"/>
              <a:sym typeface="Calibri"/>
            </a:endParaRPr>
          </a:p>
          <a:p>
            <a:pPr marL="0" lvl="0" indent="0" rtl="0">
              <a:spcBef>
                <a:spcPts val="0"/>
              </a:spcBef>
              <a:spcAft>
                <a:spcPts val="0"/>
              </a:spcAft>
              <a:buNone/>
            </a:pPr>
            <a:r>
              <a:rPr lang="en" sz="1200">
                <a:solidFill>
                  <a:srgbClr val="000000"/>
                </a:solidFill>
                <a:latin typeface="Calibri"/>
                <a:ea typeface="Calibri"/>
                <a:cs typeface="Calibri"/>
                <a:sym typeface="Calibri"/>
              </a:rPr>
              <a:t>Adeola Odusola</a:t>
            </a:r>
            <a:endParaRPr sz="1200">
              <a:solidFill>
                <a:srgbClr val="000000"/>
              </a:solidFill>
              <a:latin typeface="Calibri"/>
              <a:ea typeface="Calibri"/>
              <a:cs typeface="Calibri"/>
              <a:sym typeface="Calibri"/>
            </a:endParaRPr>
          </a:p>
          <a:p>
            <a:pPr marL="0" lvl="0" indent="0" rtl="0">
              <a:spcBef>
                <a:spcPts val="0"/>
              </a:spcBef>
              <a:spcAft>
                <a:spcPts val="0"/>
              </a:spcAft>
              <a:buNone/>
            </a:pPr>
            <a:r>
              <a:rPr lang="en" sz="1200">
                <a:solidFill>
                  <a:srgbClr val="000000"/>
                </a:solidFill>
                <a:latin typeface="Calibri"/>
                <a:ea typeface="Calibri"/>
                <a:cs typeface="Calibri"/>
                <a:sym typeface="Calibri"/>
              </a:rPr>
              <a:t>Hung Pham</a:t>
            </a:r>
            <a:endParaRPr sz="1200">
              <a:solidFill>
                <a:srgbClr val="000000"/>
              </a:solidFill>
              <a:latin typeface="Calibri"/>
              <a:ea typeface="Calibri"/>
              <a:cs typeface="Calibri"/>
              <a:sym typeface="Calibri"/>
            </a:endParaRPr>
          </a:p>
          <a:p>
            <a:pPr marL="457200" lvl="0" indent="0" rtl="0">
              <a:lnSpc>
                <a:spcPct val="90000"/>
              </a:lnSpc>
              <a:spcBef>
                <a:spcPts val="700"/>
              </a:spcBef>
              <a:spcAft>
                <a:spcPts val="0"/>
              </a:spcAft>
              <a:buNone/>
            </a:pPr>
            <a:endParaRPr sz="1800">
              <a:solidFill>
                <a:srgbClr val="000000"/>
              </a:solidFill>
              <a:latin typeface="Calibri"/>
              <a:ea typeface="Calibri"/>
              <a:cs typeface="Calibri"/>
              <a:sym typeface="Calibri"/>
            </a:endParaRPr>
          </a:p>
          <a:p>
            <a:pPr marL="0" lvl="0" indent="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Software Platform</a:t>
            </a:r>
            <a:endParaRPr>
              <a:solidFill>
                <a:schemeClr val="accent1"/>
              </a:solidFill>
            </a:endParaRPr>
          </a:p>
        </p:txBody>
      </p:sp>
      <p:sp>
        <p:nvSpPr>
          <p:cNvPr id="296" name="Shape 296"/>
          <p:cNvSpPr txBox="1">
            <a:spLocks noGrp="1"/>
          </p:cNvSpPr>
          <p:nvPr>
            <p:ph type="body" idx="1"/>
          </p:nvPr>
        </p:nvSpPr>
        <p:spPr>
          <a:xfrm>
            <a:off x="1303800" y="1781250"/>
            <a:ext cx="7030500" cy="2848200"/>
          </a:xfrm>
          <a:prstGeom prst="rect">
            <a:avLst/>
          </a:prstGeom>
        </p:spPr>
        <p:txBody>
          <a:bodyPr spcFirstLastPara="1" wrap="square" lIns="91425" tIns="91425" rIns="91425" bIns="91425" anchor="t" anchorCtr="0">
            <a:noAutofit/>
          </a:bodyPr>
          <a:lstStyle/>
          <a:p>
            <a:pPr marL="457200" lvl="0" indent="-342900" rtl="0">
              <a:lnSpc>
                <a:spcPct val="90000"/>
              </a:lnSpc>
              <a:spcBef>
                <a:spcPts val="1000"/>
              </a:spcBef>
              <a:spcAft>
                <a:spcPts val="0"/>
              </a:spcAft>
              <a:buSzPts val="1800"/>
              <a:buChar char="●"/>
            </a:pPr>
            <a:r>
              <a:rPr lang="en" sz="1800">
                <a:solidFill>
                  <a:srgbClr val="000000"/>
                </a:solidFill>
                <a:latin typeface="Calibri"/>
                <a:ea typeface="Calibri"/>
                <a:cs typeface="Calibri"/>
                <a:sym typeface="Calibri"/>
              </a:rPr>
              <a:t>MediaWiki (1.27.4)</a:t>
            </a:r>
            <a:endParaRPr sz="1800">
              <a:solidFill>
                <a:srgbClr val="000000"/>
              </a:solidFill>
              <a:latin typeface="Calibri"/>
              <a:ea typeface="Calibri"/>
              <a:cs typeface="Calibri"/>
              <a:sym typeface="Calibri"/>
            </a:endParaRPr>
          </a:p>
          <a:p>
            <a:pPr marL="457200" lvl="0" indent="-342900" rtl="0">
              <a:lnSpc>
                <a:spcPct val="90000"/>
              </a:lnSpc>
              <a:spcBef>
                <a:spcPts val="0"/>
              </a:spcBef>
              <a:spcAft>
                <a:spcPts val="0"/>
              </a:spcAft>
              <a:buSzPts val="1800"/>
              <a:buChar char="●"/>
            </a:pPr>
            <a:r>
              <a:rPr lang="en" sz="1800">
                <a:solidFill>
                  <a:srgbClr val="000000"/>
                </a:solidFill>
                <a:latin typeface="Calibri"/>
                <a:ea typeface="Calibri"/>
                <a:cs typeface="Calibri"/>
                <a:sym typeface="Calibri"/>
              </a:rPr>
              <a:t>Meza install bundle (</a:t>
            </a:r>
            <a:r>
              <a:rPr lang="en" sz="1800" u="sng">
                <a:solidFill>
                  <a:schemeClr val="hlink"/>
                </a:solidFill>
                <a:latin typeface="Calibri"/>
                <a:ea typeface="Calibri"/>
                <a:cs typeface="Calibri"/>
                <a:sym typeface="Calibri"/>
                <a:hlinkClick r:id="rId3"/>
              </a:rPr>
              <a:t>https://github.com/enterprisemediawik</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marL="457200" lvl="0" indent="-342900" rtl="0">
              <a:lnSpc>
                <a:spcPct val="90000"/>
              </a:lnSpc>
              <a:spcBef>
                <a:spcPts val="0"/>
              </a:spcBef>
              <a:spcAft>
                <a:spcPts val="0"/>
              </a:spcAft>
              <a:buSzPts val="1800"/>
              <a:buChar char="●"/>
            </a:pPr>
            <a:r>
              <a:rPr lang="en" sz="1800">
                <a:solidFill>
                  <a:srgbClr val="000000"/>
                </a:solidFill>
                <a:latin typeface="Calibri"/>
                <a:ea typeface="Calibri"/>
                <a:cs typeface="Calibri"/>
                <a:sym typeface="Calibri"/>
              </a:rPr>
              <a:t>PHP (5.6)</a:t>
            </a:r>
            <a:endParaRPr sz="1800">
              <a:solidFill>
                <a:srgbClr val="000000"/>
              </a:solidFill>
              <a:latin typeface="Calibri"/>
              <a:ea typeface="Calibri"/>
              <a:cs typeface="Calibri"/>
              <a:sym typeface="Calibri"/>
            </a:endParaRPr>
          </a:p>
          <a:p>
            <a:pPr marL="457200" lvl="0" indent="-342900" rtl="0">
              <a:lnSpc>
                <a:spcPct val="90000"/>
              </a:lnSpc>
              <a:spcBef>
                <a:spcPts val="0"/>
              </a:spcBef>
              <a:spcAft>
                <a:spcPts val="0"/>
              </a:spcAft>
              <a:buSzPts val="1800"/>
              <a:buChar char="●"/>
            </a:pPr>
            <a:r>
              <a:rPr lang="en" sz="1800">
                <a:solidFill>
                  <a:srgbClr val="000000"/>
                </a:solidFill>
                <a:latin typeface="Calibri"/>
                <a:ea typeface="Calibri"/>
                <a:cs typeface="Calibri"/>
                <a:sym typeface="Calibri"/>
              </a:rPr>
              <a:t>MariaDB/MySQL (5.5.59)</a:t>
            </a:r>
            <a:endParaRPr sz="1800">
              <a:solidFill>
                <a:srgbClr val="000000"/>
              </a:solidFill>
              <a:latin typeface="Calibri"/>
              <a:ea typeface="Calibri"/>
              <a:cs typeface="Calibri"/>
              <a:sym typeface="Calibri"/>
            </a:endParaRPr>
          </a:p>
          <a:p>
            <a:pPr marL="0" lvl="0" indent="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Team Roles</a:t>
            </a:r>
            <a:endParaRPr>
              <a:solidFill>
                <a:schemeClr val="accent1"/>
              </a:solidFill>
            </a:endParaRPr>
          </a:p>
        </p:txBody>
      </p:sp>
      <p:sp>
        <p:nvSpPr>
          <p:cNvPr id="302" name="Shape 30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 sz="1800">
                <a:solidFill>
                  <a:srgbClr val="000000"/>
                </a:solidFill>
              </a:rPr>
              <a:t>Customer Management Lead - Charles Milk</a:t>
            </a:r>
            <a:endParaRPr sz="1800">
              <a:solidFill>
                <a:srgbClr val="000000"/>
              </a:solidFill>
            </a:endParaRPr>
          </a:p>
          <a:p>
            <a:pPr marL="457200" lvl="0" indent="-342900" rtl="0">
              <a:spcBef>
                <a:spcPts val="0"/>
              </a:spcBef>
              <a:spcAft>
                <a:spcPts val="0"/>
              </a:spcAft>
              <a:buClr>
                <a:srgbClr val="000000"/>
              </a:buClr>
              <a:buSzPts val="1800"/>
              <a:buChar char="●"/>
            </a:pPr>
            <a:r>
              <a:rPr lang="en" sz="1800">
                <a:solidFill>
                  <a:srgbClr val="000000"/>
                </a:solidFill>
              </a:rPr>
              <a:t>Development Lead - Hung Pham</a:t>
            </a:r>
            <a:endParaRPr sz="1800">
              <a:solidFill>
                <a:srgbClr val="000000"/>
              </a:solidFill>
            </a:endParaRPr>
          </a:p>
          <a:p>
            <a:pPr marL="457200" lvl="0" indent="-342900" rtl="0">
              <a:spcBef>
                <a:spcPts val="0"/>
              </a:spcBef>
              <a:spcAft>
                <a:spcPts val="0"/>
              </a:spcAft>
              <a:buClr>
                <a:srgbClr val="000000"/>
              </a:buClr>
              <a:buSzPts val="1800"/>
              <a:buChar char="●"/>
            </a:pPr>
            <a:r>
              <a:rPr lang="en" sz="1800">
                <a:solidFill>
                  <a:srgbClr val="000000"/>
                </a:solidFill>
              </a:rPr>
              <a:t>Quality Assurance Lead - Samia Alam</a:t>
            </a:r>
            <a:endParaRPr sz="1800">
              <a:solidFill>
                <a:srgbClr val="000000"/>
              </a:solidFill>
            </a:endParaRPr>
          </a:p>
          <a:p>
            <a:pPr marL="457200" lvl="0" indent="-342900" rtl="0">
              <a:spcBef>
                <a:spcPts val="0"/>
              </a:spcBef>
              <a:spcAft>
                <a:spcPts val="0"/>
              </a:spcAft>
              <a:buClr>
                <a:srgbClr val="000000"/>
              </a:buClr>
              <a:buSzPts val="1800"/>
              <a:buChar char="●"/>
            </a:pPr>
            <a:r>
              <a:rPr lang="en" sz="1800">
                <a:solidFill>
                  <a:srgbClr val="000000"/>
                </a:solidFill>
              </a:rPr>
              <a:t>Database Lead - Laura Addiego</a:t>
            </a:r>
            <a:endParaRPr sz="1800">
              <a:solidFill>
                <a:srgbClr val="000000"/>
              </a:solidFill>
            </a:endParaRPr>
          </a:p>
          <a:p>
            <a:pPr marL="457200" lvl="0" indent="-342900" rtl="0">
              <a:spcBef>
                <a:spcPts val="0"/>
              </a:spcBef>
              <a:spcAft>
                <a:spcPts val="0"/>
              </a:spcAft>
              <a:buClr>
                <a:srgbClr val="000000"/>
              </a:buClr>
              <a:buSzPts val="1800"/>
              <a:buChar char="●"/>
            </a:pPr>
            <a:r>
              <a:rPr lang="en" sz="1800">
                <a:solidFill>
                  <a:srgbClr val="000000"/>
                </a:solidFill>
              </a:rPr>
              <a:t>Documentation Lead - Adeola Odusola</a:t>
            </a:r>
            <a:endParaRPr sz="1800">
              <a:solidFill>
                <a:srgbClr val="000000"/>
              </a:solidFill>
            </a:endParaRPr>
          </a:p>
          <a:p>
            <a:pPr marL="457200" lvl="0" indent="-342900">
              <a:spcBef>
                <a:spcPts val="0"/>
              </a:spcBef>
              <a:spcAft>
                <a:spcPts val="0"/>
              </a:spcAft>
              <a:buClr>
                <a:srgbClr val="000000"/>
              </a:buClr>
              <a:buSzPts val="1800"/>
              <a:buChar char="●"/>
            </a:pPr>
            <a:r>
              <a:rPr lang="en" sz="1800">
                <a:solidFill>
                  <a:srgbClr val="000000"/>
                </a:solidFill>
              </a:rPr>
              <a:t>Project Management Lead - Kelli Corey</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accent1"/>
                </a:solidFill>
              </a:rPr>
              <a:t>Scope</a:t>
            </a:r>
            <a:endParaRPr>
              <a:solidFill>
                <a:schemeClr val="accent1"/>
              </a:solidFill>
            </a:endParaRPr>
          </a:p>
        </p:txBody>
      </p:sp>
      <p:sp>
        <p:nvSpPr>
          <p:cNvPr id="308" name="Shape 308"/>
          <p:cNvSpPr txBox="1">
            <a:spLocks noGrp="1"/>
          </p:cNvSpPr>
          <p:nvPr>
            <p:ph type="body" idx="1"/>
          </p:nvPr>
        </p:nvSpPr>
        <p:spPr>
          <a:xfrm>
            <a:off x="1303800" y="1405775"/>
            <a:ext cx="7030500" cy="29697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Continue work on the NASA EVA wiki project from Phase 1</a:t>
            </a:r>
            <a:endParaRPr sz="1800">
              <a:solidFill>
                <a:srgbClr val="000000"/>
              </a:solidFill>
              <a:latin typeface="Calibri"/>
              <a:ea typeface="Calibri"/>
              <a:cs typeface="Calibri"/>
              <a:sym typeface="Calibri"/>
            </a:endParaRPr>
          </a:p>
          <a:p>
            <a:pPr marL="457200" lvl="0" indent="-342900" rtl="0">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Build an extension consolidating infrastructure allowing system to:</a:t>
            </a:r>
            <a:endParaRPr sz="1800">
              <a:solidFill>
                <a:srgbClr val="000000"/>
              </a:solidFill>
              <a:latin typeface="Calibri"/>
              <a:ea typeface="Calibri"/>
              <a:cs typeface="Calibri"/>
              <a:sym typeface="Calibri"/>
            </a:endParaRPr>
          </a:p>
          <a:p>
            <a:pPr marL="914400" lvl="1" indent="-342900" rtl="0">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Manage the point measurement system</a:t>
            </a:r>
            <a:endParaRPr sz="1800">
              <a:solidFill>
                <a:srgbClr val="000000"/>
              </a:solidFill>
              <a:latin typeface="Calibri"/>
              <a:ea typeface="Calibri"/>
              <a:cs typeface="Calibri"/>
              <a:sym typeface="Calibri"/>
            </a:endParaRPr>
          </a:p>
          <a:p>
            <a:pPr marL="914400" lvl="1" indent="-342900" rtl="0">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Manage badge rewards system</a:t>
            </a:r>
            <a:endParaRPr sz="1800">
              <a:solidFill>
                <a:srgbClr val="000000"/>
              </a:solidFill>
              <a:latin typeface="Calibri"/>
              <a:ea typeface="Calibri"/>
              <a:cs typeface="Calibri"/>
              <a:sym typeface="Calibri"/>
            </a:endParaRPr>
          </a:p>
          <a:p>
            <a:pPr marL="914400" lvl="1" indent="-342900" rtl="0">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Manage leaderboard ranks system. </a:t>
            </a:r>
            <a:endParaRPr sz="1800">
              <a:solidFill>
                <a:srgbClr val="000000"/>
              </a:solidFill>
              <a:latin typeface="Calibri"/>
              <a:ea typeface="Calibri"/>
              <a:cs typeface="Calibri"/>
              <a:sym typeface="Calibri"/>
            </a:endParaRPr>
          </a:p>
          <a:p>
            <a:pPr marL="457200" lvl="0" indent="-342900" rtl="0">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Manage many different personality types within a unified system. </a:t>
            </a:r>
            <a:endParaRPr sz="1800">
              <a:solidFill>
                <a:srgbClr val="000000"/>
              </a:solidFill>
              <a:latin typeface="Calibri"/>
              <a:ea typeface="Calibri"/>
              <a:cs typeface="Calibri"/>
              <a:sym typeface="Calibri"/>
            </a:endParaRPr>
          </a:p>
          <a:p>
            <a:pPr marL="457200" lvl="0" indent="-342900" rtl="0">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Scalable system to allow for other personality types like socialites and explorers.</a:t>
            </a: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accent1"/>
                </a:solidFill>
              </a:rPr>
              <a:t>Communication</a:t>
            </a:r>
            <a:endParaRPr>
              <a:solidFill>
                <a:schemeClr val="accent1"/>
              </a:solidFill>
            </a:endParaRPr>
          </a:p>
        </p:txBody>
      </p:sp>
      <p:sp>
        <p:nvSpPr>
          <p:cNvPr id="314" name="Shape 314"/>
          <p:cNvSpPr txBox="1">
            <a:spLocks noGrp="1"/>
          </p:cNvSpPr>
          <p:nvPr>
            <p:ph type="body" idx="1"/>
          </p:nvPr>
        </p:nvSpPr>
        <p:spPr>
          <a:xfrm>
            <a:off x="1150775" y="1216400"/>
            <a:ext cx="7030500" cy="526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a:latin typeface="Calibri"/>
                <a:ea typeface="Calibri"/>
                <a:cs typeface="Calibri"/>
                <a:sym typeface="Calibri"/>
              </a:rPr>
              <a:t>Internal</a:t>
            </a:r>
            <a:endParaRPr sz="1800">
              <a:latin typeface="Calibri"/>
              <a:ea typeface="Calibri"/>
              <a:cs typeface="Calibri"/>
              <a:sym typeface="Calibri"/>
            </a:endParaRPr>
          </a:p>
        </p:txBody>
      </p:sp>
      <p:graphicFrame>
        <p:nvGraphicFramePr>
          <p:cNvPr id="315" name="Shape 315"/>
          <p:cNvGraphicFramePr/>
          <p:nvPr/>
        </p:nvGraphicFramePr>
        <p:xfrm>
          <a:off x="1303800" y="1844225"/>
          <a:ext cx="6172200" cy="2788920"/>
        </p:xfrm>
        <a:graphic>
          <a:graphicData uri="http://schemas.openxmlformats.org/drawingml/2006/table">
            <a:tbl>
              <a:tblPr>
                <a:noFill/>
                <a:tableStyleId>{45F71217-B69D-4AB0-8258-2CDBAAC8623A}</a:tableStyleId>
              </a:tblPr>
              <a:tblGrid>
                <a:gridCol w="866775">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22193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866775">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tblGrid>
              <a:tr h="0">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Channel</a:t>
                      </a:r>
                      <a:endParaRPr sz="1200">
                        <a:solidFill>
                          <a:srgbClr val="FFFFFF"/>
                        </a:solidFill>
                        <a:latin typeface="Calibri"/>
                        <a:ea typeface="Calibri"/>
                        <a:cs typeface="Calibri"/>
                        <a:sym typeface="Calibri"/>
                      </a:endParaRPr>
                    </a:p>
                  </a:txBody>
                  <a:tcPr marL="63500" marR="63500" marT="63500" marB="63500">
                    <a:solidFill>
                      <a:schemeClr val="accent1"/>
                    </a:solidFill>
                  </a:tcPr>
                </a:tc>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Tool</a:t>
                      </a:r>
                      <a:endParaRPr sz="1200">
                        <a:solidFill>
                          <a:srgbClr val="FFFFFF"/>
                        </a:solidFill>
                        <a:latin typeface="Calibri"/>
                        <a:ea typeface="Calibri"/>
                        <a:cs typeface="Calibri"/>
                        <a:sym typeface="Calibri"/>
                      </a:endParaRPr>
                    </a:p>
                  </a:txBody>
                  <a:tcPr marL="63500" marR="63500" marT="63500" marB="63500">
                    <a:solidFill>
                      <a:schemeClr val="accent1"/>
                    </a:solidFill>
                  </a:tcPr>
                </a:tc>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Description/Purpose</a:t>
                      </a:r>
                      <a:endParaRPr sz="1200">
                        <a:solidFill>
                          <a:srgbClr val="FFFFFF"/>
                        </a:solidFill>
                        <a:latin typeface="Calibri"/>
                        <a:ea typeface="Calibri"/>
                        <a:cs typeface="Calibri"/>
                        <a:sym typeface="Calibri"/>
                      </a:endParaRPr>
                    </a:p>
                  </a:txBody>
                  <a:tcPr marL="63500" marR="63500" marT="63500" marB="63500">
                    <a:solidFill>
                      <a:schemeClr val="accent1"/>
                    </a:solidFill>
                  </a:tcPr>
                </a:tc>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Formality</a:t>
                      </a:r>
                      <a:endParaRPr sz="1200">
                        <a:solidFill>
                          <a:srgbClr val="FFFFFF"/>
                        </a:solidFill>
                        <a:latin typeface="Calibri"/>
                        <a:ea typeface="Calibri"/>
                        <a:cs typeface="Calibri"/>
                        <a:sym typeface="Calibri"/>
                      </a:endParaRPr>
                    </a:p>
                  </a:txBody>
                  <a:tcPr marL="63500" marR="63500" marT="63500" marB="63500">
                    <a:solidFill>
                      <a:schemeClr val="accent1"/>
                    </a:solidFill>
                  </a:tcPr>
                </a:tc>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Type</a:t>
                      </a:r>
                      <a:endParaRPr sz="1200">
                        <a:solidFill>
                          <a:srgbClr val="FFFFFF"/>
                        </a:solidFill>
                        <a:latin typeface="Calibri"/>
                        <a:ea typeface="Calibri"/>
                        <a:cs typeface="Calibri"/>
                        <a:sym typeface="Calibri"/>
                      </a:endParaRPr>
                    </a:p>
                  </a:txBody>
                  <a:tcPr marL="63500" marR="63500" marT="63500" marB="63500">
                    <a:solidFill>
                      <a:schemeClr val="accent1"/>
                    </a:solidFill>
                  </a:tcPr>
                </a:tc>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Frequency</a:t>
                      </a:r>
                      <a:endParaRPr sz="1200">
                        <a:solidFill>
                          <a:srgbClr val="FFFFFF"/>
                        </a:solidFill>
                        <a:latin typeface="Calibri"/>
                        <a:ea typeface="Calibri"/>
                        <a:cs typeface="Calibri"/>
                        <a:sym typeface="Calibri"/>
                      </a:endParaRPr>
                    </a:p>
                  </a:txBody>
                  <a:tcPr marL="63500" marR="63500" marT="63500" marB="63500">
                    <a:solidFill>
                      <a:schemeClr val="accent1"/>
                    </a:solidFill>
                  </a:tcPr>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en" sz="1100">
                          <a:latin typeface="Calibri"/>
                          <a:ea typeface="Calibri"/>
                          <a:cs typeface="Calibri"/>
                          <a:sym typeface="Calibri"/>
                        </a:rPr>
                        <a:t>Instant messaging</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Slack</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For quick communication and general purposes</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Informal</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Written</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As needed</a:t>
                      </a:r>
                      <a:endParaRPr sz="1100">
                        <a:latin typeface="Calibri"/>
                        <a:ea typeface="Calibri"/>
                        <a:cs typeface="Calibri"/>
                        <a:sym typeface="Calibri"/>
                      </a:endParaRPr>
                    </a:p>
                  </a:txBody>
                  <a:tcPr marL="63500" marR="63500" marT="63500" marB="63500">
                    <a:solidFill>
                      <a:srgbClr val="FFFFFF"/>
                    </a:solidFill>
                  </a:tcP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sz="1100">
                          <a:latin typeface="Calibri"/>
                          <a:ea typeface="Calibri"/>
                          <a:cs typeface="Calibri"/>
                          <a:sym typeface="Calibri"/>
                        </a:rPr>
                        <a:t>Email</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Personal email</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To distribute weekly meeting invitation</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Informal</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Written</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Weekly</a:t>
                      </a:r>
                      <a:endParaRPr sz="1100">
                        <a:latin typeface="Calibri"/>
                        <a:ea typeface="Calibri"/>
                        <a:cs typeface="Calibri"/>
                        <a:sym typeface="Calibri"/>
                      </a:endParaRPr>
                    </a:p>
                  </a:txBody>
                  <a:tcPr marL="63500" marR="63500" marT="63500" marB="63500">
                    <a:solidFill>
                      <a:srgbClr val="FFFFFF"/>
                    </a:solidFill>
                  </a:tcP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sz="1100">
                          <a:latin typeface="Calibri"/>
                          <a:ea typeface="Calibri"/>
                          <a:cs typeface="Calibri"/>
                          <a:sym typeface="Calibri"/>
                        </a:rPr>
                        <a:t>Phone</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Personal phone</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For emergencies</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Informal</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Oral</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As needed</a:t>
                      </a:r>
                      <a:endParaRPr sz="1100">
                        <a:latin typeface="Calibri"/>
                        <a:ea typeface="Calibri"/>
                        <a:cs typeface="Calibri"/>
                        <a:sym typeface="Calibri"/>
                      </a:endParaRPr>
                    </a:p>
                  </a:txBody>
                  <a:tcPr marL="63500" marR="63500" marT="63500" marB="63500">
                    <a:solidFill>
                      <a:srgbClr val="FFFFFF"/>
                    </a:solidFill>
                  </a:tcPr>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en" sz="1100">
                          <a:latin typeface="Calibri"/>
                          <a:ea typeface="Calibri"/>
                          <a:cs typeface="Calibri"/>
                          <a:sym typeface="Calibri"/>
                        </a:rPr>
                        <a:t>Video conferencing</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Zoom</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For weekly meetings and screen sharing</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Informal</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Face-to-face</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Weekly</a:t>
                      </a:r>
                      <a:endParaRPr sz="1100">
                        <a:latin typeface="Calibri"/>
                        <a:ea typeface="Calibri"/>
                        <a:cs typeface="Calibri"/>
                        <a:sym typeface="Calibri"/>
                      </a:endParaRPr>
                    </a:p>
                  </a:txBody>
                  <a:tcPr marL="63500" marR="63500" marT="63500" marB="63500">
                    <a:solidFill>
                      <a:srgbClr val="FFFFFF"/>
                    </a:solidFill>
                  </a:tcPr>
                </a:tc>
                <a:extLst>
                  <a:ext uri="{0D108BD9-81ED-4DB2-BD59-A6C34878D82A}">
                    <a16:rowId xmlns:a16="http://schemas.microsoft.com/office/drawing/2014/main" val="10004"/>
                  </a:ext>
                </a:extLst>
              </a:tr>
              <a:tr h="0">
                <a:tc>
                  <a:txBody>
                    <a:bodyPr/>
                    <a:lstStyle/>
                    <a:p>
                      <a:pPr marL="0" lvl="0" indent="0" rtl="0">
                        <a:spcBef>
                          <a:spcPts val="0"/>
                        </a:spcBef>
                        <a:spcAft>
                          <a:spcPts val="0"/>
                        </a:spcAft>
                        <a:buNone/>
                      </a:pPr>
                      <a:r>
                        <a:rPr lang="en" sz="1100">
                          <a:latin typeface="Calibri"/>
                          <a:ea typeface="Calibri"/>
                          <a:cs typeface="Calibri"/>
                          <a:sym typeface="Calibri"/>
                        </a:rPr>
                        <a:t>Cloud-based document sharing</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Google Drive</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For online document sharing and team collaboration</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Informal</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Written</a:t>
                      </a:r>
                      <a:endParaRPr sz="11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100">
                          <a:latin typeface="Calibri"/>
                          <a:ea typeface="Calibri"/>
                          <a:cs typeface="Calibri"/>
                          <a:sym typeface="Calibri"/>
                        </a:rPr>
                        <a:t>As needed</a:t>
                      </a:r>
                      <a:endParaRPr sz="1100">
                        <a:latin typeface="Calibri"/>
                        <a:ea typeface="Calibri"/>
                        <a:cs typeface="Calibri"/>
                        <a:sym typeface="Calibri"/>
                      </a:endParaRPr>
                    </a:p>
                  </a:txBody>
                  <a:tcPr marL="63500" marR="63500" marT="63500" marB="63500">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accent1"/>
                </a:solidFill>
              </a:rPr>
              <a:t>Communication</a:t>
            </a:r>
            <a:endParaRPr>
              <a:solidFill>
                <a:schemeClr val="accent1"/>
              </a:solidFill>
            </a:endParaRPr>
          </a:p>
        </p:txBody>
      </p:sp>
      <p:sp>
        <p:nvSpPr>
          <p:cNvPr id="321" name="Shape 321"/>
          <p:cNvSpPr txBox="1">
            <a:spLocks noGrp="1"/>
          </p:cNvSpPr>
          <p:nvPr>
            <p:ph type="body" idx="1"/>
          </p:nvPr>
        </p:nvSpPr>
        <p:spPr>
          <a:xfrm>
            <a:off x="1150775" y="1216400"/>
            <a:ext cx="7030500" cy="526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a:latin typeface="Calibri"/>
                <a:ea typeface="Calibri"/>
                <a:cs typeface="Calibri"/>
                <a:sym typeface="Calibri"/>
              </a:rPr>
              <a:t>External</a:t>
            </a:r>
            <a:endParaRPr sz="1800">
              <a:latin typeface="Calibri"/>
              <a:ea typeface="Calibri"/>
              <a:cs typeface="Calibri"/>
              <a:sym typeface="Calibri"/>
            </a:endParaRPr>
          </a:p>
        </p:txBody>
      </p:sp>
      <p:graphicFrame>
        <p:nvGraphicFramePr>
          <p:cNvPr id="322" name="Shape 322"/>
          <p:cNvGraphicFramePr/>
          <p:nvPr/>
        </p:nvGraphicFramePr>
        <p:xfrm>
          <a:off x="1169700" y="1929950"/>
          <a:ext cx="6992625" cy="2738120"/>
        </p:xfrm>
        <a:graphic>
          <a:graphicData uri="http://schemas.openxmlformats.org/drawingml/2006/table">
            <a:tbl>
              <a:tblPr>
                <a:noFill/>
                <a:tableStyleId>{45F71217-B69D-4AB0-8258-2CDBAAC8623A}</a:tableStyleId>
              </a:tblPr>
              <a:tblGrid>
                <a:gridCol w="1003575">
                  <a:extLst>
                    <a:ext uri="{9D8B030D-6E8A-4147-A177-3AD203B41FA5}">
                      <a16:colId xmlns:a16="http://schemas.microsoft.com/office/drawing/2014/main" val="20000"/>
                    </a:ext>
                  </a:extLst>
                </a:gridCol>
                <a:gridCol w="1061425">
                  <a:extLst>
                    <a:ext uri="{9D8B030D-6E8A-4147-A177-3AD203B41FA5}">
                      <a16:colId xmlns:a16="http://schemas.microsoft.com/office/drawing/2014/main" val="20001"/>
                    </a:ext>
                  </a:extLst>
                </a:gridCol>
                <a:gridCol w="2132725">
                  <a:extLst>
                    <a:ext uri="{9D8B030D-6E8A-4147-A177-3AD203B41FA5}">
                      <a16:colId xmlns:a16="http://schemas.microsoft.com/office/drawing/2014/main" val="20002"/>
                    </a:ext>
                  </a:extLst>
                </a:gridCol>
                <a:gridCol w="906450">
                  <a:extLst>
                    <a:ext uri="{9D8B030D-6E8A-4147-A177-3AD203B41FA5}">
                      <a16:colId xmlns:a16="http://schemas.microsoft.com/office/drawing/2014/main" val="20003"/>
                    </a:ext>
                  </a:extLst>
                </a:gridCol>
                <a:gridCol w="982000">
                  <a:extLst>
                    <a:ext uri="{9D8B030D-6E8A-4147-A177-3AD203B41FA5}">
                      <a16:colId xmlns:a16="http://schemas.microsoft.com/office/drawing/2014/main" val="20004"/>
                    </a:ext>
                  </a:extLst>
                </a:gridCol>
                <a:gridCol w="906450">
                  <a:extLst>
                    <a:ext uri="{9D8B030D-6E8A-4147-A177-3AD203B41FA5}">
                      <a16:colId xmlns:a16="http://schemas.microsoft.com/office/drawing/2014/main" val="20005"/>
                    </a:ext>
                  </a:extLst>
                </a:gridCol>
              </a:tblGrid>
              <a:tr h="0">
                <a:tc gridSpan="6">
                  <a:txBody>
                    <a:bodyPr/>
                    <a:lstStyle/>
                    <a:p>
                      <a:pPr marL="0" lvl="0" indent="0" algn="ctr" rtl="0">
                        <a:spcBef>
                          <a:spcPts val="0"/>
                        </a:spcBef>
                        <a:spcAft>
                          <a:spcPts val="0"/>
                        </a:spcAft>
                        <a:buNone/>
                      </a:pPr>
                      <a:r>
                        <a:rPr lang="en"/>
                        <a:t>Distribution of Information</a:t>
                      </a:r>
                      <a:endParaRPr/>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Vehicle</a:t>
                      </a:r>
                      <a:endParaRPr sz="1200">
                        <a:solidFill>
                          <a:srgbClr val="FFFFFF"/>
                        </a:solidFill>
                        <a:latin typeface="Calibri"/>
                        <a:ea typeface="Calibri"/>
                        <a:cs typeface="Calibri"/>
                        <a:sym typeface="Calibri"/>
                      </a:endParaRPr>
                    </a:p>
                  </a:txBody>
                  <a:tcPr marL="63500" marR="63500" marT="63500" marB="63500">
                    <a:lnT w="12700" cap="flat" cmpd="sng">
                      <a:solidFill>
                        <a:srgbClr val="000000">
                          <a:alpha val="0"/>
                        </a:srgbClr>
                      </a:solidFill>
                      <a:prstDash val="solid"/>
                      <a:round/>
                      <a:headEnd type="none" w="sm" len="sm"/>
                      <a:tailEnd type="none" w="sm" len="sm"/>
                    </a:lnT>
                    <a:solidFill>
                      <a:schemeClr val="accent3"/>
                    </a:solidFill>
                  </a:tcPr>
                </a:tc>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Target</a:t>
                      </a:r>
                      <a:endParaRPr sz="1200">
                        <a:solidFill>
                          <a:srgbClr val="FFFFFF"/>
                        </a:solidFill>
                        <a:latin typeface="Calibri"/>
                        <a:ea typeface="Calibri"/>
                        <a:cs typeface="Calibri"/>
                        <a:sym typeface="Calibri"/>
                      </a:endParaRPr>
                    </a:p>
                  </a:txBody>
                  <a:tcPr marL="63500" marR="63500" marT="63500" marB="63500">
                    <a:lnT w="12700" cap="flat" cmpd="sng">
                      <a:solidFill>
                        <a:srgbClr val="000000">
                          <a:alpha val="0"/>
                        </a:srgbClr>
                      </a:solidFill>
                      <a:prstDash val="solid"/>
                      <a:round/>
                      <a:headEnd type="none" w="sm" len="sm"/>
                      <a:tailEnd type="none" w="sm" len="sm"/>
                    </a:lnT>
                    <a:solidFill>
                      <a:schemeClr val="accent3"/>
                    </a:solidFill>
                  </a:tcPr>
                </a:tc>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Description/</a:t>
                      </a:r>
                      <a:endParaRPr sz="1200">
                        <a:solidFill>
                          <a:srgbClr val="FFFFFF"/>
                        </a:solidFill>
                        <a:latin typeface="Calibri"/>
                        <a:ea typeface="Calibri"/>
                        <a:cs typeface="Calibri"/>
                        <a:sym typeface="Calibri"/>
                      </a:endParaRPr>
                    </a:p>
                    <a:p>
                      <a:pPr marL="0" lvl="0" indent="0" rtl="0">
                        <a:spcBef>
                          <a:spcPts val="0"/>
                        </a:spcBef>
                        <a:spcAft>
                          <a:spcPts val="0"/>
                        </a:spcAft>
                        <a:buNone/>
                      </a:pPr>
                      <a:r>
                        <a:rPr lang="en" sz="1200">
                          <a:solidFill>
                            <a:srgbClr val="FFFFFF"/>
                          </a:solidFill>
                          <a:latin typeface="Calibri"/>
                          <a:ea typeface="Calibri"/>
                          <a:cs typeface="Calibri"/>
                          <a:sym typeface="Calibri"/>
                        </a:rPr>
                        <a:t>Purpose</a:t>
                      </a:r>
                      <a:endParaRPr sz="1200">
                        <a:solidFill>
                          <a:srgbClr val="FFFFFF"/>
                        </a:solidFill>
                        <a:latin typeface="Calibri"/>
                        <a:ea typeface="Calibri"/>
                        <a:cs typeface="Calibri"/>
                        <a:sym typeface="Calibri"/>
                      </a:endParaRPr>
                    </a:p>
                  </a:txBody>
                  <a:tcPr marL="63500" marR="63500" marT="63500" marB="63500">
                    <a:lnT w="12700" cap="flat" cmpd="sng">
                      <a:solidFill>
                        <a:srgbClr val="000000">
                          <a:alpha val="0"/>
                        </a:srgbClr>
                      </a:solidFill>
                      <a:prstDash val="solid"/>
                      <a:round/>
                      <a:headEnd type="none" w="sm" len="sm"/>
                      <a:tailEnd type="none" w="sm" len="sm"/>
                    </a:lnT>
                    <a:solidFill>
                      <a:schemeClr val="accent3"/>
                    </a:solidFill>
                  </a:tcPr>
                </a:tc>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Owner</a:t>
                      </a:r>
                      <a:endParaRPr sz="1200">
                        <a:solidFill>
                          <a:srgbClr val="FFFFFF"/>
                        </a:solidFill>
                        <a:latin typeface="Calibri"/>
                        <a:ea typeface="Calibri"/>
                        <a:cs typeface="Calibri"/>
                        <a:sym typeface="Calibri"/>
                      </a:endParaRPr>
                    </a:p>
                  </a:txBody>
                  <a:tcPr marL="63500" marR="63500" marT="63500" marB="63500">
                    <a:lnT w="12700" cap="flat" cmpd="sng">
                      <a:solidFill>
                        <a:srgbClr val="000000">
                          <a:alpha val="0"/>
                        </a:srgbClr>
                      </a:solidFill>
                      <a:prstDash val="solid"/>
                      <a:round/>
                      <a:headEnd type="none" w="sm" len="sm"/>
                      <a:tailEnd type="none" w="sm" len="sm"/>
                    </a:lnT>
                    <a:solidFill>
                      <a:schemeClr val="accent3"/>
                    </a:solidFill>
                  </a:tcPr>
                </a:tc>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Distribution</a:t>
                      </a:r>
                      <a:endParaRPr sz="1200">
                        <a:solidFill>
                          <a:srgbClr val="FFFFFF"/>
                        </a:solidFill>
                        <a:latin typeface="Calibri"/>
                        <a:ea typeface="Calibri"/>
                        <a:cs typeface="Calibri"/>
                        <a:sym typeface="Calibri"/>
                      </a:endParaRPr>
                    </a:p>
                    <a:p>
                      <a:pPr marL="0" lvl="0" indent="0" rtl="0">
                        <a:spcBef>
                          <a:spcPts val="0"/>
                        </a:spcBef>
                        <a:spcAft>
                          <a:spcPts val="0"/>
                        </a:spcAft>
                        <a:buNone/>
                      </a:pPr>
                      <a:r>
                        <a:rPr lang="en" sz="1200">
                          <a:solidFill>
                            <a:srgbClr val="FFFFFF"/>
                          </a:solidFill>
                          <a:latin typeface="Calibri"/>
                          <a:ea typeface="Calibri"/>
                          <a:cs typeface="Calibri"/>
                          <a:sym typeface="Calibri"/>
                        </a:rPr>
                        <a:t>Vehicle</a:t>
                      </a:r>
                      <a:endParaRPr sz="1200">
                        <a:solidFill>
                          <a:srgbClr val="FFFFFF"/>
                        </a:solidFill>
                        <a:latin typeface="Calibri"/>
                        <a:ea typeface="Calibri"/>
                        <a:cs typeface="Calibri"/>
                        <a:sym typeface="Calibri"/>
                      </a:endParaRPr>
                    </a:p>
                  </a:txBody>
                  <a:tcPr marL="63500" marR="63500" marT="63500" marB="63500">
                    <a:lnT w="12700" cap="flat" cmpd="sng">
                      <a:solidFill>
                        <a:srgbClr val="000000">
                          <a:alpha val="0"/>
                        </a:srgbClr>
                      </a:solidFill>
                      <a:prstDash val="solid"/>
                      <a:round/>
                      <a:headEnd type="none" w="sm" len="sm"/>
                      <a:tailEnd type="none" w="sm" len="sm"/>
                    </a:lnT>
                    <a:solidFill>
                      <a:schemeClr val="accent3"/>
                    </a:solidFill>
                  </a:tcPr>
                </a:tc>
                <a:tc>
                  <a:txBody>
                    <a:bodyPr/>
                    <a:lstStyle/>
                    <a:p>
                      <a:pPr marL="0" lvl="0" indent="0" rtl="0">
                        <a:spcBef>
                          <a:spcPts val="0"/>
                        </a:spcBef>
                        <a:spcAft>
                          <a:spcPts val="0"/>
                        </a:spcAft>
                        <a:buNone/>
                      </a:pPr>
                      <a:r>
                        <a:rPr lang="en" sz="1200">
                          <a:solidFill>
                            <a:srgbClr val="FFFFFF"/>
                          </a:solidFill>
                          <a:latin typeface="Calibri"/>
                          <a:ea typeface="Calibri"/>
                          <a:cs typeface="Calibri"/>
                          <a:sym typeface="Calibri"/>
                        </a:rPr>
                        <a:t>Frequency</a:t>
                      </a:r>
                      <a:endParaRPr sz="1200">
                        <a:solidFill>
                          <a:srgbClr val="FFFFFF"/>
                        </a:solidFill>
                        <a:latin typeface="Calibri"/>
                        <a:ea typeface="Calibri"/>
                        <a:cs typeface="Calibri"/>
                        <a:sym typeface="Calibri"/>
                      </a:endParaRPr>
                    </a:p>
                  </a:txBody>
                  <a:tcPr marL="63500" marR="63500" marT="63500" marB="63500">
                    <a:lnT w="12700" cap="flat" cmpd="sng">
                      <a:solidFill>
                        <a:srgbClr val="000000">
                          <a:alpha val="0"/>
                        </a:srgbClr>
                      </a:solidFill>
                      <a:prstDash val="solid"/>
                      <a:round/>
                      <a:headEnd type="none" w="sm" len="sm"/>
                      <a:tailEnd type="none" w="sm" len="sm"/>
                    </a:lnT>
                    <a:solidFill>
                      <a:schemeClr val="accent3"/>
                    </a:solidFill>
                  </a:tcP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sz="1000">
                          <a:latin typeface="Calibri"/>
                          <a:ea typeface="Calibri"/>
                          <a:cs typeface="Calibri"/>
                          <a:sym typeface="Calibri"/>
                        </a:rPr>
                        <a:t>Status Report</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Professor</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To communicate project progress and to provide deliverables </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Project Lead</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Written</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Every 4 weeks (at the end of each Milestone)</a:t>
                      </a:r>
                      <a:endParaRPr sz="1000">
                        <a:latin typeface="Calibri"/>
                        <a:ea typeface="Calibri"/>
                        <a:cs typeface="Calibri"/>
                        <a:sym typeface="Calibri"/>
                      </a:endParaRPr>
                    </a:p>
                  </a:txBody>
                  <a:tcPr marL="63500" marR="63500" marT="63500" marB="63500">
                    <a:solidFill>
                      <a:srgbClr val="FFFFFF"/>
                    </a:solidFill>
                  </a:tcP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sz="1000">
                          <a:latin typeface="Calibri"/>
                          <a:ea typeface="Calibri"/>
                          <a:cs typeface="Calibri"/>
                          <a:sym typeface="Calibri"/>
                        </a:rPr>
                        <a:t>Presentation</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Professor</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Present project progress and deliverables status</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Project Lead</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Written</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Twice along the project: at week 3 and week 12</a:t>
                      </a:r>
                      <a:endParaRPr sz="1000">
                        <a:latin typeface="Calibri"/>
                        <a:ea typeface="Calibri"/>
                        <a:cs typeface="Calibri"/>
                        <a:sym typeface="Calibri"/>
                      </a:endParaRPr>
                    </a:p>
                  </a:txBody>
                  <a:tcPr marL="63500" marR="63500" marT="63500" marB="63500">
                    <a:solidFill>
                      <a:srgbClr val="FFFFFF"/>
                    </a:solidFill>
                  </a:tcPr>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en" sz="1000">
                          <a:latin typeface="Calibri"/>
                          <a:ea typeface="Calibri"/>
                          <a:cs typeface="Calibri"/>
                          <a:sym typeface="Calibri"/>
                        </a:rPr>
                        <a:t>Presentation</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EVA Instructor &amp; Flight Controller</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Present project progress and deliverables status</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Project Lead</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Written</a:t>
                      </a:r>
                      <a:endParaRPr sz="1000">
                        <a:latin typeface="Calibri"/>
                        <a:ea typeface="Calibri"/>
                        <a:cs typeface="Calibri"/>
                        <a:sym typeface="Calibri"/>
                      </a:endParaRPr>
                    </a:p>
                  </a:txBody>
                  <a:tcPr marL="63500" marR="63500" marT="63500" marB="63500">
                    <a:solidFill>
                      <a:srgbClr val="FFFFFF"/>
                    </a:solidFill>
                  </a:tcPr>
                </a:tc>
                <a:tc>
                  <a:txBody>
                    <a:bodyPr/>
                    <a:lstStyle/>
                    <a:p>
                      <a:pPr marL="0" lvl="0" indent="0" rtl="0">
                        <a:spcBef>
                          <a:spcPts val="0"/>
                        </a:spcBef>
                        <a:spcAft>
                          <a:spcPts val="0"/>
                        </a:spcAft>
                        <a:buNone/>
                      </a:pPr>
                      <a:r>
                        <a:rPr lang="en" sz="1000">
                          <a:latin typeface="Calibri"/>
                          <a:ea typeface="Calibri"/>
                          <a:cs typeface="Calibri"/>
                          <a:sym typeface="Calibri"/>
                        </a:rPr>
                        <a:t>Every 4 weeks</a:t>
                      </a:r>
                      <a:endParaRPr sz="1000">
                        <a:latin typeface="Calibri"/>
                        <a:ea typeface="Calibri"/>
                        <a:cs typeface="Calibri"/>
                        <a:sym typeface="Calibri"/>
                      </a:endParaRPr>
                    </a:p>
                  </a:txBody>
                  <a:tcPr marL="63500" marR="63500" marT="63500" marB="63500">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accent1"/>
                </a:solidFill>
              </a:rPr>
              <a:t>Timeline</a:t>
            </a:r>
            <a:endParaRPr>
              <a:solidFill>
                <a:schemeClr val="accent1"/>
              </a:solidFill>
            </a:endParaRPr>
          </a:p>
        </p:txBody>
      </p:sp>
      <p:sp>
        <p:nvSpPr>
          <p:cNvPr id="328" name="Shape 328"/>
          <p:cNvSpPr txBox="1">
            <a:spLocks noGrp="1"/>
          </p:cNvSpPr>
          <p:nvPr>
            <p:ph type="body" idx="1"/>
          </p:nvPr>
        </p:nvSpPr>
        <p:spPr>
          <a:xfrm>
            <a:off x="1150775" y="1216400"/>
            <a:ext cx="7030500" cy="526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a:latin typeface="Calibri"/>
                <a:ea typeface="Calibri"/>
                <a:cs typeface="Calibri"/>
                <a:sym typeface="Calibri"/>
              </a:rPr>
              <a:t>Project Management for NASA EVA Gamification Phase 2 - Timeline</a:t>
            </a:r>
            <a:endParaRPr sz="1800">
              <a:latin typeface="Calibri"/>
              <a:ea typeface="Calibri"/>
              <a:cs typeface="Calibri"/>
              <a:sym typeface="Calibri"/>
            </a:endParaRPr>
          </a:p>
        </p:txBody>
      </p:sp>
      <p:pic>
        <p:nvPicPr>
          <p:cNvPr id="329" name="Shape 329"/>
          <p:cNvPicPr preferRelativeResize="0"/>
          <p:nvPr/>
        </p:nvPicPr>
        <p:blipFill>
          <a:blip r:embed="rId3">
            <a:alphaModFix/>
          </a:blip>
          <a:stretch>
            <a:fillRect/>
          </a:stretch>
        </p:blipFill>
        <p:spPr>
          <a:xfrm>
            <a:off x="152400" y="2090825"/>
            <a:ext cx="8839200" cy="1615362"/>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1482</Words>
  <Application>Microsoft Office PowerPoint</Application>
  <PresentationFormat>On-screen Show (16:9)</PresentationFormat>
  <Paragraphs>184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Nunito</vt:lpstr>
      <vt:lpstr>Calibri</vt:lpstr>
      <vt:lpstr>Arial</vt:lpstr>
      <vt:lpstr>Maven Pro</vt:lpstr>
      <vt:lpstr>Momentum</vt:lpstr>
      <vt:lpstr>NASA EVA Gamification - Phase 2</vt:lpstr>
      <vt:lpstr>Project Overview</vt:lpstr>
      <vt:lpstr>Project Stakeholders</vt:lpstr>
      <vt:lpstr>Software Platform</vt:lpstr>
      <vt:lpstr>Team Roles</vt:lpstr>
      <vt:lpstr>Scope</vt:lpstr>
      <vt:lpstr>Communication</vt:lpstr>
      <vt:lpstr>Communication</vt:lpstr>
      <vt:lpstr>Timeline</vt:lpstr>
      <vt:lpstr>Milestone 1: Initiating</vt:lpstr>
      <vt:lpstr>Milestone 2: Planning</vt:lpstr>
      <vt:lpstr>Milestone 3: Executing</vt:lpstr>
      <vt:lpstr>Milestone 4: Closing</vt:lpstr>
      <vt:lpstr>Constraints</vt:lpstr>
      <vt:lpstr>Assumptions</vt:lpstr>
      <vt:lpstr>Risks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EVA Gamification - Phase 2</dc:title>
  <dc:creator>Kelli Corey</dc:creator>
  <cp:lastModifiedBy>Kelli Corey</cp:lastModifiedBy>
  <cp:revision>1</cp:revision>
  <dcterms:modified xsi:type="dcterms:W3CDTF">2018-06-10T18:59:34Z</dcterms:modified>
</cp:coreProperties>
</file>