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95C70C2-1C4F-47F2-871A-6E826C2D5BBB}">
  <a:tblStyle styleId="{A95C70C2-1C4F-47F2-871A-6E826C2D5BBB}"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Hello Dr. Brown,</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Thank you for taking the time to go over our NASA EVA gamification presentation. We are here to present phase 2 of the NASA EVA Gamification Project plan.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0: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1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1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project is bound to the requirement specifications highlighted under the project scope. Additionally, the project must be executed within the timeframe and available team members as shown in the project schedule . The actual NASA wiki is not available to the team due to firewalls and access-control mechanisms in place for security purposes. Consequently, the team has to download and install a local version in order to test.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project is a phase 2 project that depends on information from the previous phase 1 project and as such assumes that the code from the previous phase is tested and working, while the documentation is complete and accurate. In addition, the project will be focused on user activity as opposed to Wiki content. The main potential users of the application are namely: instructors of astronauts, flight controllers, and astronauts.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16: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project is dependent on the previous phase for initial code and documentation. Accuracy of the previous phase code and documentation can have a direct impact on the early stages of phase 2. Team members availability, experience, and skill level can also have an impact on the project’s success. Availability of team members can affect the resources available to execute project, while skill and experience can affect completion time.</a:t>
            </a:r>
            <a:endParaRPr b="0" i="0" sz="1100" u="none" cap="none" strike="noStrike">
              <a:solidFill>
                <a:srgbClr val="000000"/>
              </a:solidFill>
              <a:latin typeface="Calibri"/>
              <a:ea typeface="Calibri"/>
              <a:cs typeface="Calibri"/>
              <a:sym typeface="Calibri"/>
            </a:endParaRPr>
          </a:p>
          <a:p>
            <a:pPr indent="0" lvl="0" marL="0" marR="0" rtl="0" algn="l">
              <a:lnSpc>
                <a:spcPct val="100000"/>
              </a:lnSpc>
              <a:spcBef>
                <a:spcPts val="160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1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Our project is based on a need raised by NASA Johnson Space Center. NASA EVA Wiki is used to support the Extravehicular Activity (EVA) group’s knowledge management processes. It is a private wiki which is used to support various operations at NASA International Space Station. </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100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ultimate goal of the project is to gamify the NASA EVA MediaWiki.  Gamification is the process of integrating gaming mechanics into existing product or process to increase user participation and engagement. Phase one of the project which included user profile creation, email verification, and database setup  work has already been completed. Phase two is the continuation of the NASA wiki gamification project after the successful completion of phase one. Phase two will focus on adding different elements of gamification to the existing product. The elements will include adding different personality types, simple point system, badges, and adding a leaderboard. </a:t>
            </a:r>
            <a:endParaRPr b="0" i="0" sz="11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Our Project is sponsored by Johnson Space Center, NASA. More specifically, the Extra-vehicular Activity sector from NASA is our focused client. Daren Welsh who is a NASA EVA instructor and flight controller is the Liaison for our project. Other stakeholders include the project manager Dr. Michael Brown, and all team members of the phase 2 of the project.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The project will continue to use the same platform that was used by the previous team.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5: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6: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scope of phase two project is the continuation of the work on the wiki project from the previous team. </a:t>
            </a:r>
            <a:endParaRPr b="0" i="0" sz="11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primary focus of this phase two project will build an extension that provides a consolidated infrastructure allowing for adding different elements and approaches to gamification. </a:t>
            </a:r>
            <a:endParaRPr b="0" i="0" sz="11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Through this single extension, many different personality types could be addressed with a unified system. </a:t>
            </a:r>
            <a:endParaRPr b="0" i="0" sz="11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It will include simple point measurement, badge rewards system, and leaderboard ranks system, but the system will be scalable to allow for other personality types like socialites and explorers.</a:t>
            </a:r>
            <a:endParaRPr b="0" i="0" sz="11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7: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For internal communication, team members have agreed to interact using different channels: instant messaging, email, phone, cloud-based document sharing, and video conferencing.  Each of which will satisfy a different purpose.  From an organization perspective, the communication among team members will be horizontal.</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100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During the project, the day prior to the team’s weekly meeting, the Team Lead will prepare and share the agenda with the talking points to be discussed during the meeting.  Team members may add and update items to the agenda if needed. </a:t>
            </a:r>
            <a:endParaRPr b="0" i="0" sz="11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only channel that will be used to communicate with stakeholders will be via Email, and the format that will be used is formal.   Dr. Brown will communicate with the team and the team leader with him via email as needed.</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team will provide project liasson and team manager with a report every 4 weeks.  Their feedback will be very important to adjust and guide the project in the correct direction.</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100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project will be completed using a version of the Waterfall methodology.  The project has been broken down into four phases; Initiating, Planning, Executing, and Closing.  </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Along the entire project development life cycle the project will be tracked, reviewed, and monitored its progress and performance. </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1000"/>
              </a:spcBef>
              <a:spcAft>
                <a:spcPts val="100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lvl="1"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2pPr>
            <a:lvl3pPr lvl="2"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3pPr>
            <a:lvl4pPr lvl="3"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4pPr>
            <a:lvl5pPr lvl="4"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5pPr>
            <a:lvl6pPr lvl="5"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6pPr>
            <a:lvl7pPr lvl="6"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7pPr>
            <a:lvl8pPr lvl="7"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8pPr>
            <a:lvl9pPr lvl="8"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1pPr>
            <a:lvl2pPr lvl="1"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2pPr>
            <a:lvl3pPr lvl="2"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3pPr>
            <a:lvl4pPr lvl="3"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4pPr>
            <a:lvl5pPr lvl="4"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5pPr>
            <a:lvl6pPr lvl="5"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6pPr>
            <a:lvl7pPr lvl="6"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7pPr>
            <a:lvl8pPr lvl="7"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8pPr>
            <a:lvl9pPr lvl="8"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lstStyle>
            <a:lvl1pPr indent="-311150" lvl="0" marL="457200" marR="0" rtl="0" algn="ctr">
              <a:lnSpc>
                <a:spcPct val="115000"/>
              </a:lnSpc>
              <a:spcBef>
                <a:spcPts val="0"/>
              </a:spcBef>
              <a:spcAft>
                <a:spcPts val="0"/>
              </a:spcAft>
              <a:buClr>
                <a:schemeClr val="lt1"/>
              </a:buClr>
              <a:buSzPts val="1300"/>
              <a:buFont typeface="Nunito"/>
              <a:buChar char="●"/>
              <a:defRPr b="0" i="0" sz="1300" u="none" cap="none" strike="noStrike">
                <a:solidFill>
                  <a:schemeClr val="lt1"/>
                </a:solidFill>
                <a:latin typeface="Nunito"/>
                <a:ea typeface="Nunito"/>
                <a:cs typeface="Nunito"/>
                <a:sym typeface="Nunito"/>
              </a:defRPr>
            </a:lvl1pPr>
            <a:lvl2pPr indent="-298450" lvl="1" marL="9144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2pPr>
            <a:lvl3pPr indent="-298450" lvl="2" marL="13716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3pPr>
            <a:lvl4pPr indent="-298450" lvl="3" marL="18288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4pPr>
            <a:lvl5pPr indent="-298450" lvl="4" marL="22860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5pPr>
            <a:lvl6pPr indent="-298450" lvl="5" marL="27432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6pPr>
            <a:lvl7pPr indent="-298450" lvl="6" marL="32004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7pPr>
            <a:lvl8pPr indent="-298450" lvl="7" marL="36576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8pPr>
            <a:lvl9pPr indent="-298450" lvl="8" marL="4114800" marR="0" rtl="0" algn="ctr">
              <a:lnSpc>
                <a:spcPct val="115000"/>
              </a:lnSpc>
              <a:spcBef>
                <a:spcPts val="1600"/>
              </a:spcBef>
              <a:spcAft>
                <a:spcPts val="1600"/>
              </a:spcAft>
              <a:buClr>
                <a:schemeClr val="lt1"/>
              </a:buClr>
              <a:buSzPts val="1100"/>
              <a:buFont typeface="Nunito"/>
              <a:buChar char="■"/>
              <a:defRPr b="0" i="0" sz="1100" u="none" cap="none" strike="noStrike">
                <a:solidFill>
                  <a:schemeClr val="lt1"/>
                </a:solidFill>
                <a:latin typeface="Nunito"/>
                <a:ea typeface="Nunito"/>
                <a:cs typeface="Nunito"/>
                <a:sym typeface="Nunito"/>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grpSp>
        <p:nvGrpSpPr>
          <p:cNvPr id="50" name="Google Shape;50;p3"/>
          <p:cNvGrpSpPr/>
          <p:nvPr/>
        </p:nvGrpSpPr>
        <p:grpSpPr>
          <a:xfrm>
            <a:off x="625966" y="299376"/>
            <a:ext cx="999312" cy="999312"/>
            <a:chOff x="348199" y="179450"/>
            <a:chExt cx="1116300" cy="1116300"/>
          </a:xfrm>
        </p:grpSpPr>
        <p:sp>
          <p:nvSpPr>
            <p:cNvPr id="51" name="Google Shape;51;p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54" name="Google Shape;54;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55" name="Google Shape;55;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6" name="Shape 56"/>
        <p:cNvGrpSpPr/>
        <p:nvPr/>
      </p:nvGrpSpPr>
      <p:grpSpPr>
        <a:xfrm>
          <a:off x="0" y="0"/>
          <a:ext cx="0" cy="0"/>
          <a:chOff x="0" y="0"/>
          <a:chExt cx="0" cy="0"/>
        </a:xfrm>
      </p:grpSpPr>
      <p:grpSp>
        <p:nvGrpSpPr>
          <p:cNvPr id="57" name="Google Shape;57;p4"/>
          <p:cNvGrpSpPr/>
          <p:nvPr/>
        </p:nvGrpSpPr>
        <p:grpSpPr>
          <a:xfrm>
            <a:off x="6866714" y="1256"/>
            <a:ext cx="2267379" cy="2601741"/>
            <a:chOff x="6790514" y="1256"/>
            <a:chExt cx="2267379" cy="2601741"/>
          </a:xfrm>
        </p:grpSpPr>
        <p:grpSp>
          <p:nvGrpSpPr>
            <p:cNvPr id="58" name="Google Shape;58;p4"/>
            <p:cNvGrpSpPr/>
            <p:nvPr/>
          </p:nvGrpSpPr>
          <p:grpSpPr>
            <a:xfrm>
              <a:off x="7067535" y="1256"/>
              <a:ext cx="1990358" cy="1990303"/>
              <a:chOff x="7067535" y="1256"/>
              <a:chExt cx="1990358" cy="1990303"/>
            </a:xfrm>
          </p:grpSpPr>
          <p:sp>
            <p:nvSpPr>
              <p:cNvPr id="59" name="Google Shape;59;p4"/>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4"/>
            <p:cNvGrpSpPr/>
            <p:nvPr/>
          </p:nvGrpSpPr>
          <p:grpSpPr>
            <a:xfrm>
              <a:off x="8207126" y="1807997"/>
              <a:ext cx="795000" cy="795000"/>
              <a:chOff x="8207126" y="1807997"/>
              <a:chExt cx="795000" cy="795000"/>
            </a:xfrm>
          </p:grpSpPr>
          <p:sp>
            <p:nvSpPr>
              <p:cNvPr id="63" name="Google Shape;63;p4"/>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4"/>
            <p:cNvGrpSpPr/>
            <p:nvPr/>
          </p:nvGrpSpPr>
          <p:grpSpPr>
            <a:xfrm>
              <a:off x="6790514" y="118857"/>
              <a:ext cx="548700" cy="548700"/>
              <a:chOff x="6790514" y="118857"/>
              <a:chExt cx="548700" cy="548700"/>
            </a:xfrm>
          </p:grpSpPr>
          <p:sp>
            <p:nvSpPr>
              <p:cNvPr id="67" name="Google Shape;67;p4"/>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 name="Google Shape;69;p4"/>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lvl="1"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2pPr>
            <a:lvl3pPr lvl="2"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3pPr>
            <a:lvl4pPr lvl="3"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4pPr>
            <a:lvl5pPr lvl="4"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5pPr>
            <a:lvl6pPr lvl="5"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6pPr>
            <a:lvl7pPr lvl="6"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7pPr>
            <a:lvl8pPr lvl="7"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8pPr>
            <a:lvl9pPr lvl="8"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9pPr>
          </a:lstStyle>
          <a:p/>
        </p:txBody>
      </p:sp>
      <p:sp>
        <p:nvSpPr>
          <p:cNvPr id="70" name="Google Shape;7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grpSp>
        <p:nvGrpSpPr>
          <p:cNvPr id="72" name="Google Shape;72;p5"/>
          <p:cNvGrpSpPr/>
          <p:nvPr/>
        </p:nvGrpSpPr>
        <p:grpSpPr>
          <a:xfrm>
            <a:off x="146769" y="3406"/>
            <a:ext cx="1233214" cy="1384535"/>
            <a:chOff x="146769" y="3406"/>
            <a:chExt cx="1233214" cy="1384535"/>
          </a:xfrm>
        </p:grpSpPr>
        <p:grpSp>
          <p:nvGrpSpPr>
            <p:cNvPr id="73" name="Google Shape;73;p5"/>
            <p:cNvGrpSpPr/>
            <p:nvPr/>
          </p:nvGrpSpPr>
          <p:grpSpPr>
            <a:xfrm>
              <a:off x="1063183" y="3406"/>
              <a:ext cx="316800" cy="688513"/>
              <a:chOff x="1063183" y="3406"/>
              <a:chExt cx="316800" cy="688513"/>
            </a:xfrm>
          </p:grpSpPr>
          <p:sp>
            <p:nvSpPr>
              <p:cNvPr id="74" name="Google Shape;74;p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5"/>
            <p:cNvGrpSpPr/>
            <p:nvPr/>
          </p:nvGrpSpPr>
          <p:grpSpPr>
            <a:xfrm>
              <a:off x="604976" y="3406"/>
              <a:ext cx="316800" cy="1036524"/>
              <a:chOff x="604976" y="3406"/>
              <a:chExt cx="316800" cy="1036524"/>
            </a:xfrm>
          </p:grpSpPr>
          <p:sp>
            <p:nvSpPr>
              <p:cNvPr id="77" name="Google Shape;77;p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5"/>
            <p:cNvGrpSpPr/>
            <p:nvPr/>
          </p:nvGrpSpPr>
          <p:grpSpPr>
            <a:xfrm>
              <a:off x="146769" y="3406"/>
              <a:ext cx="316800" cy="1384535"/>
              <a:chOff x="146769" y="3406"/>
              <a:chExt cx="316800" cy="1384535"/>
            </a:xfrm>
          </p:grpSpPr>
          <p:sp>
            <p:nvSpPr>
              <p:cNvPr id="81" name="Google Shape;81;p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 name="Google Shape;85;p5"/>
          <p:cNvGrpSpPr/>
          <p:nvPr/>
        </p:nvGrpSpPr>
        <p:grpSpPr>
          <a:xfrm>
            <a:off x="6775084" y="2904008"/>
            <a:ext cx="2186147" cy="2239500"/>
            <a:chOff x="6775084" y="2904008"/>
            <a:chExt cx="2186147" cy="2239500"/>
          </a:xfrm>
        </p:grpSpPr>
        <p:grpSp>
          <p:nvGrpSpPr>
            <p:cNvPr id="86" name="Google Shape;86;p5"/>
            <p:cNvGrpSpPr/>
            <p:nvPr/>
          </p:nvGrpSpPr>
          <p:grpSpPr>
            <a:xfrm>
              <a:off x="6775084" y="4253708"/>
              <a:ext cx="409500" cy="889800"/>
              <a:chOff x="6775084" y="4253708"/>
              <a:chExt cx="409500" cy="889800"/>
            </a:xfrm>
          </p:grpSpPr>
          <p:sp>
            <p:nvSpPr>
              <p:cNvPr id="87" name="Google Shape;87;p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5"/>
            <p:cNvGrpSpPr/>
            <p:nvPr/>
          </p:nvGrpSpPr>
          <p:grpSpPr>
            <a:xfrm>
              <a:off x="7367299" y="3804008"/>
              <a:ext cx="409500" cy="1339500"/>
              <a:chOff x="7367299" y="3804008"/>
              <a:chExt cx="409500" cy="1339500"/>
            </a:xfrm>
          </p:grpSpPr>
          <p:sp>
            <p:nvSpPr>
              <p:cNvPr id="90" name="Google Shape;90;p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5"/>
            <p:cNvGrpSpPr/>
            <p:nvPr/>
          </p:nvGrpSpPr>
          <p:grpSpPr>
            <a:xfrm>
              <a:off x="7959516" y="3354008"/>
              <a:ext cx="409500" cy="1789500"/>
              <a:chOff x="7959516" y="3354008"/>
              <a:chExt cx="409500" cy="1789500"/>
            </a:xfrm>
          </p:grpSpPr>
          <p:sp>
            <p:nvSpPr>
              <p:cNvPr id="94" name="Google Shape;94;p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5"/>
            <p:cNvGrpSpPr/>
            <p:nvPr/>
          </p:nvGrpSpPr>
          <p:grpSpPr>
            <a:xfrm>
              <a:off x="8551731" y="2904008"/>
              <a:ext cx="409500" cy="2239500"/>
              <a:chOff x="8551731" y="2904008"/>
              <a:chExt cx="409500" cy="2239500"/>
            </a:xfrm>
          </p:grpSpPr>
          <p:sp>
            <p:nvSpPr>
              <p:cNvPr id="99" name="Google Shape;99;p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 name="Google Shape;104;p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lvl="1"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2pPr>
            <a:lvl3pPr lvl="2"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3pPr>
            <a:lvl4pPr lvl="3"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4pPr>
            <a:lvl5pPr lvl="4"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5pPr>
            <a:lvl6pPr lvl="5"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6pPr>
            <a:lvl7pPr lvl="6"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7pPr>
            <a:lvl8pPr lvl="7"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8pPr>
            <a:lvl9pPr lvl="8"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9pPr>
          </a:lstStyle>
          <a:p/>
        </p:txBody>
      </p:sp>
      <p:sp>
        <p:nvSpPr>
          <p:cNvPr id="105" name="Google Shape;105;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6" name="Shape 106"/>
        <p:cNvGrpSpPr/>
        <p:nvPr/>
      </p:nvGrpSpPr>
      <p:grpSpPr>
        <a:xfrm>
          <a:off x="0" y="0"/>
          <a:ext cx="0" cy="0"/>
          <a:chOff x="0" y="0"/>
          <a:chExt cx="0" cy="0"/>
        </a:xfrm>
      </p:grpSpPr>
      <p:grpSp>
        <p:nvGrpSpPr>
          <p:cNvPr id="107" name="Google Shape;107;p6"/>
          <p:cNvGrpSpPr/>
          <p:nvPr/>
        </p:nvGrpSpPr>
        <p:grpSpPr>
          <a:xfrm>
            <a:off x="625966" y="299376"/>
            <a:ext cx="999312" cy="999312"/>
            <a:chOff x="348199" y="179450"/>
            <a:chExt cx="1116300" cy="1116300"/>
          </a:xfrm>
        </p:grpSpPr>
        <p:sp>
          <p:nvSpPr>
            <p:cNvPr id="108" name="Google Shape;108;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111" name="Google Shape;111;p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112" name="Google Shape;112;p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113" name="Google Shape;113;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4" name="Shape 114"/>
        <p:cNvGrpSpPr/>
        <p:nvPr/>
      </p:nvGrpSpPr>
      <p:grpSpPr>
        <a:xfrm>
          <a:off x="0" y="0"/>
          <a:ext cx="0" cy="0"/>
          <a:chOff x="0" y="0"/>
          <a:chExt cx="0" cy="0"/>
        </a:xfrm>
      </p:grpSpPr>
      <p:grpSp>
        <p:nvGrpSpPr>
          <p:cNvPr id="115" name="Google Shape;115;p7"/>
          <p:cNvGrpSpPr/>
          <p:nvPr/>
        </p:nvGrpSpPr>
        <p:grpSpPr>
          <a:xfrm>
            <a:off x="625966" y="299376"/>
            <a:ext cx="999312" cy="999312"/>
            <a:chOff x="348199" y="179450"/>
            <a:chExt cx="1116300" cy="1116300"/>
          </a:xfrm>
        </p:grpSpPr>
        <p:sp>
          <p:nvSpPr>
            <p:cNvPr id="116" name="Google Shape;116;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119" name="Google Shape;119;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0" name="Shape 120"/>
        <p:cNvGrpSpPr/>
        <p:nvPr/>
      </p:nvGrpSpPr>
      <p:grpSpPr>
        <a:xfrm>
          <a:off x="0" y="0"/>
          <a:ext cx="0" cy="0"/>
          <a:chOff x="0" y="0"/>
          <a:chExt cx="0" cy="0"/>
        </a:xfrm>
      </p:grpSpPr>
      <p:grpSp>
        <p:nvGrpSpPr>
          <p:cNvPr id="121" name="Google Shape;121;p8"/>
          <p:cNvGrpSpPr/>
          <p:nvPr/>
        </p:nvGrpSpPr>
        <p:grpSpPr>
          <a:xfrm>
            <a:off x="625966" y="299376"/>
            <a:ext cx="999312" cy="999312"/>
            <a:chOff x="348199" y="179450"/>
            <a:chExt cx="1116300" cy="1116300"/>
          </a:xfrm>
        </p:grpSpPr>
        <p:sp>
          <p:nvSpPr>
            <p:cNvPr id="122" name="Google Shape;122;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125" name="Google Shape;125;p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1pPr>
            <a:lvl2pPr lvl="1"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2pPr>
            <a:lvl3pPr lvl="2"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3pPr>
            <a:lvl4pPr lvl="3"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4pPr>
            <a:lvl5pPr lvl="4"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5pPr>
            <a:lvl6pPr lvl="5"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6pPr>
            <a:lvl7pPr lvl="6"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7pPr>
            <a:lvl8pPr lvl="7"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8pPr>
            <a:lvl9pPr lvl="8"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enterprisemediawi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91050" y="646413"/>
            <a:ext cx="4255500" cy="187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aven Pro"/>
              <a:buNone/>
            </a:pPr>
            <a:r>
              <a:rPr b="1" i="0" lang="en" sz="3600" u="none" cap="none" strike="noStrike">
                <a:solidFill>
                  <a:schemeClr val="lt1"/>
                </a:solidFill>
                <a:latin typeface="Maven Pro"/>
                <a:ea typeface="Maven Pro"/>
                <a:cs typeface="Maven Pro"/>
                <a:sym typeface="Maven Pro"/>
              </a:rPr>
              <a:t>NASA EVA Gamification - Phase 2</a:t>
            </a:r>
            <a:endParaRPr b="1" i="0" sz="3600" u="none" cap="none" strike="noStrike">
              <a:solidFill>
                <a:schemeClr val="lt1"/>
              </a:solidFill>
              <a:latin typeface="Maven Pro"/>
              <a:ea typeface="Maven Pro"/>
              <a:cs typeface="Maven Pro"/>
              <a:sym typeface="Maven Pro"/>
            </a:endParaRPr>
          </a:p>
        </p:txBody>
      </p:sp>
      <p:sp>
        <p:nvSpPr>
          <p:cNvPr id="278" name="Google Shape;278;p13"/>
          <p:cNvSpPr txBox="1"/>
          <p:nvPr>
            <p:ph idx="1" type="subTitle"/>
          </p:nvPr>
        </p:nvSpPr>
        <p:spPr>
          <a:xfrm>
            <a:off x="977250" y="2571750"/>
            <a:ext cx="4377000" cy="19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600"/>
              <a:buFont typeface="Nunito"/>
              <a:buNone/>
            </a:pPr>
            <a:r>
              <a:rPr b="1" i="0" lang="en" sz="1800" u="none" cap="none" strike="noStrike">
                <a:solidFill>
                  <a:srgbClr val="D9D9D9"/>
                </a:solidFill>
                <a:latin typeface="Calibri"/>
                <a:ea typeface="Calibri"/>
                <a:cs typeface="Calibri"/>
                <a:sym typeface="Calibri"/>
              </a:rPr>
              <a:t>Prepared By:</a:t>
            </a:r>
            <a:r>
              <a:rPr b="0" i="0" lang="en" sz="1800" u="none" cap="none" strike="noStrike">
                <a:solidFill>
                  <a:srgbClr val="D9D9D9"/>
                </a:solidFill>
                <a:latin typeface="Calibri"/>
                <a:ea typeface="Calibri"/>
                <a:cs typeface="Calibri"/>
                <a:sym typeface="Calibri"/>
              </a:rPr>
              <a:t> </a:t>
            </a:r>
            <a:endParaRPr b="0" i="0" sz="1800" u="none" cap="none" strike="noStrike">
              <a:solidFill>
                <a:srgbClr val="D9D9D9"/>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600"/>
              <a:buFont typeface="Nunito"/>
              <a:buNone/>
            </a:pPr>
            <a:r>
              <a:rPr b="0" i="0" lang="en" sz="1800" u="none" cap="none" strike="noStrike">
                <a:solidFill>
                  <a:srgbClr val="D9D9D9"/>
                </a:solidFill>
                <a:latin typeface="Calibri"/>
                <a:ea typeface="Calibri"/>
                <a:cs typeface="Calibri"/>
                <a:sym typeface="Calibri"/>
              </a:rPr>
              <a:t>Laura Addiego</a:t>
            </a:r>
            <a:endParaRPr b="0" i="0" sz="1800" u="none" cap="none" strike="noStrike">
              <a:solidFill>
                <a:srgbClr val="D9D9D9"/>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600"/>
              <a:buFont typeface="Nunito"/>
              <a:buNone/>
            </a:pPr>
            <a:r>
              <a:rPr b="0" i="0" lang="en" sz="1800" u="none" cap="none" strike="noStrike">
                <a:solidFill>
                  <a:srgbClr val="D9D9D9"/>
                </a:solidFill>
                <a:latin typeface="Calibri"/>
                <a:ea typeface="Calibri"/>
                <a:cs typeface="Calibri"/>
                <a:sym typeface="Calibri"/>
              </a:rPr>
              <a:t>Samia Alam</a:t>
            </a:r>
            <a:endParaRPr b="0" i="0" sz="1800" u="none" cap="none" strike="noStrike">
              <a:solidFill>
                <a:srgbClr val="D9D9D9"/>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600"/>
              <a:buFont typeface="Nunito"/>
              <a:buNone/>
            </a:pPr>
            <a:r>
              <a:rPr b="0" i="0" lang="en" sz="1800" u="none" cap="none" strike="noStrike">
                <a:solidFill>
                  <a:srgbClr val="D9D9D9"/>
                </a:solidFill>
                <a:latin typeface="Calibri"/>
                <a:ea typeface="Calibri"/>
                <a:cs typeface="Calibri"/>
                <a:sym typeface="Calibri"/>
              </a:rPr>
              <a:t>Kelli Corey</a:t>
            </a:r>
            <a:endParaRPr b="0" i="0" sz="1800" u="none" cap="none" strike="noStrike">
              <a:solidFill>
                <a:srgbClr val="D9D9D9"/>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600"/>
              <a:buFont typeface="Nunito"/>
              <a:buNone/>
            </a:pPr>
            <a:r>
              <a:rPr b="0" i="0" lang="en" sz="1800" u="none" cap="none" strike="noStrike">
                <a:solidFill>
                  <a:srgbClr val="D9D9D9"/>
                </a:solidFill>
                <a:latin typeface="Calibri"/>
                <a:ea typeface="Calibri"/>
                <a:cs typeface="Calibri"/>
                <a:sym typeface="Calibri"/>
              </a:rPr>
              <a:t>Charles Milk</a:t>
            </a:r>
            <a:endParaRPr b="0" i="0" sz="1800" u="none" cap="none" strike="noStrike">
              <a:solidFill>
                <a:srgbClr val="D9D9D9"/>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600"/>
              <a:buFont typeface="Nunito"/>
              <a:buNone/>
            </a:pPr>
            <a:r>
              <a:rPr b="0" i="0" lang="en" sz="1800" u="none" cap="none" strike="noStrike">
                <a:solidFill>
                  <a:srgbClr val="D9D9D9"/>
                </a:solidFill>
                <a:latin typeface="Calibri"/>
                <a:ea typeface="Calibri"/>
                <a:cs typeface="Calibri"/>
                <a:sym typeface="Calibri"/>
              </a:rPr>
              <a:t>Adeola Odusola</a:t>
            </a:r>
            <a:endParaRPr b="0" i="0" sz="1800" u="none" cap="none" strike="noStrike">
              <a:solidFill>
                <a:srgbClr val="D9D9D9"/>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600"/>
              <a:buFont typeface="Nunito"/>
              <a:buNone/>
            </a:pPr>
            <a:r>
              <a:rPr b="0" i="0" lang="en" sz="1800" u="none" cap="none" strike="noStrike">
                <a:solidFill>
                  <a:srgbClr val="D9D9D9"/>
                </a:solidFill>
                <a:latin typeface="Calibri"/>
                <a:ea typeface="Calibri"/>
                <a:cs typeface="Calibri"/>
                <a:sym typeface="Calibri"/>
              </a:rPr>
              <a:t>Hung Pham</a:t>
            </a:r>
            <a:endParaRPr b="0" i="0" sz="1800" u="none" cap="none" strike="noStrike">
              <a:solidFill>
                <a:srgbClr val="D9D9D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Milestone 1: Initiating</a:t>
            </a:r>
            <a:endParaRPr b="1" i="0" sz="2800" u="none" cap="none" strike="noStrike">
              <a:solidFill>
                <a:schemeClr val="accent1"/>
              </a:solidFill>
              <a:latin typeface="Maven Pro"/>
              <a:ea typeface="Maven Pro"/>
              <a:cs typeface="Maven Pro"/>
              <a:sym typeface="Maven Pro"/>
            </a:endParaRPr>
          </a:p>
        </p:txBody>
      </p:sp>
      <p:sp>
        <p:nvSpPr>
          <p:cNvPr id="335" name="Google Shape;335;p2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Start Date: May 21, 2018</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Completion Date: June 10, 2018</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Deliverables: </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Project Charter</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Project Management Plan</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Stakeholder Analysis</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Presentation to Stakeholders</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600"/>
              </a:spcBef>
              <a:spcAft>
                <a:spcPts val="160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Milestone 2: Planning</a:t>
            </a:r>
            <a:endParaRPr b="1" i="0" sz="2800" u="none" cap="none" strike="noStrike">
              <a:solidFill>
                <a:schemeClr val="accent1"/>
              </a:solidFill>
              <a:latin typeface="Maven Pro"/>
              <a:ea typeface="Maven Pro"/>
              <a:cs typeface="Maven Pro"/>
              <a:sym typeface="Maven Pro"/>
            </a:endParaRPr>
          </a:p>
        </p:txBody>
      </p:sp>
      <p:sp>
        <p:nvSpPr>
          <p:cNvPr id="341" name="Google Shape;341;p23"/>
          <p:cNvSpPr txBox="1"/>
          <p:nvPr>
            <p:ph idx="1" type="body"/>
          </p:nvPr>
        </p:nvSpPr>
        <p:spPr>
          <a:xfrm>
            <a:off x="1303800" y="1741525"/>
            <a:ext cx="7030500" cy="254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Start Date: June 11, 2018</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Completion Date: July 1, 2018</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Deliverables: </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Test Plan</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Design Documents</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Requirements</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Updated project documents</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60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160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Milestone 3: Executing</a:t>
            </a:r>
            <a:endParaRPr b="1" i="0" sz="2800" u="none" cap="none" strike="noStrike">
              <a:solidFill>
                <a:schemeClr val="accent1"/>
              </a:solidFill>
              <a:latin typeface="Maven Pro"/>
              <a:ea typeface="Maven Pro"/>
              <a:cs typeface="Maven Pro"/>
              <a:sym typeface="Maven Pro"/>
            </a:endParaRPr>
          </a:p>
        </p:txBody>
      </p:sp>
      <p:sp>
        <p:nvSpPr>
          <p:cNvPr id="347" name="Google Shape;347;p2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Start Date: July 2, 2018</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Completion Date: July 22, 2018</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Deliverables: </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Project Code</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Initial Testing Results</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Updated project documents</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60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160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Milestone 4: Closing</a:t>
            </a:r>
            <a:endParaRPr b="1" i="0" sz="2800" u="none" cap="none" strike="noStrike">
              <a:solidFill>
                <a:schemeClr val="accent1"/>
              </a:solidFill>
              <a:latin typeface="Maven Pro"/>
              <a:ea typeface="Maven Pro"/>
              <a:cs typeface="Maven Pro"/>
              <a:sym typeface="Maven Pro"/>
            </a:endParaRPr>
          </a:p>
        </p:txBody>
      </p:sp>
      <p:sp>
        <p:nvSpPr>
          <p:cNvPr id="353" name="Google Shape;353;p2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Start Date: July 23, 2018</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Completion Date: August 12, 2018</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Deliverables: </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Completed Project Code</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Final Testing Results </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Handover Documentation</a:t>
            </a:r>
            <a:endParaRPr b="0" i="0" sz="1800" u="none" cap="none" strike="noStrike">
              <a:solidFill>
                <a:srgbClr val="000000"/>
              </a:solidFill>
              <a:latin typeface="Calibri"/>
              <a:ea typeface="Calibri"/>
              <a:cs typeface="Calibri"/>
              <a:sym typeface="Calibri"/>
            </a:endParaRPr>
          </a:p>
          <a:p>
            <a:pPr indent="-342900" lvl="1"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Presentation to Stakeholders</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160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160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Constraints</a:t>
            </a:r>
            <a:endParaRPr b="1" i="0" sz="2800" u="none" cap="none" strike="noStrike">
              <a:solidFill>
                <a:schemeClr val="accent1"/>
              </a:solidFill>
              <a:latin typeface="Maven Pro"/>
              <a:ea typeface="Maven Pro"/>
              <a:cs typeface="Maven Pro"/>
              <a:sym typeface="Maven Pro"/>
            </a:endParaRPr>
          </a:p>
        </p:txBody>
      </p:sp>
      <p:sp>
        <p:nvSpPr>
          <p:cNvPr id="359" name="Google Shape;359;p26"/>
          <p:cNvSpPr txBox="1"/>
          <p:nvPr>
            <p:ph idx="1" type="body"/>
          </p:nvPr>
        </p:nvSpPr>
        <p:spPr>
          <a:xfrm>
            <a:off x="1110475" y="1700050"/>
            <a:ext cx="7030500" cy="2541600"/>
          </a:xfrm>
          <a:prstGeom prst="rect">
            <a:avLst/>
          </a:prstGeom>
          <a:noFill/>
          <a:ln>
            <a:noFill/>
          </a:ln>
        </p:spPr>
        <p:txBody>
          <a:bodyPr anchorCtr="0" anchor="t" bIns="91425" lIns="91425" spcFirstLastPara="1" rIns="91425" wrap="square" tIns="91425">
            <a:noAutofit/>
          </a:bodyPr>
          <a:lstStyle/>
          <a:p>
            <a:pPr indent="-342900" lvl="0"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The project is bound to the requirement specifications highlighted under the project scope.</a:t>
            </a:r>
            <a:endParaRPr b="0" i="0" sz="1800" u="none" cap="none" strike="noStrike">
              <a:solidFill>
                <a:srgbClr val="000000"/>
              </a:solidFill>
              <a:latin typeface="Calibri"/>
              <a:ea typeface="Calibri"/>
              <a:cs typeface="Calibri"/>
              <a:sym typeface="Calibri"/>
            </a:endParaRPr>
          </a:p>
          <a:p>
            <a:pPr indent="-342900" lvl="0"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The project must be executed within the timeframe under the project schedule.</a:t>
            </a:r>
            <a:endParaRPr b="0" i="0" sz="1800" u="none" cap="none" strike="noStrike">
              <a:solidFill>
                <a:srgbClr val="000000"/>
              </a:solidFill>
              <a:latin typeface="Calibri"/>
              <a:ea typeface="Calibri"/>
              <a:cs typeface="Calibri"/>
              <a:sym typeface="Calibri"/>
            </a:endParaRPr>
          </a:p>
          <a:p>
            <a:pPr indent="-342900" lvl="0"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The actual NASA wiki is not available to the team due to firewalls and access-control mechanisms in place for security purposes. </a:t>
            </a:r>
            <a:endParaRPr b="0" i="0" sz="1800" u="none" cap="none" strike="noStrike">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Assumptions</a:t>
            </a:r>
            <a:endParaRPr b="1" i="0" sz="2800" u="none" cap="none" strike="noStrike">
              <a:solidFill>
                <a:schemeClr val="accent1"/>
              </a:solidFill>
              <a:latin typeface="Maven Pro"/>
              <a:ea typeface="Maven Pro"/>
              <a:cs typeface="Maven Pro"/>
              <a:sym typeface="Maven Pro"/>
            </a:endParaRPr>
          </a:p>
        </p:txBody>
      </p:sp>
      <p:sp>
        <p:nvSpPr>
          <p:cNvPr id="365" name="Google Shape;365;p27"/>
          <p:cNvSpPr txBox="1"/>
          <p:nvPr>
            <p:ph idx="1" type="body"/>
          </p:nvPr>
        </p:nvSpPr>
        <p:spPr>
          <a:xfrm>
            <a:off x="1220950" y="1693175"/>
            <a:ext cx="7030500" cy="2541600"/>
          </a:xfrm>
          <a:prstGeom prst="rect">
            <a:avLst/>
          </a:prstGeom>
          <a:noFill/>
          <a:ln>
            <a:noFill/>
          </a:ln>
        </p:spPr>
        <p:txBody>
          <a:bodyPr anchorCtr="0" anchor="t" bIns="91425" lIns="91425" spcFirstLastPara="1" rIns="91425" wrap="square" tIns="91425">
            <a:noAutofit/>
          </a:bodyPr>
          <a:lstStyle/>
          <a:p>
            <a:pPr indent="-342900" lvl="0"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The information from the previous phase, in terms of code and documentation, are complete, tested, and working.                  </a:t>
            </a:r>
            <a:endParaRPr b="0" i="0" sz="1800" u="none" cap="none" strike="noStrike">
              <a:solidFill>
                <a:srgbClr val="000000"/>
              </a:solidFill>
              <a:latin typeface="Calibri"/>
              <a:ea typeface="Calibri"/>
              <a:cs typeface="Calibri"/>
              <a:sym typeface="Calibri"/>
            </a:endParaRPr>
          </a:p>
          <a:p>
            <a:pPr indent="-342900" lvl="0"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The project will be focused on user activity as opposed to Wiki content.</a:t>
            </a:r>
            <a:endParaRPr b="0" i="0" sz="1800" u="none" cap="none" strike="noStrike">
              <a:solidFill>
                <a:srgbClr val="000000"/>
              </a:solidFill>
              <a:latin typeface="Calibri"/>
              <a:ea typeface="Calibri"/>
              <a:cs typeface="Calibri"/>
              <a:sym typeface="Calibri"/>
            </a:endParaRPr>
          </a:p>
          <a:p>
            <a:pPr indent="-342900" lvl="0" marL="9144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The potential users of the application are: </a:t>
            </a:r>
            <a:endParaRPr b="0" i="0" sz="1800" u="none" cap="none" strike="noStrike">
              <a:solidFill>
                <a:srgbClr val="000000"/>
              </a:solidFill>
              <a:latin typeface="Calibri"/>
              <a:ea typeface="Calibri"/>
              <a:cs typeface="Calibri"/>
              <a:sym typeface="Calibri"/>
            </a:endParaRPr>
          </a:p>
          <a:p>
            <a:pPr indent="-342900" lvl="1" marL="13716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Instructors of Astronauts</a:t>
            </a:r>
            <a:endParaRPr b="0" i="0" sz="1800" u="none" cap="none" strike="noStrike">
              <a:solidFill>
                <a:srgbClr val="000000"/>
              </a:solidFill>
              <a:latin typeface="Calibri"/>
              <a:ea typeface="Calibri"/>
              <a:cs typeface="Calibri"/>
              <a:sym typeface="Calibri"/>
            </a:endParaRPr>
          </a:p>
          <a:p>
            <a:pPr indent="-342900" lvl="1" marL="13716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Flight controllers</a:t>
            </a:r>
            <a:endParaRPr b="0" i="0" sz="1800" u="none" cap="none" strike="noStrike">
              <a:solidFill>
                <a:srgbClr val="000000"/>
              </a:solidFill>
              <a:latin typeface="Calibri"/>
              <a:ea typeface="Calibri"/>
              <a:cs typeface="Calibri"/>
              <a:sym typeface="Calibri"/>
            </a:endParaRPr>
          </a:p>
          <a:p>
            <a:pPr indent="-342900" lvl="1" marL="13716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Astronauts     </a:t>
            </a:r>
            <a:endParaRPr b="0" i="0" sz="1800" u="none" cap="none" strike="noStrike">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Risks</a:t>
            </a:r>
            <a:endParaRPr b="1" i="0" sz="2800" u="none" cap="none" strike="noStrike">
              <a:solidFill>
                <a:schemeClr val="accent1"/>
              </a:solidFill>
              <a:latin typeface="Maven Pro"/>
              <a:ea typeface="Maven Pro"/>
              <a:cs typeface="Maven Pro"/>
              <a:sym typeface="Maven Pro"/>
            </a:endParaRPr>
          </a:p>
        </p:txBody>
      </p:sp>
      <p:sp>
        <p:nvSpPr>
          <p:cNvPr id="371" name="Google Shape;371;p28"/>
          <p:cNvSpPr txBox="1"/>
          <p:nvPr>
            <p:ph idx="1" type="body"/>
          </p:nvPr>
        </p:nvSpPr>
        <p:spPr>
          <a:xfrm>
            <a:off x="1303800" y="1858875"/>
            <a:ext cx="7030500" cy="254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The project is dependent on the previous phase for initial code and documentation.</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Accuracy of the previous phase code and documentation can have a direct impact on the early stages of phase 2.</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Team members availability, experience, and skill level.</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75" name="Shape 375"/>
        <p:cNvGrpSpPr/>
        <p:nvPr/>
      </p:nvGrpSpPr>
      <p:grpSpPr>
        <a:xfrm>
          <a:off x="0" y="0"/>
          <a:ext cx="0" cy="0"/>
          <a:chOff x="0" y="0"/>
          <a:chExt cx="0" cy="0"/>
        </a:xfrm>
      </p:grpSpPr>
      <p:sp>
        <p:nvSpPr>
          <p:cNvPr id="376" name="Google Shape;376;p29"/>
          <p:cNvSpPr txBox="1"/>
          <p:nvPr>
            <p:ph type="title"/>
          </p:nvPr>
        </p:nvSpPr>
        <p:spPr>
          <a:xfrm>
            <a:off x="1459150" y="785100"/>
            <a:ext cx="5857800" cy="357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600"/>
              <a:buFont typeface="Maven Pro"/>
              <a:buNone/>
            </a:pPr>
            <a:r>
              <a:rPr b="1" i="0" lang="en" sz="3600" u="none" cap="none" strike="noStrike">
                <a:solidFill>
                  <a:schemeClr val="lt1"/>
                </a:solidFill>
                <a:latin typeface="Maven Pro"/>
                <a:ea typeface="Maven Pro"/>
                <a:cs typeface="Maven Pro"/>
                <a:sym typeface="Maven Pro"/>
              </a:rPr>
              <a:t>Questions?</a:t>
            </a:r>
            <a:endParaRPr b="1" i="0" sz="3600" u="none" cap="none" strike="noStrike">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Project Overview</a:t>
            </a:r>
            <a:endParaRPr b="1" i="0" sz="2800" u="none" cap="none" strike="noStrike">
              <a:solidFill>
                <a:schemeClr val="accent1"/>
              </a:solidFill>
              <a:latin typeface="Maven Pro"/>
              <a:ea typeface="Maven Pro"/>
              <a:cs typeface="Maven Pro"/>
              <a:sym typeface="Maven Pro"/>
            </a:endParaRPr>
          </a:p>
        </p:txBody>
      </p:sp>
      <p:sp>
        <p:nvSpPr>
          <p:cNvPr id="284" name="Google Shape;284;p14"/>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Nunito"/>
              <a:buChar char="●"/>
            </a:pPr>
            <a:r>
              <a:rPr b="0" i="0" lang="en" sz="1800" u="none" cap="none" strike="noStrike">
                <a:solidFill>
                  <a:srgbClr val="000000"/>
                </a:solidFill>
                <a:latin typeface="Calibri"/>
                <a:ea typeface="Calibri"/>
                <a:cs typeface="Calibri"/>
                <a:sym typeface="Calibri"/>
              </a:rPr>
              <a:t>NASA EVA MediaWiki supports NASA Extravehicular Activity (EVA) group’s knowledge management processes. </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Nunito"/>
              <a:buChar char="●"/>
            </a:pPr>
            <a:r>
              <a:rPr b="0" i="0" lang="en" sz="1800" u="none" cap="none" strike="noStrike">
                <a:solidFill>
                  <a:srgbClr val="000000"/>
                </a:solidFill>
                <a:latin typeface="Nunito"/>
                <a:ea typeface="Nunito"/>
                <a:cs typeface="Nunito"/>
                <a:sym typeface="Nunito"/>
              </a:rPr>
              <a:t>The ultimate goal is to gamify the </a:t>
            </a:r>
            <a:r>
              <a:rPr b="0" i="0" lang="en" sz="1800" u="none" cap="none" strike="noStrike">
                <a:solidFill>
                  <a:srgbClr val="000000"/>
                </a:solidFill>
                <a:latin typeface="Calibri"/>
                <a:ea typeface="Calibri"/>
                <a:cs typeface="Calibri"/>
                <a:sym typeface="Calibri"/>
              </a:rPr>
              <a:t>NASA EVA Wikimedia.</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Phase 1 involved user profile creation, email verification, and database configuration. </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Phase 2 will add different elements of gamification: personality types, simple point system, badges, and adding a leaderboard.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Project Stakeholders</a:t>
            </a:r>
            <a:endParaRPr b="1" i="0" sz="2800" u="none" cap="none" strike="noStrike">
              <a:solidFill>
                <a:schemeClr val="accent1"/>
              </a:solidFill>
              <a:latin typeface="Maven Pro"/>
              <a:ea typeface="Maven Pro"/>
              <a:cs typeface="Maven Pro"/>
              <a:sym typeface="Maven Pro"/>
            </a:endParaRPr>
          </a:p>
        </p:txBody>
      </p:sp>
      <p:sp>
        <p:nvSpPr>
          <p:cNvPr id="290" name="Google Shape;290;p15"/>
          <p:cNvSpPr txBox="1"/>
          <p:nvPr>
            <p:ph idx="1" type="body"/>
          </p:nvPr>
        </p:nvSpPr>
        <p:spPr>
          <a:xfrm>
            <a:off x="1303800" y="1346275"/>
            <a:ext cx="7264200" cy="382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Nunito"/>
              <a:buNone/>
            </a:pPr>
            <a:r>
              <a:rPr b="1" i="0" lang="en" sz="1200" u="none" cap="none" strike="noStrike">
                <a:solidFill>
                  <a:srgbClr val="000000"/>
                </a:solidFill>
                <a:latin typeface="Calibri"/>
                <a:ea typeface="Calibri"/>
                <a:cs typeface="Calibri"/>
                <a:sym typeface="Calibri"/>
              </a:rPr>
              <a:t>Liaison</a:t>
            </a:r>
            <a:endParaRPr b="1"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Daren Welsh, EVA Instructor and Flight Controller</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1" i="0" lang="en" sz="1200" u="none" cap="none" strike="noStrike">
                <a:solidFill>
                  <a:srgbClr val="000000"/>
                </a:solidFill>
                <a:latin typeface="Calibri"/>
                <a:ea typeface="Calibri"/>
                <a:cs typeface="Calibri"/>
                <a:sym typeface="Calibri"/>
              </a:rPr>
              <a:t>Sponsor</a:t>
            </a:r>
            <a:endParaRPr b="1"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Extravehicular Activity (EVA), Johnson Space Center, NASA</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t/>
            </a:r>
            <a:endParaRPr b="1"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1" i="0" lang="en" sz="1200" u="none" cap="none" strike="noStrike">
                <a:solidFill>
                  <a:srgbClr val="000000"/>
                </a:solidFill>
                <a:latin typeface="Calibri"/>
                <a:ea typeface="Calibri"/>
                <a:cs typeface="Calibri"/>
                <a:sym typeface="Calibri"/>
              </a:rPr>
              <a:t>Project Manager</a:t>
            </a:r>
            <a:endParaRPr b="1"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Dr. Michael Brown</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t/>
            </a:r>
            <a:endParaRPr b="1"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1" i="0" lang="en" sz="1200" u="none" cap="none" strike="noStrike">
                <a:solidFill>
                  <a:srgbClr val="000000"/>
                </a:solidFill>
                <a:latin typeface="Calibri"/>
                <a:ea typeface="Calibri"/>
                <a:cs typeface="Calibri"/>
                <a:sym typeface="Calibri"/>
              </a:rPr>
              <a:t>Project Team Members</a:t>
            </a:r>
            <a:endParaRPr b="1"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Laura Addiego</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Samia Alam</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Kelli Corey</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Charles Milk</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Adeola Odusola</a:t>
            </a:r>
            <a:endParaRPr b="0" i="0" sz="12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dk2"/>
              </a:buClr>
              <a:buSzPts val="1300"/>
              <a:buFont typeface="Nunito"/>
              <a:buNone/>
            </a:pPr>
            <a:r>
              <a:rPr b="0" i="0" lang="en" sz="1200" u="none" cap="none" strike="noStrike">
                <a:solidFill>
                  <a:srgbClr val="000000"/>
                </a:solidFill>
                <a:latin typeface="Calibri"/>
                <a:ea typeface="Calibri"/>
                <a:cs typeface="Calibri"/>
                <a:sym typeface="Calibri"/>
              </a:rPr>
              <a:t>Hung Pham</a:t>
            </a:r>
            <a:endParaRPr b="0" i="0" sz="1200" u="none" cap="none" strike="noStrike">
              <a:solidFill>
                <a:srgbClr val="000000"/>
              </a:solidFill>
              <a:latin typeface="Calibri"/>
              <a:ea typeface="Calibri"/>
              <a:cs typeface="Calibri"/>
              <a:sym typeface="Calibri"/>
            </a:endParaRPr>
          </a:p>
          <a:p>
            <a:pPr indent="0" lvl="0" marL="457200" marR="0" rtl="0" algn="l">
              <a:lnSpc>
                <a:spcPct val="90000"/>
              </a:lnSpc>
              <a:spcBef>
                <a:spcPts val="700"/>
              </a:spcBef>
              <a:spcAft>
                <a:spcPts val="0"/>
              </a:spcAft>
              <a:buClr>
                <a:schemeClr val="dk2"/>
              </a:buClr>
              <a:buSzPts val="1300"/>
              <a:buFont typeface="Nunito"/>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160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Software Platform</a:t>
            </a:r>
            <a:endParaRPr b="1" i="0" sz="2800" u="none" cap="none" strike="noStrike">
              <a:solidFill>
                <a:schemeClr val="accent1"/>
              </a:solidFill>
              <a:latin typeface="Maven Pro"/>
              <a:ea typeface="Maven Pro"/>
              <a:cs typeface="Maven Pro"/>
              <a:sym typeface="Maven Pro"/>
            </a:endParaRPr>
          </a:p>
        </p:txBody>
      </p:sp>
      <p:sp>
        <p:nvSpPr>
          <p:cNvPr id="296" name="Google Shape;296;p16"/>
          <p:cNvSpPr txBox="1"/>
          <p:nvPr>
            <p:ph idx="1" type="body"/>
          </p:nvPr>
        </p:nvSpPr>
        <p:spPr>
          <a:xfrm>
            <a:off x="1303800" y="1781250"/>
            <a:ext cx="7030500" cy="284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1000"/>
              </a:spcBef>
              <a:spcAft>
                <a:spcPts val="0"/>
              </a:spcAft>
              <a:buClr>
                <a:schemeClr val="dk2"/>
              </a:buClr>
              <a:buSzPts val="1800"/>
              <a:buFont typeface="Nunito"/>
              <a:buChar char="●"/>
            </a:pPr>
            <a:r>
              <a:rPr b="0" i="0" lang="en" sz="1800" u="none" cap="none" strike="noStrike">
                <a:solidFill>
                  <a:srgbClr val="000000"/>
                </a:solidFill>
                <a:latin typeface="Calibri"/>
                <a:ea typeface="Calibri"/>
                <a:cs typeface="Calibri"/>
                <a:sym typeface="Calibri"/>
              </a:rPr>
              <a:t>MediaWiki (1.27.4)</a:t>
            </a:r>
            <a:endParaRPr b="0" i="0" sz="1800" u="none" cap="none" strike="noStrike">
              <a:solidFill>
                <a:srgbClr val="000000"/>
              </a:solidFill>
              <a:latin typeface="Calibri"/>
              <a:ea typeface="Calibri"/>
              <a:cs typeface="Calibri"/>
              <a:sym typeface="Calibri"/>
            </a:endParaRPr>
          </a:p>
          <a:p>
            <a:pPr indent="-342900" lvl="0" marL="457200" marR="0" rtl="0" algn="l">
              <a:lnSpc>
                <a:spcPct val="90000"/>
              </a:lnSpc>
              <a:spcBef>
                <a:spcPts val="0"/>
              </a:spcBef>
              <a:spcAft>
                <a:spcPts val="0"/>
              </a:spcAft>
              <a:buClr>
                <a:schemeClr val="dk2"/>
              </a:buClr>
              <a:buSzPts val="1800"/>
              <a:buFont typeface="Nunito"/>
              <a:buChar char="●"/>
            </a:pPr>
            <a:r>
              <a:rPr b="0" i="0" lang="en" sz="1800" u="none" cap="none" strike="noStrike">
                <a:solidFill>
                  <a:srgbClr val="000000"/>
                </a:solidFill>
                <a:latin typeface="Calibri"/>
                <a:ea typeface="Calibri"/>
                <a:cs typeface="Calibri"/>
                <a:sym typeface="Calibri"/>
              </a:rPr>
              <a:t>Meza install bundle (</a:t>
            </a:r>
            <a:r>
              <a:rPr b="0" i="0" lang="en" sz="1800" u="sng" cap="none" strike="noStrike">
                <a:solidFill>
                  <a:schemeClr val="hlink"/>
                </a:solidFill>
                <a:latin typeface="Calibri"/>
                <a:ea typeface="Calibri"/>
                <a:cs typeface="Calibri"/>
                <a:sym typeface="Calibri"/>
                <a:hlinkClick r:id="rId3"/>
              </a:rPr>
              <a:t>https://github.com/enterprisemediawik</a:t>
            </a:r>
            <a:r>
              <a:rPr b="0" i="0" lang="en"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342900" lvl="0" marL="457200" marR="0" rtl="0" algn="l">
              <a:lnSpc>
                <a:spcPct val="90000"/>
              </a:lnSpc>
              <a:spcBef>
                <a:spcPts val="0"/>
              </a:spcBef>
              <a:spcAft>
                <a:spcPts val="0"/>
              </a:spcAft>
              <a:buClr>
                <a:schemeClr val="dk2"/>
              </a:buClr>
              <a:buSzPts val="1800"/>
              <a:buFont typeface="Nunito"/>
              <a:buChar char="●"/>
            </a:pPr>
            <a:r>
              <a:rPr b="0" i="0" lang="en" sz="1800" u="none" cap="none" strike="noStrike">
                <a:solidFill>
                  <a:srgbClr val="000000"/>
                </a:solidFill>
                <a:latin typeface="Calibri"/>
                <a:ea typeface="Calibri"/>
                <a:cs typeface="Calibri"/>
                <a:sym typeface="Calibri"/>
              </a:rPr>
              <a:t>PHP (5.6)</a:t>
            </a:r>
            <a:endParaRPr b="0" i="0" sz="1800" u="none" cap="none" strike="noStrike">
              <a:solidFill>
                <a:srgbClr val="000000"/>
              </a:solidFill>
              <a:latin typeface="Calibri"/>
              <a:ea typeface="Calibri"/>
              <a:cs typeface="Calibri"/>
              <a:sym typeface="Calibri"/>
            </a:endParaRPr>
          </a:p>
          <a:p>
            <a:pPr indent="-342900" lvl="0" marL="457200" marR="0" rtl="0" algn="l">
              <a:lnSpc>
                <a:spcPct val="90000"/>
              </a:lnSpc>
              <a:spcBef>
                <a:spcPts val="0"/>
              </a:spcBef>
              <a:spcAft>
                <a:spcPts val="0"/>
              </a:spcAft>
              <a:buClr>
                <a:schemeClr val="dk2"/>
              </a:buClr>
              <a:buSzPts val="1800"/>
              <a:buFont typeface="Nunito"/>
              <a:buChar char="●"/>
            </a:pPr>
            <a:r>
              <a:rPr b="0" i="0" lang="en" sz="1800" u="none" cap="none" strike="noStrike">
                <a:solidFill>
                  <a:srgbClr val="000000"/>
                </a:solidFill>
                <a:latin typeface="Calibri"/>
                <a:ea typeface="Calibri"/>
                <a:cs typeface="Calibri"/>
                <a:sym typeface="Calibri"/>
              </a:rPr>
              <a:t>MariaDB/MySQL (5.5.59)</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160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Team Roles</a:t>
            </a:r>
            <a:endParaRPr b="1" i="0" sz="2800" u="none" cap="none" strike="noStrike">
              <a:solidFill>
                <a:schemeClr val="accent1"/>
              </a:solidFill>
              <a:latin typeface="Maven Pro"/>
              <a:ea typeface="Maven Pro"/>
              <a:cs typeface="Maven Pro"/>
              <a:sym typeface="Maven Pro"/>
            </a:endParaRPr>
          </a:p>
        </p:txBody>
      </p:sp>
      <p:sp>
        <p:nvSpPr>
          <p:cNvPr id="302" name="Google Shape;302;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Nunito"/>
              <a:buChar char="●"/>
            </a:pPr>
            <a:r>
              <a:rPr b="0" i="0" lang="en" sz="1800" u="none" cap="none" strike="noStrike">
                <a:solidFill>
                  <a:srgbClr val="000000"/>
                </a:solidFill>
                <a:latin typeface="Nunito"/>
                <a:ea typeface="Nunito"/>
                <a:cs typeface="Nunito"/>
                <a:sym typeface="Nunito"/>
              </a:rPr>
              <a:t>Customer Management Lead - Charles Milk</a:t>
            </a:r>
            <a:endParaRPr b="0" i="0" sz="1800" u="none" cap="none" strike="noStrike">
              <a:solidFill>
                <a:srgbClr val="000000"/>
              </a:solidFill>
              <a:latin typeface="Nunito"/>
              <a:ea typeface="Nunito"/>
              <a:cs typeface="Nunito"/>
              <a:sym typeface="Nunito"/>
            </a:endParaRPr>
          </a:p>
          <a:p>
            <a:pPr indent="-342900" lvl="0" marL="457200" marR="0" rtl="0" algn="l">
              <a:lnSpc>
                <a:spcPct val="115000"/>
              </a:lnSpc>
              <a:spcBef>
                <a:spcPts val="0"/>
              </a:spcBef>
              <a:spcAft>
                <a:spcPts val="0"/>
              </a:spcAft>
              <a:buClr>
                <a:srgbClr val="000000"/>
              </a:buClr>
              <a:buSzPts val="1800"/>
              <a:buFont typeface="Nunito"/>
              <a:buChar char="●"/>
            </a:pPr>
            <a:r>
              <a:rPr b="0" i="0" lang="en" sz="1800" u="none" cap="none" strike="noStrike">
                <a:solidFill>
                  <a:srgbClr val="000000"/>
                </a:solidFill>
                <a:latin typeface="Nunito"/>
                <a:ea typeface="Nunito"/>
                <a:cs typeface="Nunito"/>
                <a:sym typeface="Nunito"/>
              </a:rPr>
              <a:t>Development Lead - Hung Pham</a:t>
            </a:r>
            <a:endParaRPr b="0" i="0" sz="1800" u="none" cap="none" strike="noStrike">
              <a:solidFill>
                <a:srgbClr val="000000"/>
              </a:solidFill>
              <a:latin typeface="Nunito"/>
              <a:ea typeface="Nunito"/>
              <a:cs typeface="Nunito"/>
              <a:sym typeface="Nunito"/>
            </a:endParaRPr>
          </a:p>
          <a:p>
            <a:pPr indent="-342900" lvl="0" marL="457200" marR="0" rtl="0" algn="l">
              <a:lnSpc>
                <a:spcPct val="115000"/>
              </a:lnSpc>
              <a:spcBef>
                <a:spcPts val="0"/>
              </a:spcBef>
              <a:spcAft>
                <a:spcPts val="0"/>
              </a:spcAft>
              <a:buClr>
                <a:srgbClr val="000000"/>
              </a:buClr>
              <a:buSzPts val="1800"/>
              <a:buFont typeface="Nunito"/>
              <a:buChar char="●"/>
            </a:pPr>
            <a:r>
              <a:rPr b="0" i="0" lang="en" sz="1800" u="none" cap="none" strike="noStrike">
                <a:solidFill>
                  <a:srgbClr val="000000"/>
                </a:solidFill>
                <a:latin typeface="Nunito"/>
                <a:ea typeface="Nunito"/>
                <a:cs typeface="Nunito"/>
                <a:sym typeface="Nunito"/>
              </a:rPr>
              <a:t>Quality Assurance Lead - Samia Alam</a:t>
            </a:r>
            <a:endParaRPr b="0" i="0" sz="1800" u="none" cap="none" strike="noStrike">
              <a:solidFill>
                <a:srgbClr val="000000"/>
              </a:solidFill>
              <a:latin typeface="Nunito"/>
              <a:ea typeface="Nunito"/>
              <a:cs typeface="Nunito"/>
              <a:sym typeface="Nunito"/>
            </a:endParaRPr>
          </a:p>
          <a:p>
            <a:pPr indent="-342900" lvl="0" marL="457200" marR="0" rtl="0" algn="l">
              <a:lnSpc>
                <a:spcPct val="115000"/>
              </a:lnSpc>
              <a:spcBef>
                <a:spcPts val="0"/>
              </a:spcBef>
              <a:spcAft>
                <a:spcPts val="0"/>
              </a:spcAft>
              <a:buClr>
                <a:srgbClr val="000000"/>
              </a:buClr>
              <a:buSzPts val="1800"/>
              <a:buFont typeface="Nunito"/>
              <a:buChar char="●"/>
            </a:pPr>
            <a:r>
              <a:rPr b="0" i="0" lang="en" sz="1800" u="none" cap="none" strike="noStrike">
                <a:solidFill>
                  <a:srgbClr val="000000"/>
                </a:solidFill>
                <a:latin typeface="Nunito"/>
                <a:ea typeface="Nunito"/>
                <a:cs typeface="Nunito"/>
                <a:sym typeface="Nunito"/>
              </a:rPr>
              <a:t>Database Lead - Laura Addiego</a:t>
            </a:r>
            <a:endParaRPr b="0" i="0" sz="1800" u="none" cap="none" strike="noStrike">
              <a:solidFill>
                <a:srgbClr val="000000"/>
              </a:solidFill>
              <a:latin typeface="Nunito"/>
              <a:ea typeface="Nunito"/>
              <a:cs typeface="Nunito"/>
              <a:sym typeface="Nunito"/>
            </a:endParaRPr>
          </a:p>
          <a:p>
            <a:pPr indent="-342900" lvl="0" marL="457200" marR="0" rtl="0" algn="l">
              <a:lnSpc>
                <a:spcPct val="115000"/>
              </a:lnSpc>
              <a:spcBef>
                <a:spcPts val="0"/>
              </a:spcBef>
              <a:spcAft>
                <a:spcPts val="0"/>
              </a:spcAft>
              <a:buClr>
                <a:srgbClr val="000000"/>
              </a:buClr>
              <a:buSzPts val="1800"/>
              <a:buFont typeface="Nunito"/>
              <a:buChar char="●"/>
            </a:pPr>
            <a:r>
              <a:rPr b="0" i="0" lang="en" sz="1800" u="none" cap="none" strike="noStrike">
                <a:solidFill>
                  <a:srgbClr val="000000"/>
                </a:solidFill>
                <a:latin typeface="Nunito"/>
                <a:ea typeface="Nunito"/>
                <a:cs typeface="Nunito"/>
                <a:sym typeface="Nunito"/>
              </a:rPr>
              <a:t>Documentation Lead - Adeola Odusola</a:t>
            </a:r>
            <a:endParaRPr b="0" i="0" sz="1800" u="none" cap="none" strike="noStrike">
              <a:solidFill>
                <a:srgbClr val="000000"/>
              </a:solidFill>
              <a:latin typeface="Nunito"/>
              <a:ea typeface="Nunito"/>
              <a:cs typeface="Nunito"/>
              <a:sym typeface="Nunito"/>
            </a:endParaRPr>
          </a:p>
          <a:p>
            <a:pPr indent="-342900" lvl="0" marL="457200" marR="0" rtl="0" algn="l">
              <a:lnSpc>
                <a:spcPct val="115000"/>
              </a:lnSpc>
              <a:spcBef>
                <a:spcPts val="0"/>
              </a:spcBef>
              <a:spcAft>
                <a:spcPts val="0"/>
              </a:spcAft>
              <a:buClr>
                <a:srgbClr val="000000"/>
              </a:buClr>
              <a:buSzPts val="1800"/>
              <a:buFont typeface="Nunito"/>
              <a:buChar char="●"/>
            </a:pPr>
            <a:r>
              <a:rPr b="0" i="0" lang="en" sz="1800" u="none" cap="none" strike="noStrike">
                <a:solidFill>
                  <a:srgbClr val="000000"/>
                </a:solidFill>
                <a:latin typeface="Nunito"/>
                <a:ea typeface="Nunito"/>
                <a:cs typeface="Nunito"/>
                <a:sym typeface="Nunito"/>
              </a:rPr>
              <a:t>Project Management Lead - Kelli Corey</a:t>
            </a:r>
            <a:endParaRPr b="0" i="0" sz="1800" u="none" cap="none" strike="noStrike">
              <a:solidFill>
                <a:srgbClr val="000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Scope</a:t>
            </a:r>
            <a:endParaRPr b="1" i="0" sz="2800" u="none" cap="none" strike="noStrike">
              <a:solidFill>
                <a:schemeClr val="accent1"/>
              </a:solidFill>
              <a:latin typeface="Maven Pro"/>
              <a:ea typeface="Maven Pro"/>
              <a:cs typeface="Maven Pro"/>
              <a:sym typeface="Maven Pro"/>
            </a:endParaRPr>
          </a:p>
        </p:txBody>
      </p:sp>
      <p:sp>
        <p:nvSpPr>
          <p:cNvPr id="308" name="Google Shape;308;p18"/>
          <p:cNvSpPr txBox="1"/>
          <p:nvPr>
            <p:ph idx="1" type="body"/>
          </p:nvPr>
        </p:nvSpPr>
        <p:spPr>
          <a:xfrm>
            <a:off x="1303800" y="1405775"/>
            <a:ext cx="7030500" cy="296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Continue work on the NASA EVA wiki project from Phase 1</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Build an extension consolidating infrastructure allowing system to:</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Manage the point measurement system</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Manage badge rewards system</a:t>
            </a:r>
            <a:endParaRPr b="0" i="0" sz="1800" u="none" cap="none" strike="noStrike">
              <a:solidFill>
                <a:srgbClr val="000000"/>
              </a:solidFill>
              <a:latin typeface="Calibri"/>
              <a:ea typeface="Calibri"/>
              <a:cs typeface="Calibri"/>
              <a:sym typeface="Calibri"/>
            </a:endParaRPr>
          </a:p>
          <a:p>
            <a:pPr indent="-342900" lvl="1" marL="9144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Manage leaderboard ranks system.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Manage many different personality types within a unified system.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Scalable system to allow for other personality types like socialites and explorers.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Communication</a:t>
            </a:r>
            <a:endParaRPr b="1" i="0" sz="2800" u="none" cap="none" strike="noStrike">
              <a:solidFill>
                <a:schemeClr val="accent1"/>
              </a:solidFill>
              <a:latin typeface="Maven Pro"/>
              <a:ea typeface="Maven Pro"/>
              <a:cs typeface="Maven Pro"/>
              <a:sym typeface="Maven Pro"/>
            </a:endParaRPr>
          </a:p>
        </p:txBody>
      </p:sp>
      <p:sp>
        <p:nvSpPr>
          <p:cNvPr id="314" name="Google Shape;314;p19"/>
          <p:cNvSpPr txBox="1"/>
          <p:nvPr>
            <p:ph idx="1" type="body"/>
          </p:nvPr>
        </p:nvSpPr>
        <p:spPr>
          <a:xfrm>
            <a:off x="1150775" y="1216400"/>
            <a:ext cx="7030500" cy="5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300"/>
              <a:buFont typeface="Nunito"/>
              <a:buNone/>
            </a:pPr>
            <a:r>
              <a:rPr b="0" i="0" lang="en" sz="1800" u="none" cap="none" strike="noStrike">
                <a:solidFill>
                  <a:schemeClr val="dk2"/>
                </a:solidFill>
                <a:latin typeface="Calibri"/>
                <a:ea typeface="Calibri"/>
                <a:cs typeface="Calibri"/>
                <a:sym typeface="Calibri"/>
              </a:rPr>
              <a:t>Internal</a:t>
            </a:r>
            <a:endParaRPr b="0" i="0" sz="1800" u="none" cap="none" strike="noStrike">
              <a:solidFill>
                <a:schemeClr val="dk2"/>
              </a:solidFill>
              <a:latin typeface="Calibri"/>
              <a:ea typeface="Calibri"/>
              <a:cs typeface="Calibri"/>
              <a:sym typeface="Calibri"/>
            </a:endParaRPr>
          </a:p>
        </p:txBody>
      </p:sp>
      <p:graphicFrame>
        <p:nvGraphicFramePr>
          <p:cNvPr id="315" name="Google Shape;315;p19"/>
          <p:cNvGraphicFramePr/>
          <p:nvPr/>
        </p:nvGraphicFramePr>
        <p:xfrm>
          <a:off x="1303800" y="1844225"/>
          <a:ext cx="3000000" cy="3000000"/>
        </p:xfrm>
        <a:graphic>
          <a:graphicData uri="http://schemas.openxmlformats.org/drawingml/2006/table">
            <a:tbl>
              <a:tblPr>
                <a:noFill/>
                <a:tableStyleId>{A95C70C2-1C4F-47F2-871A-6E826C2D5BBB}</a:tableStyleId>
              </a:tblPr>
              <a:tblGrid>
                <a:gridCol w="866775"/>
                <a:gridCol w="685800"/>
                <a:gridCol w="2219325"/>
                <a:gridCol w="733425"/>
                <a:gridCol w="866775"/>
                <a:gridCol w="800100"/>
              </a:tblGrid>
              <a:tr h="1524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Channel</a:t>
                      </a:r>
                      <a:endParaRPr sz="1200" u="none" cap="none" strike="noStrike">
                        <a:solidFill>
                          <a:srgbClr val="FFFFFF"/>
                        </a:solidFill>
                        <a:latin typeface="Calibri"/>
                        <a:ea typeface="Calibri"/>
                        <a:cs typeface="Calibri"/>
                        <a:sym typeface="Calibri"/>
                      </a:endParaRPr>
                    </a:p>
                  </a:txBody>
                  <a:tcPr marT="63500" marB="63500" marR="63500" marL="63500">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Tool</a:t>
                      </a:r>
                      <a:endParaRPr sz="1200" u="none" cap="none" strike="noStrike">
                        <a:solidFill>
                          <a:srgbClr val="FFFFFF"/>
                        </a:solidFill>
                        <a:latin typeface="Calibri"/>
                        <a:ea typeface="Calibri"/>
                        <a:cs typeface="Calibri"/>
                        <a:sym typeface="Calibri"/>
                      </a:endParaRPr>
                    </a:p>
                  </a:txBody>
                  <a:tcPr marT="63500" marB="63500" marR="63500" marL="63500">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Description/Purpose</a:t>
                      </a:r>
                      <a:endParaRPr sz="1200" u="none" cap="none" strike="noStrike">
                        <a:solidFill>
                          <a:srgbClr val="FFFFFF"/>
                        </a:solidFill>
                        <a:latin typeface="Calibri"/>
                        <a:ea typeface="Calibri"/>
                        <a:cs typeface="Calibri"/>
                        <a:sym typeface="Calibri"/>
                      </a:endParaRPr>
                    </a:p>
                  </a:txBody>
                  <a:tcPr marT="63500" marB="63500" marR="63500" marL="63500">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Formality</a:t>
                      </a:r>
                      <a:endParaRPr sz="1200" u="none" cap="none" strike="noStrike">
                        <a:solidFill>
                          <a:srgbClr val="FFFFFF"/>
                        </a:solidFill>
                        <a:latin typeface="Calibri"/>
                        <a:ea typeface="Calibri"/>
                        <a:cs typeface="Calibri"/>
                        <a:sym typeface="Calibri"/>
                      </a:endParaRPr>
                    </a:p>
                  </a:txBody>
                  <a:tcPr marT="63500" marB="63500" marR="63500" marL="63500">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Type</a:t>
                      </a:r>
                      <a:endParaRPr sz="1200" u="none" cap="none" strike="noStrike">
                        <a:solidFill>
                          <a:srgbClr val="FFFFFF"/>
                        </a:solidFill>
                        <a:latin typeface="Calibri"/>
                        <a:ea typeface="Calibri"/>
                        <a:cs typeface="Calibri"/>
                        <a:sym typeface="Calibri"/>
                      </a:endParaRPr>
                    </a:p>
                  </a:txBody>
                  <a:tcPr marT="63500" marB="63500" marR="63500" marL="63500">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Frequency</a:t>
                      </a:r>
                      <a:endParaRPr sz="1200" u="none" cap="none" strike="noStrike">
                        <a:solidFill>
                          <a:srgbClr val="FFFFFF"/>
                        </a:solidFill>
                        <a:latin typeface="Calibri"/>
                        <a:ea typeface="Calibri"/>
                        <a:cs typeface="Calibri"/>
                        <a:sym typeface="Calibri"/>
                      </a:endParaRPr>
                    </a:p>
                  </a:txBody>
                  <a:tcPr marT="63500" marB="63500" marR="63500" marL="63500">
                    <a:solidFill>
                      <a:schemeClr val="accent3"/>
                    </a:solidFill>
                  </a:tcPr>
                </a:tc>
              </a:tr>
              <a:tr h="1397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Instant messaging</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Slack</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For quick communication and general purposes</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Informal</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Written</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As needed</a:t>
                      </a:r>
                      <a:endParaRPr sz="1100" u="none" cap="none" strike="noStrike">
                        <a:latin typeface="Calibri"/>
                        <a:ea typeface="Calibri"/>
                        <a:cs typeface="Calibri"/>
                        <a:sym typeface="Calibri"/>
                      </a:endParaRPr>
                    </a:p>
                  </a:txBody>
                  <a:tcPr marT="63500" marB="63500" marR="63500" marL="63500">
                    <a:solidFill>
                      <a:srgbClr val="FFFFFF"/>
                    </a:solidFill>
                  </a:tcPr>
                </a:tc>
              </a:tr>
              <a:tr h="1397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Email</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Personal email</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To distribute weekly meeting invitation</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Informal</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Written</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Weekly</a:t>
                      </a:r>
                      <a:endParaRPr sz="1100" u="none" cap="none" strike="noStrike">
                        <a:latin typeface="Calibri"/>
                        <a:ea typeface="Calibri"/>
                        <a:cs typeface="Calibri"/>
                        <a:sym typeface="Calibri"/>
                      </a:endParaRPr>
                    </a:p>
                  </a:txBody>
                  <a:tcPr marT="63500" marB="63500" marR="63500" marL="63500">
                    <a:solidFill>
                      <a:srgbClr val="FFFFFF"/>
                    </a:solidFill>
                  </a:tcPr>
                </a:tc>
              </a:tr>
              <a:tr h="1397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Phone</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Personal phone</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For emergencies</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Informal</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Oral</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As needed</a:t>
                      </a:r>
                      <a:endParaRPr sz="1100" u="none" cap="none" strike="noStrike">
                        <a:latin typeface="Calibri"/>
                        <a:ea typeface="Calibri"/>
                        <a:cs typeface="Calibri"/>
                        <a:sym typeface="Calibri"/>
                      </a:endParaRPr>
                    </a:p>
                  </a:txBody>
                  <a:tcPr marT="63500" marB="63500" marR="63500" marL="63500">
                    <a:solidFill>
                      <a:srgbClr val="FFFFFF"/>
                    </a:solidFill>
                  </a:tcPr>
                </a:tc>
              </a:tr>
              <a:tr h="1397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Video conferencing</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Zoom</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For weekly meetings and screen sharing</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Informal</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Face-to-face</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Weekly</a:t>
                      </a:r>
                      <a:endParaRPr sz="1100" u="none" cap="none" strike="noStrike">
                        <a:latin typeface="Calibri"/>
                        <a:ea typeface="Calibri"/>
                        <a:cs typeface="Calibri"/>
                        <a:sym typeface="Calibri"/>
                      </a:endParaRPr>
                    </a:p>
                  </a:txBody>
                  <a:tcPr marT="63500" marB="63500" marR="63500" marL="63500">
                    <a:solidFill>
                      <a:srgbClr val="FFFFFF"/>
                    </a:solidFill>
                  </a:tcPr>
                </a:tc>
              </a:tr>
              <a:tr h="13970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Cloud-based document sharing</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Google Drive</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For online document sharing and team collaboration</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Informal</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Written</a:t>
                      </a:r>
                      <a:endParaRPr sz="11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As needed</a:t>
                      </a:r>
                      <a:endParaRPr sz="1100" u="none" cap="none" strike="noStrike">
                        <a:latin typeface="Calibri"/>
                        <a:ea typeface="Calibri"/>
                        <a:cs typeface="Calibri"/>
                        <a:sym typeface="Calibri"/>
                      </a:endParaRPr>
                    </a:p>
                  </a:txBody>
                  <a:tcPr marT="63500" marB="63500" marR="63500" marL="63500">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Communication</a:t>
            </a:r>
            <a:endParaRPr b="1" i="0" sz="2800" u="none" cap="none" strike="noStrike">
              <a:solidFill>
                <a:schemeClr val="accent1"/>
              </a:solidFill>
              <a:latin typeface="Maven Pro"/>
              <a:ea typeface="Maven Pro"/>
              <a:cs typeface="Maven Pro"/>
              <a:sym typeface="Maven Pro"/>
            </a:endParaRPr>
          </a:p>
        </p:txBody>
      </p:sp>
      <p:sp>
        <p:nvSpPr>
          <p:cNvPr id="321" name="Google Shape;321;p20"/>
          <p:cNvSpPr txBox="1"/>
          <p:nvPr>
            <p:ph idx="1" type="body"/>
          </p:nvPr>
        </p:nvSpPr>
        <p:spPr>
          <a:xfrm>
            <a:off x="1150775" y="1216400"/>
            <a:ext cx="7030500" cy="5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300"/>
              <a:buFont typeface="Nunito"/>
              <a:buNone/>
            </a:pPr>
            <a:r>
              <a:rPr b="0" i="0" lang="en" sz="1800" u="none" cap="none" strike="noStrike">
                <a:solidFill>
                  <a:schemeClr val="dk2"/>
                </a:solidFill>
                <a:latin typeface="Calibri"/>
                <a:ea typeface="Calibri"/>
                <a:cs typeface="Calibri"/>
                <a:sym typeface="Calibri"/>
              </a:rPr>
              <a:t>External</a:t>
            </a:r>
            <a:endParaRPr b="0" i="0" sz="1800" u="none" cap="none" strike="noStrike">
              <a:solidFill>
                <a:schemeClr val="dk2"/>
              </a:solidFill>
              <a:latin typeface="Calibri"/>
              <a:ea typeface="Calibri"/>
              <a:cs typeface="Calibri"/>
              <a:sym typeface="Calibri"/>
            </a:endParaRPr>
          </a:p>
        </p:txBody>
      </p:sp>
      <p:graphicFrame>
        <p:nvGraphicFramePr>
          <p:cNvPr id="322" name="Google Shape;322;p20"/>
          <p:cNvGraphicFramePr/>
          <p:nvPr/>
        </p:nvGraphicFramePr>
        <p:xfrm>
          <a:off x="1169700" y="1929950"/>
          <a:ext cx="3000000" cy="3000000"/>
        </p:xfrm>
        <a:graphic>
          <a:graphicData uri="http://schemas.openxmlformats.org/drawingml/2006/table">
            <a:tbl>
              <a:tblPr>
                <a:noFill/>
                <a:tableStyleId>{A95C70C2-1C4F-47F2-871A-6E826C2D5BBB}</a:tableStyleId>
              </a:tblPr>
              <a:tblGrid>
                <a:gridCol w="1003575"/>
                <a:gridCol w="1061425"/>
                <a:gridCol w="2132725"/>
                <a:gridCol w="906450"/>
                <a:gridCol w="982000"/>
                <a:gridCol w="906450"/>
              </a:tblGrid>
              <a:tr h="177800">
                <a:tc gridSpan="6">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Distribution of Information</a:t>
                      </a:r>
                      <a:endParaRPr sz="1400" u="none" cap="none" strike="noStrike"/>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alpha val="0"/>
                        </a:srgbClr>
                      </a:solidFill>
                      <a:prstDash val="solid"/>
                      <a:round/>
                      <a:headEnd len="sm" w="sm" type="none"/>
                      <a:tailEnd len="sm" w="sm" type="none"/>
                    </a:lnR>
                    <a:lnT cap="flat" cmpd="sng" w="12700">
                      <a:solidFill>
                        <a:srgbClr val="000000">
                          <a:alpha val="0"/>
                        </a:srgbClr>
                      </a:solidFill>
                      <a:prstDash val="solid"/>
                      <a:round/>
                      <a:headEnd len="sm" w="sm" type="none"/>
                      <a:tailEnd len="sm" w="sm" type="none"/>
                    </a:lnT>
                    <a:lnB cap="flat" cmpd="sng" w="12700">
                      <a:solidFill>
                        <a:srgbClr val="000000">
                          <a:alpha val="0"/>
                        </a:srgbClr>
                      </a:solidFill>
                      <a:prstDash val="solid"/>
                      <a:round/>
                      <a:headEnd len="sm" w="sm" type="none"/>
                      <a:tailEnd len="sm" w="sm" type="none"/>
                    </a:lnB>
                  </a:tcPr>
                </a:tc>
                <a:tc hMerge="1"/>
                <a:tc hMerge="1"/>
                <a:tc hMerge="1"/>
                <a:tc hMerge="1"/>
                <a:tc hMerge="1"/>
              </a:tr>
              <a:tr h="1524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Vehicle</a:t>
                      </a:r>
                      <a:endParaRPr sz="1200" u="none" cap="none" strike="noStrike">
                        <a:solidFill>
                          <a:srgbClr val="FFFFFF"/>
                        </a:solidFill>
                        <a:latin typeface="Calibri"/>
                        <a:ea typeface="Calibri"/>
                        <a:cs typeface="Calibri"/>
                        <a:sym typeface="Calibri"/>
                      </a:endParaRPr>
                    </a:p>
                  </a:txBody>
                  <a:tcPr marT="63500" marB="63500" marR="63500" marL="63500">
                    <a:lnT cap="flat" cmpd="sng" w="12700">
                      <a:solidFill>
                        <a:srgbClr val="000000">
                          <a:alpha val="0"/>
                        </a:srgbClr>
                      </a:solidFill>
                      <a:prstDash val="solid"/>
                      <a:round/>
                      <a:headEnd len="sm" w="sm" type="none"/>
                      <a:tailEnd len="sm" w="sm" type="none"/>
                    </a:lnT>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Target</a:t>
                      </a:r>
                      <a:endParaRPr sz="1200" u="none" cap="none" strike="noStrike">
                        <a:solidFill>
                          <a:srgbClr val="FFFFFF"/>
                        </a:solidFill>
                        <a:latin typeface="Calibri"/>
                        <a:ea typeface="Calibri"/>
                        <a:cs typeface="Calibri"/>
                        <a:sym typeface="Calibri"/>
                      </a:endParaRPr>
                    </a:p>
                  </a:txBody>
                  <a:tcPr marT="63500" marB="63500" marR="63500" marL="63500">
                    <a:lnT cap="flat" cmpd="sng" w="12700">
                      <a:solidFill>
                        <a:srgbClr val="000000">
                          <a:alpha val="0"/>
                        </a:srgbClr>
                      </a:solidFill>
                      <a:prstDash val="solid"/>
                      <a:round/>
                      <a:headEnd len="sm" w="sm" type="none"/>
                      <a:tailEnd len="sm" w="sm" type="none"/>
                    </a:lnT>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Description/</a:t>
                      </a:r>
                      <a:endParaRPr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Purpose</a:t>
                      </a:r>
                      <a:endParaRPr sz="1200" u="none" cap="none" strike="noStrike">
                        <a:solidFill>
                          <a:srgbClr val="FFFFFF"/>
                        </a:solidFill>
                        <a:latin typeface="Calibri"/>
                        <a:ea typeface="Calibri"/>
                        <a:cs typeface="Calibri"/>
                        <a:sym typeface="Calibri"/>
                      </a:endParaRPr>
                    </a:p>
                  </a:txBody>
                  <a:tcPr marT="63500" marB="63500" marR="63500" marL="63500">
                    <a:lnT cap="flat" cmpd="sng" w="12700">
                      <a:solidFill>
                        <a:srgbClr val="000000">
                          <a:alpha val="0"/>
                        </a:srgbClr>
                      </a:solidFill>
                      <a:prstDash val="solid"/>
                      <a:round/>
                      <a:headEnd len="sm" w="sm" type="none"/>
                      <a:tailEnd len="sm" w="sm" type="none"/>
                    </a:lnT>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Owner</a:t>
                      </a:r>
                      <a:endParaRPr sz="1200" u="none" cap="none" strike="noStrike">
                        <a:solidFill>
                          <a:srgbClr val="FFFFFF"/>
                        </a:solidFill>
                        <a:latin typeface="Calibri"/>
                        <a:ea typeface="Calibri"/>
                        <a:cs typeface="Calibri"/>
                        <a:sym typeface="Calibri"/>
                      </a:endParaRPr>
                    </a:p>
                  </a:txBody>
                  <a:tcPr marT="63500" marB="63500" marR="63500" marL="63500">
                    <a:lnT cap="flat" cmpd="sng" w="12700">
                      <a:solidFill>
                        <a:srgbClr val="000000">
                          <a:alpha val="0"/>
                        </a:srgbClr>
                      </a:solidFill>
                      <a:prstDash val="solid"/>
                      <a:round/>
                      <a:headEnd len="sm" w="sm" type="none"/>
                      <a:tailEnd len="sm" w="sm" type="none"/>
                    </a:lnT>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Distribution</a:t>
                      </a:r>
                      <a:endParaRPr sz="1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Vehicle</a:t>
                      </a:r>
                      <a:endParaRPr sz="1200" u="none" cap="none" strike="noStrike">
                        <a:solidFill>
                          <a:srgbClr val="FFFFFF"/>
                        </a:solidFill>
                        <a:latin typeface="Calibri"/>
                        <a:ea typeface="Calibri"/>
                        <a:cs typeface="Calibri"/>
                        <a:sym typeface="Calibri"/>
                      </a:endParaRPr>
                    </a:p>
                  </a:txBody>
                  <a:tcPr marT="63500" marB="63500" marR="63500" marL="63500">
                    <a:lnT cap="flat" cmpd="sng" w="12700">
                      <a:solidFill>
                        <a:srgbClr val="000000">
                          <a:alpha val="0"/>
                        </a:srgbClr>
                      </a:solidFill>
                      <a:prstDash val="solid"/>
                      <a:round/>
                      <a:headEnd len="sm" w="sm" type="none"/>
                      <a:tailEnd len="sm" w="sm" type="none"/>
                    </a:lnT>
                    <a:solidFill>
                      <a:schemeClr val="accent3"/>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Calibri"/>
                          <a:ea typeface="Calibri"/>
                          <a:cs typeface="Calibri"/>
                          <a:sym typeface="Calibri"/>
                        </a:rPr>
                        <a:t>Frequency</a:t>
                      </a:r>
                      <a:endParaRPr sz="1200" u="none" cap="none" strike="noStrike">
                        <a:solidFill>
                          <a:srgbClr val="FFFFFF"/>
                        </a:solidFill>
                        <a:latin typeface="Calibri"/>
                        <a:ea typeface="Calibri"/>
                        <a:cs typeface="Calibri"/>
                        <a:sym typeface="Calibri"/>
                      </a:endParaRPr>
                    </a:p>
                  </a:txBody>
                  <a:tcPr marT="63500" marB="63500" marR="63500" marL="63500">
                    <a:lnT cap="flat" cmpd="sng" w="12700">
                      <a:solidFill>
                        <a:srgbClr val="000000">
                          <a:alpha val="0"/>
                        </a:srgbClr>
                      </a:solidFill>
                      <a:prstDash val="solid"/>
                      <a:round/>
                      <a:headEnd len="sm" w="sm" type="none"/>
                      <a:tailEnd len="sm" w="sm" type="none"/>
                    </a:lnT>
                    <a:solidFill>
                      <a:schemeClr val="accent3"/>
                    </a:solidFill>
                  </a:tcPr>
                </a:tc>
              </a:tr>
              <a:tr h="127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Status Report</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Professor</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To communicate project progress and to provide deliverables </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Project Lead</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Written</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Every 4 weeks (at the end of each Milestone)</a:t>
                      </a:r>
                      <a:endParaRPr sz="1000" u="none" cap="none" strike="noStrike">
                        <a:latin typeface="Calibri"/>
                        <a:ea typeface="Calibri"/>
                        <a:cs typeface="Calibri"/>
                        <a:sym typeface="Calibri"/>
                      </a:endParaRPr>
                    </a:p>
                  </a:txBody>
                  <a:tcPr marT="63500" marB="63500" marR="63500" marL="63500">
                    <a:solidFill>
                      <a:srgbClr val="FFFFFF"/>
                    </a:solidFill>
                  </a:tcPr>
                </a:tc>
              </a:tr>
              <a:tr h="127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Presentation</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Professor</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Present project progress and deliverables status</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Project Lead</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Written</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Twice along the project: at week 3 and week 12</a:t>
                      </a:r>
                      <a:endParaRPr sz="1000" u="none" cap="none" strike="noStrike">
                        <a:latin typeface="Calibri"/>
                        <a:ea typeface="Calibri"/>
                        <a:cs typeface="Calibri"/>
                        <a:sym typeface="Calibri"/>
                      </a:endParaRPr>
                    </a:p>
                  </a:txBody>
                  <a:tcPr marT="63500" marB="63500" marR="63500" marL="63500">
                    <a:solidFill>
                      <a:srgbClr val="FFFFFF"/>
                    </a:solidFill>
                  </a:tcPr>
                </a:tc>
              </a:tr>
              <a:tr h="127000">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Presentation</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EVA Instructor &amp; Flight Controller</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Present project progress and deliverables status</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Project Lead</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Written</a:t>
                      </a:r>
                      <a:endParaRPr sz="1000" u="none" cap="none" strike="noStrike">
                        <a:latin typeface="Calibri"/>
                        <a:ea typeface="Calibri"/>
                        <a:cs typeface="Calibri"/>
                        <a:sym typeface="Calibri"/>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Calibri"/>
                          <a:ea typeface="Calibri"/>
                          <a:cs typeface="Calibri"/>
                          <a:sym typeface="Calibri"/>
                        </a:rPr>
                        <a:t>Every 4 weeks</a:t>
                      </a:r>
                      <a:endParaRPr sz="1000" u="none" cap="none" strike="noStrike">
                        <a:latin typeface="Calibri"/>
                        <a:ea typeface="Calibri"/>
                        <a:cs typeface="Calibri"/>
                        <a:sym typeface="Calibri"/>
                      </a:endParaRPr>
                    </a:p>
                  </a:txBody>
                  <a:tcPr marT="63500" marB="63500" marR="63500" marL="63500">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accent1"/>
                </a:solidFill>
                <a:latin typeface="Maven Pro"/>
                <a:ea typeface="Maven Pro"/>
                <a:cs typeface="Maven Pro"/>
                <a:sym typeface="Maven Pro"/>
              </a:rPr>
              <a:t>Timeline</a:t>
            </a:r>
            <a:endParaRPr b="1" i="0" sz="2800" u="none" cap="none" strike="noStrike">
              <a:solidFill>
                <a:schemeClr val="accent1"/>
              </a:solidFill>
              <a:latin typeface="Maven Pro"/>
              <a:ea typeface="Maven Pro"/>
              <a:cs typeface="Maven Pro"/>
              <a:sym typeface="Maven Pro"/>
            </a:endParaRPr>
          </a:p>
        </p:txBody>
      </p:sp>
      <p:sp>
        <p:nvSpPr>
          <p:cNvPr id="328" name="Google Shape;328;p21"/>
          <p:cNvSpPr txBox="1"/>
          <p:nvPr>
            <p:ph idx="1" type="body"/>
          </p:nvPr>
        </p:nvSpPr>
        <p:spPr>
          <a:xfrm>
            <a:off x="1150775" y="1216400"/>
            <a:ext cx="7030500" cy="5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300"/>
              <a:buFont typeface="Nunito"/>
              <a:buNone/>
            </a:pPr>
            <a:r>
              <a:rPr b="0" i="0" lang="en" sz="1800" u="none" cap="none" strike="noStrike">
                <a:solidFill>
                  <a:schemeClr val="dk2"/>
                </a:solidFill>
                <a:latin typeface="Calibri"/>
                <a:ea typeface="Calibri"/>
                <a:cs typeface="Calibri"/>
                <a:sym typeface="Calibri"/>
              </a:rPr>
              <a:t>Project Management for NASA EVA Gamification Phase 2 - Timeline</a:t>
            </a:r>
            <a:endParaRPr b="0" i="0" sz="1800" u="none" cap="none" strike="noStrike">
              <a:solidFill>
                <a:schemeClr val="dk2"/>
              </a:solidFill>
              <a:latin typeface="Calibri"/>
              <a:ea typeface="Calibri"/>
              <a:cs typeface="Calibri"/>
              <a:sym typeface="Calibri"/>
            </a:endParaRPr>
          </a:p>
        </p:txBody>
      </p:sp>
      <p:pic>
        <p:nvPicPr>
          <p:cNvPr id="329" name="Google Shape;329;p21"/>
          <p:cNvPicPr preferRelativeResize="0"/>
          <p:nvPr/>
        </p:nvPicPr>
        <p:blipFill rotWithShape="1">
          <a:blip r:embed="rId3">
            <a:alphaModFix/>
          </a:blip>
          <a:srcRect b="0" l="0" r="0" t="0"/>
          <a:stretch/>
        </p:blipFill>
        <p:spPr>
          <a:xfrm>
            <a:off x="152400" y="2090825"/>
            <a:ext cx="8839200" cy="16153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