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91BC75-2FA2-46FB-8A47-750D414E575D}">
  <a:tblStyle styleId="{4991BC75-2FA2-46FB-8A47-750D414E575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820988" y="1364159"/>
            <a:ext cx="1212900" cy="261600"/>
          </a:xfrm>
          <a:prstGeom prst="rect">
            <a:avLst/>
          </a:prstGeom>
          <a:solidFill>
            <a:srgbClr val="B3C6E7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June 1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1, 2018</a:t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581208" y="809649"/>
            <a:ext cx="4016191" cy="2154434"/>
            <a:chOff x="352608" y="274918"/>
            <a:chExt cx="4016191" cy="2154434"/>
          </a:xfrm>
        </p:grpSpPr>
        <p:sp>
          <p:nvSpPr>
            <p:cNvPr id="86" name="Shape 86"/>
            <p:cNvSpPr txBox="1"/>
            <p:nvPr/>
          </p:nvSpPr>
          <p:spPr>
            <a:xfrm>
              <a:off x="352612" y="274918"/>
              <a:ext cx="1234440" cy="276999"/>
            </a:xfrm>
            <a:prstGeom prst="rect">
              <a:avLst/>
            </a:prstGeom>
            <a:solidFill>
              <a:srgbClr val="B3C6E7"/>
            </a:solidFill>
            <a:ln w="9525" cap="flat" cmpd="sng">
              <a:solidFill>
                <a:srgbClr val="2F54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Project Name</a:t>
              </a:r>
              <a:endParaRPr/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352610" y="551917"/>
              <a:ext cx="1234440" cy="276999"/>
            </a:xfrm>
            <a:prstGeom prst="rect">
              <a:avLst/>
            </a:prstGeom>
            <a:solidFill>
              <a:srgbClr val="B3C6E7"/>
            </a:solidFill>
            <a:ln w="9525" cap="flat" cmpd="sng">
              <a:solidFill>
                <a:srgbClr val="2F54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Project Manager</a:t>
              </a:r>
              <a:endParaRPr/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352608" y="828916"/>
              <a:ext cx="1234440" cy="276999"/>
            </a:xfrm>
            <a:prstGeom prst="rect">
              <a:avLst/>
            </a:prstGeom>
            <a:solidFill>
              <a:srgbClr val="B3C6E7"/>
            </a:solidFill>
            <a:ln w="9525" cap="flat" cmpd="sng">
              <a:solidFill>
                <a:srgbClr val="2F54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Period  »   From:</a:t>
              </a:r>
              <a:endParaRPr/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1587048" y="274918"/>
              <a:ext cx="2781751" cy="261610"/>
            </a:xfrm>
            <a:prstGeom prst="rect">
              <a:avLst/>
            </a:prstGeom>
            <a:solidFill>
              <a:srgbClr val="B3C6E7"/>
            </a:solidFill>
            <a:ln w="9525" cap="flat" cmpd="sng">
              <a:solidFill>
                <a:srgbClr val="2F54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NASA EVA – Gamification – Phase 2</a:t>
              </a:r>
              <a:endParaRPr/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1587046" y="551916"/>
              <a:ext cx="2781751" cy="261610"/>
            </a:xfrm>
            <a:prstGeom prst="rect">
              <a:avLst/>
            </a:prstGeom>
            <a:solidFill>
              <a:srgbClr val="B3C6E7"/>
            </a:solidFill>
            <a:ln w="9525" cap="flat" cmpd="sng">
              <a:solidFill>
                <a:srgbClr val="2F54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Dr. Michael Brown </a:t>
              </a:r>
              <a:endParaRPr/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3371647" y="828714"/>
              <a:ext cx="997150" cy="261610"/>
            </a:xfrm>
            <a:prstGeom prst="rect">
              <a:avLst/>
            </a:prstGeom>
            <a:solidFill>
              <a:srgbClr val="B3C6E7"/>
            </a:solidFill>
            <a:ln w="9525" cap="flat" cmpd="sng">
              <a:solidFill>
                <a:srgbClr val="2F54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July 1st, 2018</a:t>
              </a:r>
              <a:endParaRPr/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352608" y="1105913"/>
              <a:ext cx="4016189" cy="1323439"/>
            </a:xfrm>
            <a:prstGeom prst="rect">
              <a:avLst/>
            </a:prstGeom>
            <a:solidFill>
              <a:srgbClr val="E7F0F9"/>
            </a:solidFill>
            <a:ln w="9525" cap="flat" cmpd="sng">
              <a:solidFill>
                <a:srgbClr val="2F54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Milestone 2 Commentary: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a) Requirements elicitation</a:t>
              </a: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-- completed during this phase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b) Design -- </a:t>
              </a: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developed database design  and game design draft documents. Final review of this documents pending. 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c) Project Management Plan and Supporting </a:t>
              </a: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documents -- updated documentation to reflect current status.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Shape 93"/>
          <p:cNvSpPr txBox="1"/>
          <p:nvPr/>
        </p:nvSpPr>
        <p:spPr>
          <a:xfrm>
            <a:off x="581208" y="2938621"/>
            <a:ext cx="1946400" cy="461700"/>
          </a:xfrm>
          <a:prstGeom prst="rect">
            <a:avLst/>
          </a:prstGeom>
          <a:solidFill>
            <a:srgbClr val="B3C6E7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Team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2527712" y="2938621"/>
            <a:ext cx="6072900" cy="276900"/>
          </a:xfrm>
          <a:prstGeom prst="rect">
            <a:avLst/>
          </a:prstGeom>
          <a:solidFill>
            <a:srgbClr val="B3C6E7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Risks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8487757" y="2938621"/>
            <a:ext cx="3220500" cy="276900"/>
          </a:xfrm>
          <a:prstGeom prst="rect">
            <a:avLst/>
          </a:prstGeom>
          <a:solidFill>
            <a:srgbClr val="B3C6E7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581209" y="3215618"/>
            <a:ext cx="1946400" cy="2194500"/>
          </a:xfrm>
          <a:prstGeom prst="rect">
            <a:avLst/>
          </a:prstGeom>
          <a:solidFill>
            <a:srgbClr val="E7F0F9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2527175" y="3215625"/>
            <a:ext cx="5960700" cy="2194500"/>
          </a:xfrm>
          <a:prstGeom prst="rect">
            <a:avLst/>
          </a:prstGeom>
          <a:solidFill>
            <a:srgbClr val="E7F0F9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8487757" y="3215616"/>
            <a:ext cx="3220500" cy="2308200"/>
          </a:xfrm>
          <a:prstGeom prst="rect">
            <a:avLst/>
          </a:prstGeom>
          <a:solidFill>
            <a:srgbClr val="E7F0F9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[C03]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Though team’s members roles were distributed during milestone one, it is still a challenge not stepping into each others roles.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 is working hard to overcome this challenge.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[C04]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constraint: having to deliver all necessary documentation in such short period of time (3 weeks) has been a challenge.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[C05]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deliverables that can be completed within the stipulated time frame.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587020" y="5408042"/>
            <a:ext cx="633600" cy="276900"/>
          </a:xfrm>
          <a:prstGeom prst="rect">
            <a:avLst/>
          </a:prstGeom>
          <a:solidFill>
            <a:srgbClr val="B3C6E7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10115429" y="5408042"/>
            <a:ext cx="749700" cy="276900"/>
          </a:xfrm>
          <a:prstGeom prst="rect">
            <a:avLst/>
          </a:prstGeom>
          <a:solidFill>
            <a:srgbClr val="B3C6E7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0115429" y="5685041"/>
            <a:ext cx="749700" cy="457200"/>
          </a:xfrm>
          <a:prstGeom prst="rect">
            <a:avLst/>
          </a:prstGeom>
          <a:solidFill>
            <a:srgbClr val="E7F0F9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0115429" y="6116204"/>
            <a:ext cx="749700" cy="461700"/>
          </a:xfrm>
          <a:prstGeom prst="rect">
            <a:avLst/>
          </a:prstGeom>
          <a:solidFill>
            <a:srgbClr val="E7F0F9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9290859" y="5407502"/>
            <a:ext cx="822900" cy="274200"/>
          </a:xfrm>
          <a:prstGeom prst="rect">
            <a:avLst/>
          </a:prstGeom>
          <a:solidFill>
            <a:srgbClr val="B3C6E7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Date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9290859" y="5684503"/>
            <a:ext cx="822900" cy="461700"/>
          </a:xfrm>
          <a:prstGeom prst="rect">
            <a:avLst/>
          </a:prstGeom>
          <a:solidFill>
            <a:srgbClr val="E7F0F9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Shape 105"/>
          <p:cNvGrpSpPr/>
          <p:nvPr/>
        </p:nvGrpSpPr>
        <p:grpSpPr>
          <a:xfrm>
            <a:off x="4712749" y="801848"/>
            <a:ext cx="6995462" cy="2027467"/>
            <a:chOff x="4484149" y="123848"/>
            <a:chExt cx="6995462" cy="2027467"/>
          </a:xfrm>
        </p:grpSpPr>
        <p:sp>
          <p:nvSpPr>
            <p:cNvPr id="106" name="Shape 106"/>
            <p:cNvSpPr txBox="1"/>
            <p:nvPr/>
          </p:nvSpPr>
          <p:spPr>
            <a:xfrm>
              <a:off x="4484149" y="459675"/>
              <a:ext cx="6995462" cy="169164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2F54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580175" y="137375"/>
              <a:ext cx="3583500" cy="20043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10473771" y="135612"/>
              <a:ext cx="1005840" cy="261610"/>
            </a:xfrm>
            <a:prstGeom prst="rect">
              <a:avLst/>
            </a:prstGeom>
            <a:solidFill>
              <a:srgbClr val="B3C6E7"/>
            </a:solidFill>
            <a:ln w="9525" cap="flat" cmpd="sng">
              <a:solidFill>
                <a:srgbClr val="2F54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Jul: 09-2018</a:t>
              </a: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4484149" y="123848"/>
              <a:ext cx="1005840" cy="261610"/>
            </a:xfrm>
            <a:prstGeom prst="rect">
              <a:avLst/>
            </a:prstGeom>
            <a:solidFill>
              <a:srgbClr val="B4C7E7"/>
            </a:solidFill>
            <a:ln w="9525" cap="flat" cmpd="sng">
              <a:solidFill>
                <a:srgbClr val="2F54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Jun: 04-2018</a:t>
              </a: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5682073" y="135612"/>
              <a:ext cx="1005840" cy="26161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2F54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Jun: 11-2018</a:t>
              </a: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6879997" y="135612"/>
              <a:ext cx="1005840" cy="26161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rgbClr val="2F54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Jun:  18-2018</a:t>
              </a:r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8077921" y="135612"/>
              <a:ext cx="1005840" cy="26161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2F54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Jun: 25-2018</a:t>
              </a:r>
              <a:endParaRPr/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9275845" y="135612"/>
              <a:ext cx="1005840" cy="261610"/>
            </a:xfrm>
            <a:prstGeom prst="rect">
              <a:avLst/>
            </a:prstGeom>
            <a:solidFill>
              <a:srgbClr val="B3C6E7"/>
            </a:solidFill>
            <a:ln w="9525" cap="flat" cmpd="sng">
              <a:solidFill>
                <a:srgbClr val="2F54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Jul: 02-2018</a:t>
              </a:r>
              <a:endParaRPr/>
            </a:p>
          </p:txBody>
        </p:sp>
      </p:grpSp>
      <p:cxnSp>
        <p:nvCxnSpPr>
          <p:cNvPr id="114" name="Shape 114"/>
          <p:cNvCxnSpPr/>
          <p:nvPr/>
        </p:nvCxnSpPr>
        <p:spPr>
          <a:xfrm>
            <a:off x="5808785" y="809648"/>
            <a:ext cx="0" cy="2017800"/>
          </a:xfrm>
          <a:prstGeom prst="straightConnector1">
            <a:avLst/>
          </a:prstGeom>
          <a:noFill/>
          <a:ln w="9525" cap="flat" cmpd="sng">
            <a:solidFill>
              <a:srgbClr val="B3C6E7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5" name="Shape 115"/>
          <p:cNvCxnSpPr/>
          <p:nvPr/>
        </p:nvCxnSpPr>
        <p:spPr>
          <a:xfrm>
            <a:off x="7008446" y="823174"/>
            <a:ext cx="0" cy="2017800"/>
          </a:xfrm>
          <a:prstGeom prst="straightConnector1">
            <a:avLst/>
          </a:prstGeom>
          <a:noFill/>
          <a:ln w="9525" cap="flat" cmpd="sng">
            <a:solidFill>
              <a:srgbClr val="B3C6E7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6" name="Shape 116"/>
          <p:cNvCxnSpPr/>
          <p:nvPr/>
        </p:nvCxnSpPr>
        <p:spPr>
          <a:xfrm>
            <a:off x="8210480" y="823173"/>
            <a:ext cx="0" cy="2017800"/>
          </a:xfrm>
          <a:prstGeom prst="straightConnector1">
            <a:avLst/>
          </a:prstGeom>
          <a:noFill/>
          <a:ln w="9525" cap="flat" cmpd="sng">
            <a:solidFill>
              <a:srgbClr val="B3C6E7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7" name="Shape 117"/>
          <p:cNvCxnSpPr/>
          <p:nvPr/>
        </p:nvCxnSpPr>
        <p:spPr>
          <a:xfrm>
            <a:off x="9392139" y="823173"/>
            <a:ext cx="0" cy="2017800"/>
          </a:xfrm>
          <a:prstGeom prst="straightConnector1">
            <a:avLst/>
          </a:prstGeom>
          <a:noFill/>
          <a:ln w="9525" cap="flat" cmpd="sng">
            <a:solidFill>
              <a:srgbClr val="B3C6E7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8" name="Shape 118"/>
          <p:cNvCxnSpPr/>
          <p:nvPr/>
        </p:nvCxnSpPr>
        <p:spPr>
          <a:xfrm>
            <a:off x="10595708" y="823172"/>
            <a:ext cx="0" cy="2017800"/>
          </a:xfrm>
          <a:prstGeom prst="straightConnector1">
            <a:avLst/>
          </a:prstGeom>
          <a:noFill/>
          <a:ln w="9525" cap="flat" cmpd="sng">
            <a:solidFill>
              <a:srgbClr val="B3C6E7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19" name="Shape 119"/>
          <p:cNvSpPr txBox="1"/>
          <p:nvPr/>
        </p:nvSpPr>
        <p:spPr>
          <a:xfrm>
            <a:off x="587025" y="3232250"/>
            <a:ext cx="2113500" cy="21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Laura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Addiego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D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atabase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lead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Samia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Alam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Quality Analysis lead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Kelli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Corey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Project Management lead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Milk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Customer Management lead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Adeola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Odusola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Doc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umentation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Hung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Pham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Dev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elopment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lead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10868195" y="5407163"/>
            <a:ext cx="840000" cy="276900"/>
          </a:xfrm>
          <a:prstGeom prst="rect">
            <a:avLst/>
          </a:prstGeom>
          <a:solidFill>
            <a:srgbClr val="B3C6E7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10868195" y="5684163"/>
            <a:ext cx="748800" cy="461700"/>
          </a:xfrm>
          <a:prstGeom prst="rect">
            <a:avLst/>
          </a:prstGeom>
          <a:solidFill>
            <a:srgbClr val="E7F0F9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0868195" y="6116204"/>
            <a:ext cx="748800" cy="461700"/>
          </a:xfrm>
          <a:prstGeom prst="rect">
            <a:avLst/>
          </a:prstGeom>
          <a:solidFill>
            <a:srgbClr val="E7F0F9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Shape 123"/>
          <p:cNvGraphicFramePr/>
          <p:nvPr/>
        </p:nvGraphicFramePr>
        <p:xfrm>
          <a:off x="2914177" y="3324820"/>
          <a:ext cx="5255800" cy="2011750"/>
        </p:xfrm>
        <a:graphic>
          <a:graphicData uri="http://schemas.openxmlformats.org/drawingml/2006/table">
            <a:tbl>
              <a:tblPr firstRow="1" bandRow="1">
                <a:noFill/>
                <a:tableStyleId>{4991BC75-2FA2-46FB-8A47-750D414E575D}</a:tableStyleId>
              </a:tblPr>
              <a:tblGrid>
                <a:gridCol w="47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3625">
                <a:tc rowSpan="5"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</a:rPr>
                        <a:t>Very Likely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Likely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Moderate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[R03]</a:t>
                      </a:r>
                      <a:endParaRPr sz="1200" b="1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[R04]</a:t>
                      </a:r>
                      <a:endParaRPr sz="1200" b="1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Unlikely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[R01]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Rare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Low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Minor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Moderate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Major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Extreme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1"/>
                          </a:solidFill>
                        </a:rPr>
                        <a:t>Impact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4" name="Shape 124"/>
          <p:cNvSpPr txBox="1"/>
          <p:nvPr/>
        </p:nvSpPr>
        <p:spPr>
          <a:xfrm rot="-5400000">
            <a:off x="2646910" y="3761191"/>
            <a:ext cx="121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Probability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2529996" y="4922706"/>
            <a:ext cx="263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1: Showing only active risks.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2: This period’s risks are in </a:t>
            </a: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033819" y="1355695"/>
            <a:ext cx="566400" cy="274200"/>
          </a:xfrm>
          <a:prstGeom prst="rect">
            <a:avLst/>
          </a:prstGeom>
          <a:solidFill>
            <a:srgbClr val="B3C6E7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To: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9427325" y="2525500"/>
            <a:ext cx="822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3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7535725" y="1525100"/>
            <a:ext cx="2132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Phase</a:t>
            </a:r>
            <a:endParaRPr/>
          </a:p>
        </p:txBody>
      </p:sp>
      <p:grpSp>
        <p:nvGrpSpPr>
          <p:cNvPr id="129" name="Shape 129"/>
          <p:cNvGrpSpPr/>
          <p:nvPr/>
        </p:nvGrpSpPr>
        <p:grpSpPr>
          <a:xfrm>
            <a:off x="7602214" y="1735334"/>
            <a:ext cx="2187765" cy="91449"/>
            <a:chOff x="7602550" y="1735361"/>
            <a:chExt cx="1757100" cy="91440"/>
          </a:xfrm>
        </p:grpSpPr>
        <p:cxnSp>
          <p:nvCxnSpPr>
            <p:cNvPr id="130" name="Shape 130"/>
            <p:cNvCxnSpPr/>
            <p:nvPr/>
          </p:nvCxnSpPr>
          <p:spPr>
            <a:xfrm rot="10800000" flipH="1">
              <a:off x="7602550" y="1738101"/>
              <a:ext cx="1757100" cy="11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9343059" y="1735361"/>
              <a:ext cx="0" cy="9144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32" name="Shape 132"/>
          <p:cNvCxnSpPr/>
          <p:nvPr/>
        </p:nvCxnSpPr>
        <p:spPr>
          <a:xfrm>
            <a:off x="7611919" y="1735361"/>
            <a:ext cx="0" cy="9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3" name="Shape 133"/>
          <p:cNvGrpSpPr/>
          <p:nvPr/>
        </p:nvGrpSpPr>
        <p:grpSpPr>
          <a:xfrm>
            <a:off x="5787110" y="1123663"/>
            <a:ext cx="3590923" cy="312800"/>
            <a:chOff x="5322521" y="427985"/>
            <a:chExt cx="1087763" cy="312800"/>
          </a:xfrm>
        </p:grpSpPr>
        <p:sp>
          <p:nvSpPr>
            <p:cNvPr id="134" name="Shape 134"/>
            <p:cNvSpPr txBox="1"/>
            <p:nvPr/>
          </p:nvSpPr>
          <p:spPr>
            <a:xfrm>
              <a:off x="5322521" y="427985"/>
              <a:ext cx="108776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Milestone 2</a:t>
              </a: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>
              <a:off x="5352457" y="649345"/>
              <a:ext cx="1033272" cy="91440"/>
              <a:chOff x="3928281" y="6410325"/>
              <a:chExt cx="1993392" cy="91440"/>
            </a:xfrm>
          </p:grpSpPr>
          <p:cxnSp>
            <p:nvCxnSpPr>
              <p:cNvPr id="136" name="Shape 136"/>
              <p:cNvCxnSpPr/>
              <p:nvPr/>
            </p:nvCxnSpPr>
            <p:spPr>
              <a:xfrm>
                <a:off x="3928281" y="6410325"/>
                <a:ext cx="199339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7" name="Shape 137"/>
              <p:cNvCxnSpPr/>
              <p:nvPr/>
            </p:nvCxnSpPr>
            <p:spPr>
              <a:xfrm>
                <a:off x="5908026" y="6410325"/>
                <a:ext cx="0" cy="9144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8" name="Shape 138"/>
              <p:cNvCxnSpPr/>
              <p:nvPr/>
            </p:nvCxnSpPr>
            <p:spPr>
              <a:xfrm>
                <a:off x="3938199" y="6410325"/>
                <a:ext cx="0" cy="9144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39" name="Shape 139"/>
          <p:cNvGrpSpPr/>
          <p:nvPr/>
        </p:nvGrpSpPr>
        <p:grpSpPr>
          <a:xfrm>
            <a:off x="9493242" y="2718665"/>
            <a:ext cx="2224625" cy="91449"/>
            <a:chOff x="3928281" y="6410325"/>
            <a:chExt cx="1993392" cy="91440"/>
          </a:xfrm>
        </p:grpSpPr>
        <p:cxnSp>
          <p:nvCxnSpPr>
            <p:cNvPr id="140" name="Shape 140"/>
            <p:cNvCxnSpPr/>
            <p:nvPr/>
          </p:nvCxnSpPr>
          <p:spPr>
            <a:xfrm>
              <a:off x="3928281" y="6423973"/>
              <a:ext cx="1993392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5910248" y="6410325"/>
              <a:ext cx="0" cy="9144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3938199" y="6410325"/>
              <a:ext cx="0" cy="9144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3" name="Shape 143"/>
          <p:cNvSpPr txBox="1"/>
          <p:nvPr/>
        </p:nvSpPr>
        <p:spPr>
          <a:xfrm>
            <a:off x="587020" y="5685040"/>
            <a:ext cx="633600" cy="457200"/>
          </a:xfrm>
          <a:prstGeom prst="rect">
            <a:avLst/>
          </a:prstGeom>
          <a:solidFill>
            <a:srgbClr val="E7F0F9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R03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1220530" y="5680638"/>
            <a:ext cx="7265700" cy="461700"/>
          </a:xfrm>
          <a:prstGeom prst="rect">
            <a:avLst/>
          </a:prstGeom>
          <a:solidFill>
            <a:srgbClr val="E7F0F9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 getting along and being able to work together.  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587020" y="6116204"/>
            <a:ext cx="633600" cy="461700"/>
          </a:xfrm>
          <a:prstGeom prst="rect">
            <a:avLst/>
          </a:prstGeom>
          <a:solidFill>
            <a:srgbClr val="E7F0F9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R04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1220530" y="6116202"/>
            <a:ext cx="7265700" cy="461700"/>
          </a:xfrm>
          <a:prstGeom prst="rect">
            <a:avLst/>
          </a:prstGeom>
          <a:solidFill>
            <a:srgbClr val="E7F0F9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constraint: the final date is rigid and cannot be changed.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Shape 147"/>
          <p:cNvGrpSpPr/>
          <p:nvPr/>
        </p:nvGrpSpPr>
        <p:grpSpPr>
          <a:xfrm>
            <a:off x="7188419" y="1739792"/>
            <a:ext cx="2203729" cy="271458"/>
            <a:chOff x="6350219" y="1739792"/>
            <a:chExt cx="2203729" cy="271458"/>
          </a:xfrm>
        </p:grpSpPr>
        <p:grpSp>
          <p:nvGrpSpPr>
            <p:cNvPr id="148" name="Shape 148"/>
            <p:cNvGrpSpPr/>
            <p:nvPr/>
          </p:nvGrpSpPr>
          <p:grpSpPr>
            <a:xfrm>
              <a:off x="6769770" y="1764950"/>
              <a:ext cx="1784178" cy="246300"/>
              <a:chOff x="6993797" y="1176757"/>
              <a:chExt cx="1784178" cy="246300"/>
            </a:xfrm>
          </p:grpSpPr>
          <p:sp>
            <p:nvSpPr>
              <p:cNvPr id="149" name="Shape 149"/>
              <p:cNvSpPr txBox="1"/>
              <p:nvPr/>
            </p:nvSpPr>
            <p:spPr>
              <a:xfrm>
                <a:off x="6993797" y="1249672"/>
                <a:ext cx="457200" cy="91440"/>
              </a:xfrm>
              <a:prstGeom prst="rect">
                <a:avLst/>
              </a:prstGeom>
              <a:solidFill>
                <a:srgbClr val="B3C6E7"/>
              </a:solidFill>
              <a:ln w="9525" cap="flat" cmpd="sng">
                <a:solidFill>
                  <a:srgbClr val="2F54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Shape 150"/>
              <p:cNvSpPr txBox="1"/>
              <p:nvPr/>
            </p:nvSpPr>
            <p:spPr>
              <a:xfrm>
                <a:off x="7402475" y="1176757"/>
                <a:ext cx="13755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Design New Features</a:t>
                </a:r>
                <a:endParaRPr/>
              </a:p>
            </p:txBody>
          </p:sp>
          <p:cxnSp>
            <p:nvCxnSpPr>
              <p:cNvPr id="151" name="Shape 151"/>
              <p:cNvCxnSpPr/>
              <p:nvPr/>
            </p:nvCxnSpPr>
            <p:spPr>
              <a:xfrm>
                <a:off x="6993797" y="1317065"/>
                <a:ext cx="4572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52" name="Shape 152"/>
            <p:cNvSpPr txBox="1"/>
            <p:nvPr/>
          </p:nvSpPr>
          <p:spPr>
            <a:xfrm>
              <a:off x="6350219" y="1739792"/>
              <a:ext cx="4748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100%</a:t>
              </a:r>
              <a:endParaRPr/>
            </a:p>
          </p:txBody>
        </p:sp>
      </p:grpSp>
      <p:grpSp>
        <p:nvGrpSpPr>
          <p:cNvPr id="153" name="Shape 153"/>
          <p:cNvGrpSpPr/>
          <p:nvPr/>
        </p:nvGrpSpPr>
        <p:grpSpPr>
          <a:xfrm>
            <a:off x="5357250" y="1343050"/>
            <a:ext cx="4228268" cy="259886"/>
            <a:chOff x="5886146" y="1343071"/>
            <a:chExt cx="2990288" cy="259886"/>
          </a:xfrm>
        </p:grpSpPr>
        <p:grpSp>
          <p:nvGrpSpPr>
            <p:cNvPr id="154" name="Shape 154"/>
            <p:cNvGrpSpPr/>
            <p:nvPr/>
          </p:nvGrpSpPr>
          <p:grpSpPr>
            <a:xfrm>
              <a:off x="6297762" y="1356657"/>
              <a:ext cx="2578673" cy="246300"/>
              <a:chOff x="6584483" y="938521"/>
              <a:chExt cx="2578673" cy="246300"/>
            </a:xfrm>
          </p:grpSpPr>
          <p:sp>
            <p:nvSpPr>
              <p:cNvPr id="155" name="Shape 155"/>
              <p:cNvSpPr txBox="1"/>
              <p:nvPr/>
            </p:nvSpPr>
            <p:spPr>
              <a:xfrm>
                <a:off x="6584483" y="996660"/>
                <a:ext cx="1143000" cy="91500"/>
              </a:xfrm>
              <a:prstGeom prst="rect">
                <a:avLst/>
              </a:prstGeom>
              <a:solidFill>
                <a:srgbClr val="B3C6E7"/>
              </a:solidFill>
              <a:ln w="9525" cap="flat" cmpd="sng">
                <a:solidFill>
                  <a:srgbClr val="2F54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Shape 156"/>
              <p:cNvSpPr txBox="1"/>
              <p:nvPr/>
            </p:nvSpPr>
            <p:spPr>
              <a:xfrm>
                <a:off x="7728255" y="938521"/>
                <a:ext cx="14349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Finish Requirements</a:t>
                </a:r>
                <a:endParaRPr/>
              </a:p>
            </p:txBody>
          </p:sp>
          <p:cxnSp>
            <p:nvCxnSpPr>
              <p:cNvPr id="157" name="Shape 157"/>
              <p:cNvCxnSpPr>
                <a:endCxn id="156" idx="1"/>
              </p:cNvCxnSpPr>
              <p:nvPr/>
            </p:nvCxnSpPr>
            <p:spPr>
              <a:xfrm rot="10800000" flipH="1">
                <a:off x="6585255" y="1061671"/>
                <a:ext cx="1143000" cy="48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58" name="Shape 158"/>
            <p:cNvSpPr txBox="1"/>
            <p:nvPr/>
          </p:nvSpPr>
          <p:spPr>
            <a:xfrm>
              <a:off x="5886146" y="1343071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100%</a:t>
              </a:r>
              <a:endParaRPr/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7675167" y="1918194"/>
            <a:ext cx="3866861" cy="246761"/>
            <a:chOff x="6837171" y="1918194"/>
            <a:chExt cx="3779554" cy="246761"/>
          </a:xfrm>
        </p:grpSpPr>
        <p:grpSp>
          <p:nvGrpSpPr>
            <p:cNvPr id="160" name="Shape 160"/>
            <p:cNvGrpSpPr/>
            <p:nvPr/>
          </p:nvGrpSpPr>
          <p:grpSpPr>
            <a:xfrm>
              <a:off x="6837171" y="1918194"/>
              <a:ext cx="3779554" cy="246761"/>
              <a:chOff x="6837171" y="1918194"/>
              <a:chExt cx="3779554" cy="246761"/>
            </a:xfrm>
          </p:grpSpPr>
          <p:grpSp>
            <p:nvGrpSpPr>
              <p:cNvPr id="161" name="Shape 161"/>
              <p:cNvGrpSpPr/>
              <p:nvPr/>
            </p:nvGrpSpPr>
            <p:grpSpPr>
              <a:xfrm>
                <a:off x="7246911" y="1918655"/>
                <a:ext cx="3369814" cy="246300"/>
                <a:chOff x="7401849" y="1346550"/>
                <a:chExt cx="3369814" cy="246300"/>
              </a:xfrm>
            </p:grpSpPr>
            <p:sp>
              <p:nvSpPr>
                <p:cNvPr id="162" name="Shape 162"/>
                <p:cNvSpPr txBox="1"/>
                <p:nvPr/>
              </p:nvSpPr>
              <p:spPr>
                <a:xfrm>
                  <a:off x="7401849" y="1428895"/>
                  <a:ext cx="1626600" cy="91500"/>
                </a:xfrm>
                <a:prstGeom prst="rect">
                  <a:avLst/>
                </a:prstGeom>
                <a:solidFill>
                  <a:srgbClr val="B3C6E7"/>
                </a:solidFill>
                <a:ln w="9525" cap="flat" cmpd="sng">
                  <a:solidFill>
                    <a:srgbClr val="2F54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Shape 163"/>
                <p:cNvSpPr txBox="1"/>
                <p:nvPr/>
              </p:nvSpPr>
              <p:spPr>
                <a:xfrm>
                  <a:off x="9006463" y="1346550"/>
                  <a:ext cx="1765200" cy="246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Database Design</a:t>
                  </a:r>
                  <a:endParaRPr/>
                </a:p>
              </p:txBody>
            </p:sp>
          </p:grpSp>
          <p:sp>
            <p:nvSpPr>
              <p:cNvPr id="164" name="Shape 164"/>
              <p:cNvSpPr txBox="1"/>
              <p:nvPr/>
            </p:nvSpPr>
            <p:spPr>
              <a:xfrm>
                <a:off x="6837171" y="1918194"/>
                <a:ext cx="47481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90%</a:t>
                </a:r>
                <a:endParaRPr/>
              </a:p>
            </p:txBody>
          </p:sp>
        </p:grpSp>
        <p:cxnSp>
          <p:nvCxnSpPr>
            <p:cNvPr id="165" name="Shape 165"/>
            <p:cNvCxnSpPr/>
            <p:nvPr/>
          </p:nvCxnSpPr>
          <p:spPr>
            <a:xfrm>
              <a:off x="7245023" y="2073073"/>
              <a:ext cx="1632600" cy="15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6" name="Shape 166"/>
          <p:cNvGrpSpPr/>
          <p:nvPr/>
        </p:nvGrpSpPr>
        <p:grpSpPr>
          <a:xfrm>
            <a:off x="7675174" y="2120276"/>
            <a:ext cx="3176777" cy="249510"/>
            <a:chOff x="5453549" y="1481501"/>
            <a:chExt cx="3176777" cy="249510"/>
          </a:xfrm>
        </p:grpSpPr>
        <p:grpSp>
          <p:nvGrpSpPr>
            <p:cNvPr id="167" name="Shape 167"/>
            <p:cNvGrpSpPr/>
            <p:nvPr/>
          </p:nvGrpSpPr>
          <p:grpSpPr>
            <a:xfrm>
              <a:off x="5453549" y="1481501"/>
              <a:ext cx="3176777" cy="249510"/>
              <a:chOff x="7356472" y="1519509"/>
              <a:chExt cx="3176777" cy="249510"/>
            </a:xfrm>
          </p:grpSpPr>
          <p:sp>
            <p:nvSpPr>
              <p:cNvPr id="168" name="Shape 168"/>
              <p:cNvSpPr txBox="1"/>
              <p:nvPr/>
            </p:nvSpPr>
            <p:spPr>
              <a:xfrm>
                <a:off x="7356472" y="1519509"/>
                <a:ext cx="47481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90%</a:t>
                </a:r>
                <a:endParaRPr/>
              </a:p>
            </p:txBody>
          </p:sp>
          <p:sp>
            <p:nvSpPr>
              <p:cNvPr id="169" name="Shape 169"/>
              <p:cNvSpPr txBox="1"/>
              <p:nvPr/>
            </p:nvSpPr>
            <p:spPr>
              <a:xfrm>
                <a:off x="7775798" y="1599308"/>
                <a:ext cx="1680900" cy="91500"/>
              </a:xfrm>
              <a:prstGeom prst="rect">
                <a:avLst/>
              </a:prstGeom>
              <a:solidFill>
                <a:srgbClr val="B3C6E7"/>
              </a:solidFill>
              <a:ln w="9525" cap="flat" cmpd="sng">
                <a:solidFill>
                  <a:srgbClr val="2F54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Shape 170"/>
              <p:cNvSpPr txBox="1"/>
              <p:nvPr/>
            </p:nvSpPr>
            <p:spPr>
              <a:xfrm>
                <a:off x="9435849" y="1522719"/>
                <a:ext cx="10974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Game Design</a:t>
                </a:r>
                <a:endParaRPr/>
              </a:p>
            </p:txBody>
          </p:sp>
        </p:grpSp>
        <p:cxnSp>
          <p:nvCxnSpPr>
            <p:cNvPr id="171" name="Shape 171"/>
            <p:cNvCxnSpPr/>
            <p:nvPr/>
          </p:nvCxnSpPr>
          <p:spPr>
            <a:xfrm>
              <a:off x="5874160" y="1628798"/>
              <a:ext cx="1680900" cy="3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72" name="Shape 172"/>
          <p:cNvGrpSpPr/>
          <p:nvPr/>
        </p:nvGrpSpPr>
        <p:grpSpPr>
          <a:xfrm>
            <a:off x="7663341" y="2317020"/>
            <a:ext cx="4072452" cy="249585"/>
            <a:chOff x="5453549" y="1481501"/>
            <a:chExt cx="4072452" cy="249585"/>
          </a:xfrm>
        </p:grpSpPr>
        <p:grpSp>
          <p:nvGrpSpPr>
            <p:cNvPr id="173" name="Shape 173"/>
            <p:cNvGrpSpPr/>
            <p:nvPr/>
          </p:nvGrpSpPr>
          <p:grpSpPr>
            <a:xfrm>
              <a:off x="5453549" y="1481501"/>
              <a:ext cx="4072452" cy="249585"/>
              <a:chOff x="7356472" y="1519509"/>
              <a:chExt cx="4072452" cy="249585"/>
            </a:xfrm>
          </p:grpSpPr>
          <p:sp>
            <p:nvSpPr>
              <p:cNvPr id="174" name="Shape 174"/>
              <p:cNvSpPr txBox="1"/>
              <p:nvPr/>
            </p:nvSpPr>
            <p:spPr>
              <a:xfrm>
                <a:off x="7356472" y="1519509"/>
                <a:ext cx="47481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90%</a:t>
                </a:r>
                <a:endParaRPr/>
              </a:p>
            </p:txBody>
          </p:sp>
          <p:sp>
            <p:nvSpPr>
              <p:cNvPr id="175" name="Shape 175"/>
              <p:cNvSpPr txBox="1"/>
              <p:nvPr/>
            </p:nvSpPr>
            <p:spPr>
              <a:xfrm>
                <a:off x="7775804" y="1599314"/>
                <a:ext cx="1673400" cy="91500"/>
              </a:xfrm>
              <a:prstGeom prst="rect">
                <a:avLst/>
              </a:prstGeom>
              <a:solidFill>
                <a:srgbClr val="B3C6E7"/>
              </a:solidFill>
              <a:ln w="9525" cap="flat" cmpd="sng">
                <a:solidFill>
                  <a:srgbClr val="2F54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Shape 176"/>
              <p:cNvSpPr txBox="1"/>
              <p:nvPr/>
            </p:nvSpPr>
            <p:spPr>
              <a:xfrm>
                <a:off x="9432724" y="1522794"/>
                <a:ext cx="19962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 Plan</a:t>
                </a:r>
                <a:endParaRPr/>
              </a:p>
            </p:txBody>
          </p:sp>
        </p:grpSp>
        <p:cxnSp>
          <p:nvCxnSpPr>
            <p:cNvPr id="177" name="Shape 177"/>
            <p:cNvCxnSpPr>
              <a:endCxn id="175" idx="3"/>
            </p:cNvCxnSpPr>
            <p:nvPr/>
          </p:nvCxnSpPr>
          <p:spPr>
            <a:xfrm rot="10800000" flipH="1">
              <a:off x="5874081" y="1607056"/>
              <a:ext cx="1672200" cy="216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8" name="Shape 178"/>
          <p:cNvSpPr txBox="1"/>
          <p:nvPr/>
        </p:nvSpPr>
        <p:spPr>
          <a:xfrm>
            <a:off x="10878951" y="5684791"/>
            <a:ext cx="822900" cy="461700"/>
          </a:xfrm>
          <a:prstGeom prst="rect">
            <a:avLst/>
          </a:prstGeom>
          <a:solidFill>
            <a:srgbClr val="E7F0F9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Kelli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10878951" y="6116832"/>
            <a:ext cx="822900" cy="461700"/>
          </a:xfrm>
          <a:prstGeom prst="rect">
            <a:avLst/>
          </a:prstGeom>
          <a:solidFill>
            <a:srgbClr val="E7F0F9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Kelli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9290850" y="6116199"/>
            <a:ext cx="822900" cy="457200"/>
          </a:xfrm>
          <a:prstGeom prst="rect">
            <a:avLst/>
          </a:prstGeom>
          <a:solidFill>
            <a:srgbClr val="E7F0F9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582150" y="213800"/>
            <a:ext cx="53454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B6374"/>
                </a:solidFill>
              </a:rPr>
              <a:t>Project Health- Milestone 2</a:t>
            </a:r>
            <a:endParaRPr sz="2400" b="1">
              <a:solidFill>
                <a:srgbClr val="0B6374"/>
              </a:solidFill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220530" y="5414234"/>
            <a:ext cx="7392000" cy="280200"/>
          </a:xfrm>
          <a:prstGeom prst="rect">
            <a:avLst/>
          </a:prstGeom>
          <a:solidFill>
            <a:srgbClr val="B3C6E7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/ Issue Description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8926348" y="430949"/>
            <a:ext cx="2781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on June 30th, 2018</a:t>
            </a:r>
            <a:endParaRPr i="1"/>
          </a:p>
        </p:txBody>
      </p:sp>
      <p:sp>
        <p:nvSpPr>
          <p:cNvPr id="184" name="Shape 184"/>
          <p:cNvSpPr txBox="1"/>
          <p:nvPr/>
        </p:nvSpPr>
        <p:spPr>
          <a:xfrm>
            <a:off x="8487757" y="5408041"/>
            <a:ext cx="822900" cy="365700"/>
          </a:xfrm>
          <a:prstGeom prst="rect">
            <a:avLst/>
          </a:prstGeom>
          <a:solidFill>
            <a:srgbClr val="B3C6E7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Date</a:t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8487757" y="5684161"/>
            <a:ext cx="822900" cy="457200"/>
          </a:xfrm>
          <a:prstGeom prst="rect">
            <a:avLst/>
          </a:prstGeom>
          <a:solidFill>
            <a:srgbClr val="E7F0F9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05/25/2018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8486317" y="6116204"/>
            <a:ext cx="822900" cy="461700"/>
          </a:xfrm>
          <a:prstGeom prst="rect">
            <a:avLst/>
          </a:prstGeom>
          <a:solidFill>
            <a:srgbClr val="E7F0F9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05/25/2018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7580750" y="2264575"/>
            <a:ext cx="92511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Widescreen</PresentationFormat>
  <Paragraphs>109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Kelli Corey</dc:creator>
  <cp:lastModifiedBy>Kelli Corey</cp:lastModifiedBy>
  <cp:revision>1</cp:revision>
  <dcterms:modified xsi:type="dcterms:W3CDTF">2018-07-01T22:01:50Z</dcterms:modified>
</cp:coreProperties>
</file>