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69" r:id="rId4"/>
    <p:sldId id="277" r:id="rId5"/>
    <p:sldId id="272" r:id="rId6"/>
    <p:sldId id="278" r:id="rId7"/>
    <p:sldId id="274" r:id="rId8"/>
    <p:sldId id="279" r:id="rId9"/>
    <p:sldId id="281" r:id="rId10"/>
    <p:sldId id="282" r:id="rId11"/>
    <p:sldId id="257" r:id="rId12"/>
    <p:sldId id="268"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Bold" panose="020B0806030504020204" pitchFamily="34" charset="0"/>
      <p:regular r:id="rId22"/>
      <p:bold r:id="rId23"/>
    </p:embeddedFont>
    <p:embeddedFont>
      <p:font typeface="Open Sans Light" panose="020B0306030504020204" pitchFamily="34" charset="0"/>
      <p:regular r:id="rId24"/>
      <p:italic r:id="rId25"/>
    </p:embeddedFont>
    <p:embeddedFont>
      <p:font typeface="Roboto" pitchFamily="2" charset="0"/>
      <p:regular r:id="rId26"/>
      <p:bold r:id="rId27"/>
      <p:italic r:id="rId28"/>
      <p:boldItalic r:id="rId29"/>
    </p:embeddedFont>
    <p:embeddedFont>
      <p:font typeface="Roboto Bold" pitchFamily="2" charset="0"/>
      <p:regular r:id="rId30"/>
      <p:bold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82066" autoAdjust="0"/>
  </p:normalViewPr>
  <p:slideViewPr>
    <p:cSldViewPr>
      <p:cViewPr varScale="1">
        <p:scale>
          <a:sx n="65" d="100"/>
          <a:sy n="65" d="100"/>
        </p:scale>
        <p:origin x="32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Rosa" userId="d07ed770-2b66-4889-9498-5b3c7d6a75ef" providerId="ADAL" clId="{8A0733A7-079E-304E-9BA4-3EC27FB41D35}"/>
    <pc:docChg chg="modSld">
      <pc:chgData name="Luke Rosa" userId="d07ed770-2b66-4889-9498-5b3c7d6a75ef" providerId="ADAL" clId="{8A0733A7-079E-304E-9BA4-3EC27FB41D35}" dt="2021-08-11T05:55:09.244" v="7" actId="20577"/>
      <pc:docMkLst>
        <pc:docMk/>
      </pc:docMkLst>
      <pc:sldChg chg="modSp mod">
        <pc:chgData name="Luke Rosa" userId="d07ed770-2b66-4889-9498-5b3c7d6a75ef" providerId="ADAL" clId="{8A0733A7-079E-304E-9BA4-3EC27FB41D35}" dt="2021-08-11T05:55:09.244" v="7" actId="20577"/>
        <pc:sldMkLst>
          <pc:docMk/>
          <pc:sldMk cId="3529230673" sldId="272"/>
        </pc:sldMkLst>
        <pc:spChg chg="mod">
          <ac:chgData name="Luke Rosa" userId="d07ed770-2b66-4889-9498-5b3c7d6a75ef" providerId="ADAL" clId="{8A0733A7-079E-304E-9BA4-3EC27FB41D35}" dt="2021-08-11T05:55:09.244" v="7" actId="20577"/>
          <ac:spMkLst>
            <pc:docMk/>
            <pc:sldMk cId="3529230673" sldId="272"/>
            <ac:spMk id="6" creationId="{E8B50E7B-3850-1647-B825-04FF65DAB4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WEN900072021/Resources/blob/main/how_to/2021/jsp_servlets.md" TargetMode="External"/><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hyperlink" Target="https://github.com/SWEN900072021/Resources/blob/main/how_to/2021/first_web_app.m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b="15730"/>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2011151" y="2807898"/>
            <a:ext cx="14265698" cy="4578336"/>
            <a:chOff x="0" y="-123825"/>
            <a:chExt cx="19020930" cy="6104447"/>
          </a:xfrm>
        </p:grpSpPr>
        <p:grpSp>
          <p:nvGrpSpPr>
            <p:cNvPr id="3" name="Group 3"/>
            <p:cNvGrpSpPr/>
            <p:nvPr/>
          </p:nvGrpSpPr>
          <p:grpSpPr>
            <a:xfrm>
              <a:off x="5201319" y="4716919"/>
              <a:ext cx="8618292" cy="1263703"/>
              <a:chOff x="0" y="0"/>
              <a:chExt cx="21201500" cy="3108784"/>
            </a:xfrm>
          </p:grpSpPr>
          <p:sp>
            <p:nvSpPr>
              <p:cNvPr id="4" name="Freeform 4"/>
              <p:cNvSpPr/>
              <p:nvPr/>
            </p:nvSpPr>
            <p:spPr>
              <a:xfrm>
                <a:off x="0" y="0"/>
                <a:ext cx="21201500" cy="3108784"/>
              </a:xfrm>
              <a:custGeom>
                <a:avLst/>
                <a:gdLst/>
                <a:ahLst/>
                <a:cxnLst/>
                <a:rect l="l" t="t" r="r" b="b"/>
                <a:pathLst>
                  <a:path w="21201500" h="3108784">
                    <a:moveTo>
                      <a:pt x="20975441" y="0"/>
                    </a:moveTo>
                    <a:lnTo>
                      <a:pt x="0" y="0"/>
                    </a:lnTo>
                    <a:lnTo>
                      <a:pt x="0" y="3108784"/>
                    </a:lnTo>
                    <a:lnTo>
                      <a:pt x="21201500" y="3108784"/>
                    </a:lnTo>
                    <a:lnTo>
                      <a:pt x="21201500" y="0"/>
                    </a:lnTo>
                    <a:lnTo>
                      <a:pt x="20975439" y="0"/>
                    </a:lnTo>
                    <a:close/>
                    <a:moveTo>
                      <a:pt x="20975441" y="2882724"/>
                    </a:moveTo>
                    <a:lnTo>
                      <a:pt x="228600" y="2882724"/>
                    </a:lnTo>
                    <a:lnTo>
                      <a:pt x="228600" y="228600"/>
                    </a:lnTo>
                    <a:lnTo>
                      <a:pt x="20975441" y="228600"/>
                    </a:lnTo>
                    <a:lnTo>
                      <a:pt x="20975441" y="2882724"/>
                    </a:lnTo>
                    <a:close/>
                  </a:path>
                </a:pathLst>
              </a:custGeom>
              <a:solidFill>
                <a:srgbClr val="FFFFFF"/>
              </a:solidFill>
            </p:spPr>
          </p:sp>
        </p:grpSp>
        <p:sp>
          <p:nvSpPr>
            <p:cNvPr id="5" name="TextBox 5"/>
            <p:cNvSpPr txBox="1"/>
            <p:nvPr/>
          </p:nvSpPr>
          <p:spPr>
            <a:xfrm>
              <a:off x="5539933" y="5099731"/>
              <a:ext cx="7941064" cy="487313"/>
            </a:xfrm>
            <a:prstGeom prst="rect">
              <a:avLst/>
            </a:prstGeom>
          </p:spPr>
          <p:txBody>
            <a:bodyPr lIns="0" tIns="0" rIns="0" bIns="0" rtlCol="0" anchor="t">
              <a:spAutoFit/>
            </a:bodyPr>
            <a:lstStyle/>
            <a:p>
              <a:pPr algn="ctr">
                <a:lnSpc>
                  <a:spcPts val="3024"/>
                </a:lnSpc>
              </a:pPr>
              <a:r>
                <a:rPr lang="en-US" sz="2400" spc="96" dirty="0">
                  <a:solidFill>
                    <a:srgbClr val="FFFFFF"/>
                  </a:solidFill>
                  <a:latin typeface="Roboto"/>
                </a:rPr>
                <a:t>Any questions?</a:t>
              </a:r>
            </a:p>
          </p:txBody>
        </p:sp>
        <p:sp>
          <p:nvSpPr>
            <p:cNvPr id="6" name="TextBox 6"/>
            <p:cNvSpPr txBox="1"/>
            <p:nvPr/>
          </p:nvSpPr>
          <p:spPr>
            <a:xfrm>
              <a:off x="0" y="-123825"/>
              <a:ext cx="19020930" cy="1898384"/>
            </a:xfrm>
            <a:prstGeom prst="rect">
              <a:avLst/>
            </a:prstGeom>
          </p:spPr>
          <p:txBody>
            <a:bodyPr lIns="0" tIns="0" rIns="0" bIns="0" rtlCol="0" anchor="t">
              <a:spAutoFit/>
            </a:bodyPr>
            <a:lstStyle/>
            <a:p>
              <a:pPr algn="ctr">
                <a:lnSpc>
                  <a:spcPts val="11779"/>
                </a:lnSpc>
              </a:pPr>
              <a:r>
                <a:rPr lang="en-US" sz="8725" spc="87" dirty="0">
                  <a:solidFill>
                    <a:srgbClr val="FFFFFF"/>
                  </a:solidFill>
                  <a:latin typeface="Open Sans"/>
                </a:rPr>
                <a:t>Workshop 3</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611007" y="730213"/>
            <a:ext cx="13771993" cy="1846659"/>
          </a:xfrm>
          <a:prstGeom prst="rect">
            <a:avLst/>
          </a:prstGeom>
        </p:spPr>
        <p:txBody>
          <a:bodyPr wrap="square" lIns="0" tIns="0" rIns="0" bIns="0" rtlCol="0" anchor="t">
            <a:spAutoFit/>
          </a:bodyPr>
          <a:lstStyle/>
          <a:p>
            <a:pPr>
              <a:lnSpc>
                <a:spcPts val="7183"/>
              </a:lnSpc>
            </a:pPr>
            <a:r>
              <a:rPr lang="en-US" sz="6471" spc="64" dirty="0">
                <a:solidFill>
                  <a:srgbClr val="000000"/>
                </a:solidFill>
                <a:latin typeface="Open Sans Bold"/>
              </a:rPr>
              <a:t>Benefits of using TomCat as a container</a:t>
            </a:r>
          </a:p>
        </p:txBody>
      </p:sp>
      <p:sp>
        <p:nvSpPr>
          <p:cNvPr id="9" name="TextBox 8">
            <a:extLst>
              <a:ext uri="{FF2B5EF4-FFF2-40B4-BE49-F238E27FC236}">
                <a16:creationId xmlns:a16="http://schemas.microsoft.com/office/drawing/2014/main" id="{9005AAFA-01D3-9A4B-B935-8E04009A7B20}"/>
              </a:ext>
            </a:extLst>
          </p:cNvPr>
          <p:cNvSpPr txBox="1"/>
          <p:nvPr/>
        </p:nvSpPr>
        <p:spPr>
          <a:xfrm>
            <a:off x="457200" y="337941"/>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09</a:t>
            </a:r>
          </a:p>
        </p:txBody>
      </p:sp>
      <p:sp>
        <p:nvSpPr>
          <p:cNvPr id="6" name="TextBox 6">
            <a:extLst>
              <a:ext uri="{FF2B5EF4-FFF2-40B4-BE49-F238E27FC236}">
                <a16:creationId xmlns:a16="http://schemas.microsoft.com/office/drawing/2014/main" id="{C1FAABA6-9AD2-9846-B8D1-8C63224DB42D}"/>
              </a:ext>
            </a:extLst>
          </p:cNvPr>
          <p:cNvSpPr txBox="1"/>
          <p:nvPr/>
        </p:nvSpPr>
        <p:spPr>
          <a:xfrm>
            <a:off x="1371600" y="3924300"/>
            <a:ext cx="13106400" cy="3695499"/>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Apache TomCat, as a container, handles several issues for you:</a:t>
            </a:r>
          </a:p>
          <a:p>
            <a:pPr marL="457200" indent="-457200">
              <a:lnSpc>
                <a:spcPts val="2939"/>
              </a:lnSpc>
              <a:buAutoNum type="arabicPeriod"/>
            </a:pPr>
            <a:r>
              <a:rPr lang="en-US" sz="2099" b="1" dirty="0">
                <a:solidFill>
                  <a:srgbClr val="000000"/>
                </a:solidFill>
                <a:latin typeface="Open Sans" panose="020B0606030504020204" pitchFamily="34" charset="0"/>
                <a:ea typeface="Open Sans" panose="020B0606030504020204" pitchFamily="34" charset="0"/>
                <a:cs typeface="Open Sans" panose="020B0606030504020204" pitchFamily="34" charset="0"/>
              </a:rPr>
              <a:t>Communications support </a:t>
            </a: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 The container creates an easy way for your server to talk to your servlets. The container knows the protocol to use to speak to the server, so you don't have to make use of an API in your servlets in order to speak to the server.</a:t>
            </a:r>
          </a:p>
          <a:p>
            <a:pPr marL="457200" indent="-457200">
              <a:lnSpc>
                <a:spcPts val="2939"/>
              </a:lnSpc>
              <a:buAutoNum type="arabicPeriod"/>
            </a:pPr>
            <a:endParaRPr lang="en-US" sz="2099"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939"/>
              </a:lnSpc>
              <a:buAutoNum type="arabicPeriod"/>
            </a:pPr>
            <a:r>
              <a:rPr lang="en-US" sz="2099" b="1" dirty="0">
                <a:solidFill>
                  <a:srgbClr val="000000"/>
                </a:solidFill>
                <a:latin typeface="Open Sans" panose="020B0606030504020204" pitchFamily="34" charset="0"/>
                <a:ea typeface="Open Sans" panose="020B0606030504020204" pitchFamily="34" charset="0"/>
                <a:cs typeface="Open Sans" panose="020B0606030504020204" pitchFamily="34" charset="0"/>
              </a:rPr>
              <a:t>Lifecycle management</a:t>
            </a: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 - The container controls the life and death of your servlets. It loads classes, instantiates servlets, knows which servlet method to call, and handles garbage collection, so you don't have to worry as much about managing resources.</a:t>
            </a:r>
          </a:p>
          <a:p>
            <a:pPr marL="457200" indent="-457200">
              <a:lnSpc>
                <a:spcPts val="2939"/>
              </a:lnSpc>
              <a:buAutoNum type="arabicPeriod"/>
            </a:pPr>
            <a:endParaRPr lang="en-US" sz="2099"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nSpc>
                <a:spcPts val="2939"/>
              </a:lnSpc>
              <a:buAutoNum type="arabicPeriod"/>
            </a:pPr>
            <a:r>
              <a:rPr lang="en-US" sz="2099" b="1" dirty="0">
                <a:solidFill>
                  <a:srgbClr val="000000"/>
                </a:solidFill>
                <a:latin typeface="Open Sans" panose="020B0606030504020204" pitchFamily="34" charset="0"/>
                <a:ea typeface="Open Sans" panose="020B0606030504020204" pitchFamily="34" charset="0"/>
                <a:cs typeface="Open Sans" panose="020B0606030504020204" pitchFamily="34" charset="0"/>
              </a:rPr>
              <a:t>JSP support</a:t>
            </a: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 - The container translates JSP code into Java.</a:t>
            </a:r>
          </a:p>
        </p:txBody>
      </p:sp>
    </p:spTree>
    <p:extLst>
      <p:ext uri="{BB962C8B-B14F-4D97-AF65-F5344CB8AC3E}">
        <p14:creationId xmlns:p14="http://schemas.microsoft.com/office/powerpoint/2010/main" val="202341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55914" y="4181424"/>
            <a:ext cx="6916181" cy="726417"/>
          </a:xfrm>
          <a:prstGeom prst="rect">
            <a:avLst/>
          </a:prstGeom>
        </p:spPr>
        <p:txBody>
          <a:bodyPr lIns="0" tIns="0" rIns="0" bIns="0" rtlCol="0" anchor="t">
            <a:spAutoFit/>
          </a:bodyPr>
          <a:lstStyle/>
          <a:p>
            <a:pPr algn="r">
              <a:lnSpc>
                <a:spcPts val="5856"/>
              </a:lnSpc>
            </a:pPr>
            <a:endParaRPr lang="en-US" sz="4800" dirty="0">
              <a:solidFill>
                <a:srgbClr val="000000"/>
              </a:solidFill>
              <a:latin typeface="Open Sans Light"/>
            </a:endParaRPr>
          </a:p>
        </p:txBody>
      </p:sp>
      <p:pic>
        <p:nvPicPr>
          <p:cNvPr id="7" name="Picture 6" descr="A picture containing text, newspaper, screenshot&#10;&#10;Description automatically generated">
            <a:extLst>
              <a:ext uri="{FF2B5EF4-FFF2-40B4-BE49-F238E27FC236}">
                <a16:creationId xmlns:a16="http://schemas.microsoft.com/office/drawing/2014/main" id="{E9EB5AE3-5AD2-FB47-89C3-6110802C0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1143000"/>
            <a:ext cx="6934200" cy="8001000"/>
          </a:xfrm>
          <a:prstGeom prst="rect">
            <a:avLst/>
          </a:prstGeom>
        </p:spPr>
      </p:pic>
      <p:sp>
        <p:nvSpPr>
          <p:cNvPr id="10" name="TextBox 9">
            <a:extLst>
              <a:ext uri="{FF2B5EF4-FFF2-40B4-BE49-F238E27FC236}">
                <a16:creationId xmlns:a16="http://schemas.microsoft.com/office/drawing/2014/main" id="{EA4CF2B5-77A3-F740-9187-C8A2CE6AFCD6}"/>
              </a:ext>
            </a:extLst>
          </p:cNvPr>
          <p:cNvSpPr txBox="1"/>
          <p:nvPr/>
        </p:nvSpPr>
        <p:spPr>
          <a:xfrm>
            <a:off x="398783" y="289062"/>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10</a:t>
            </a:r>
          </a:p>
        </p:txBody>
      </p:sp>
      <p:sp>
        <p:nvSpPr>
          <p:cNvPr id="11" name="TextBox 4">
            <a:extLst>
              <a:ext uri="{FF2B5EF4-FFF2-40B4-BE49-F238E27FC236}">
                <a16:creationId xmlns:a16="http://schemas.microsoft.com/office/drawing/2014/main" id="{FE54269C-C4C3-394F-BB36-7A07E274A476}"/>
              </a:ext>
            </a:extLst>
          </p:cNvPr>
          <p:cNvSpPr txBox="1"/>
          <p:nvPr/>
        </p:nvSpPr>
        <p:spPr>
          <a:xfrm>
            <a:off x="2667000" y="681334"/>
            <a:ext cx="8839200" cy="923330"/>
          </a:xfrm>
          <a:prstGeom prst="rect">
            <a:avLst/>
          </a:prstGeom>
        </p:spPr>
        <p:txBody>
          <a:bodyPr wrap="square" lIns="0" tIns="0" rIns="0" bIns="0" rtlCol="0" anchor="t">
            <a:spAutoFit/>
          </a:bodyPr>
          <a:lstStyle/>
          <a:p>
            <a:pPr>
              <a:lnSpc>
                <a:spcPts val="7183"/>
              </a:lnSpc>
            </a:pPr>
            <a:r>
              <a:rPr lang="en-US" sz="6471" spc="64" dirty="0">
                <a:solidFill>
                  <a:srgbClr val="000000"/>
                </a:solidFill>
                <a:latin typeface="Open Sans Bold"/>
              </a:rPr>
              <a:t>Extra resources</a:t>
            </a:r>
          </a:p>
        </p:txBody>
      </p:sp>
      <p:sp>
        <p:nvSpPr>
          <p:cNvPr id="12" name="TextBox 6">
            <a:extLst>
              <a:ext uri="{FF2B5EF4-FFF2-40B4-BE49-F238E27FC236}">
                <a16:creationId xmlns:a16="http://schemas.microsoft.com/office/drawing/2014/main" id="{7932C23D-935D-6044-83C5-95BF092AA453}"/>
              </a:ext>
            </a:extLst>
          </p:cNvPr>
          <p:cNvSpPr txBox="1"/>
          <p:nvPr/>
        </p:nvSpPr>
        <p:spPr>
          <a:xfrm>
            <a:off x="971973" y="2422626"/>
            <a:ext cx="7620000" cy="3323602"/>
          </a:xfrm>
          <a:prstGeom prst="rect">
            <a:avLst/>
          </a:prstGeom>
        </p:spPr>
        <p:txBody>
          <a:bodyPr wrap="square" lIns="0" tIns="0" rIns="0" bIns="0" rtlCol="0" anchor="t">
            <a:spAutoFit/>
          </a:bodyPr>
          <a:lstStyle/>
          <a:p>
            <a:pPr>
              <a:lnSpc>
                <a:spcPts val="2939"/>
              </a:lnSpc>
            </a:pPr>
            <a:r>
              <a:rPr lang="en-AU" sz="2100" b="1" i="1" dirty="0">
                <a:solidFill>
                  <a:srgbClr val="000000"/>
                </a:solidFill>
                <a:latin typeface="Open Sans" panose="020B0606030504020204" pitchFamily="34" charset="0"/>
                <a:ea typeface="Open Sans" panose="020B0606030504020204" pitchFamily="34" charset="0"/>
                <a:cs typeface="Open Sans" panose="020B0606030504020204" pitchFamily="34" charset="0"/>
              </a:rPr>
              <a:t>New resources are in the GitHub Resources repo!</a:t>
            </a:r>
          </a:p>
          <a:p>
            <a:pPr>
              <a:lnSpc>
                <a:spcPts val="2939"/>
              </a:lnSpc>
            </a:pPr>
            <a:endPar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Theory introduction to JSP and servlets:</a:t>
            </a:r>
          </a:p>
          <a:p>
            <a:pPr>
              <a:lnSpc>
                <a:spcPts val="2939"/>
              </a:lnSpc>
            </a:pPr>
            <a:r>
              <a:rPr lang="en-US" sz="2100" dirty="0">
                <a:latin typeface="Open Sans" panose="020B0606030504020204" pitchFamily="34" charset="0"/>
                <a:ea typeface="Open Sans" panose="020B0606030504020204" pitchFamily="34" charset="0"/>
                <a:cs typeface="Open Sans" panose="020B0606030504020204" pitchFamily="34" charset="0"/>
                <a:hlinkClick r:id="rId3"/>
              </a:rPr>
              <a:t>https://github.com/SWEN900072021/Resources/blob/main/how_to/2021/jsp_servlets.md</a:t>
            </a:r>
            <a:endParaRPr lang="en-US" sz="2100" dirty="0">
              <a:latin typeface="Open Sans" panose="020B0606030504020204" pitchFamily="34" charset="0"/>
              <a:ea typeface="Open Sans" panose="020B0606030504020204" pitchFamily="34" charset="0"/>
              <a:cs typeface="Open Sans" panose="020B0606030504020204" pitchFamily="34" charset="0"/>
            </a:endParaRPr>
          </a:p>
          <a:p>
            <a:pPr>
              <a:lnSpc>
                <a:spcPts val="2939"/>
              </a:lnSpc>
            </a:pPr>
            <a:endParaRPr lang="en-US" sz="2100" dirty="0">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US" sz="2100" dirty="0">
                <a:latin typeface="Open Sans" panose="020B0606030504020204" pitchFamily="34" charset="0"/>
                <a:ea typeface="Open Sans" panose="020B0606030504020204" pitchFamily="34" charset="0"/>
                <a:cs typeface="Open Sans" panose="020B0606030504020204" pitchFamily="34" charset="0"/>
              </a:rPr>
              <a:t>Create your first JSPs and servlets:</a:t>
            </a:r>
          </a:p>
          <a:p>
            <a:pPr>
              <a:lnSpc>
                <a:spcPts val="2939"/>
              </a:lnSpc>
            </a:pPr>
            <a:r>
              <a:rPr lang="en-US" sz="2100" dirty="0">
                <a:latin typeface="Open Sans" panose="020B0606030504020204" pitchFamily="34" charset="0"/>
                <a:ea typeface="Open Sans" panose="020B0606030504020204" pitchFamily="34" charset="0"/>
                <a:cs typeface="Open Sans" panose="020B0606030504020204" pitchFamily="34" charset="0"/>
                <a:hlinkClick r:id="rId4"/>
              </a:rPr>
              <a:t>https://github.com/SWEN900072021/Resources/blob/main/how_to/2021/first_web_app.md</a:t>
            </a: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rcRect b="15730"/>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2286579" y="2672445"/>
            <a:ext cx="9619093" cy="1031757"/>
          </a:xfrm>
          <a:prstGeom prst="rect">
            <a:avLst/>
          </a:prstGeom>
        </p:spPr>
        <p:txBody>
          <a:bodyPr lIns="0" tIns="0" rIns="0" bIns="0" rtlCol="0" anchor="t">
            <a:spAutoFit/>
          </a:bodyPr>
          <a:lstStyle/>
          <a:p>
            <a:pPr>
              <a:lnSpc>
                <a:spcPts val="8477"/>
              </a:lnSpc>
            </a:pPr>
            <a:r>
              <a:rPr lang="en-US" sz="6471" spc="64" dirty="0">
                <a:solidFill>
                  <a:srgbClr val="FFFFFF"/>
                </a:solidFill>
                <a:latin typeface="Open Sans"/>
              </a:rPr>
              <a:t>Time for a 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107281"/>
            <a:ext cx="6905734" cy="2958293"/>
            <a:chOff x="0" y="104775"/>
            <a:chExt cx="9207645" cy="3944390"/>
          </a:xfrm>
        </p:grpSpPr>
        <p:sp>
          <p:nvSpPr>
            <p:cNvPr id="3" name="TextBox 3"/>
            <p:cNvSpPr txBox="1"/>
            <p:nvPr/>
          </p:nvSpPr>
          <p:spPr>
            <a:xfrm>
              <a:off x="0" y="2886453"/>
              <a:ext cx="9207645" cy="1162712"/>
            </a:xfrm>
            <a:prstGeom prst="rect">
              <a:avLst/>
            </a:prstGeom>
          </p:spPr>
          <p:txBody>
            <a:bodyPr lIns="0" tIns="0" rIns="0" bIns="0" rtlCol="0" anchor="t">
              <a:spAutoFit/>
            </a:bodyPr>
            <a:lstStyle/>
            <a:p>
              <a:pPr>
                <a:lnSpc>
                  <a:spcPts val="6760"/>
                </a:lnSpc>
              </a:pPr>
              <a:r>
                <a:rPr lang="en-US" sz="6090" spc="60" dirty="0">
                  <a:solidFill>
                    <a:srgbClr val="000000"/>
                  </a:solidFill>
                  <a:latin typeface="Open Sans Bold"/>
                </a:rPr>
                <a:t>Agenda</a:t>
              </a:r>
            </a:p>
          </p:txBody>
        </p:sp>
        <p:sp>
          <p:nvSpPr>
            <p:cNvPr id="4" name="TextBox 4"/>
            <p:cNvSpPr txBox="1"/>
            <p:nvPr/>
          </p:nvSpPr>
          <p:spPr>
            <a:xfrm>
              <a:off x="0" y="104775"/>
              <a:ext cx="4163976" cy="2312092"/>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01</a:t>
              </a:r>
            </a:p>
          </p:txBody>
        </p:sp>
      </p:grpSp>
      <p:grpSp>
        <p:nvGrpSpPr>
          <p:cNvPr id="5" name="Group 5"/>
          <p:cNvGrpSpPr/>
          <p:nvPr/>
        </p:nvGrpSpPr>
        <p:grpSpPr>
          <a:xfrm>
            <a:off x="9525000" y="3185257"/>
            <a:ext cx="6639034" cy="2013308"/>
            <a:chOff x="0" y="0"/>
            <a:chExt cx="8852045" cy="2684411"/>
          </a:xfrm>
        </p:grpSpPr>
        <p:sp>
          <p:nvSpPr>
            <p:cNvPr id="6" name="TextBox 6"/>
            <p:cNvSpPr txBox="1"/>
            <p:nvPr/>
          </p:nvSpPr>
          <p:spPr>
            <a:xfrm>
              <a:off x="0" y="1231107"/>
              <a:ext cx="8369445" cy="1453304"/>
            </a:xfrm>
            <a:prstGeom prst="rect">
              <a:avLst/>
            </a:prstGeom>
          </p:spPr>
          <p:txBody>
            <a:bodyPr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Your assignment will be graded within 2 weeks of submission.</a:t>
              </a:r>
            </a:p>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We’ll talk about common mistakes next week.</a:t>
              </a:r>
            </a:p>
          </p:txBody>
        </p:sp>
        <p:sp>
          <p:nvSpPr>
            <p:cNvPr id="7" name="TextBox 7"/>
            <p:cNvSpPr txBox="1"/>
            <p:nvPr/>
          </p:nvSpPr>
          <p:spPr>
            <a:xfrm>
              <a:off x="0" y="0"/>
              <a:ext cx="8852045" cy="615554"/>
            </a:xfrm>
            <a:prstGeom prst="rect">
              <a:avLst/>
            </a:prstGeom>
          </p:spPr>
          <p:txBody>
            <a:bodyPr lIns="0" tIns="0" rIns="0" bIns="0" rtlCol="0" anchor="t">
              <a:spAutoFit/>
            </a:bodyPr>
            <a:lstStyle/>
            <a:p>
              <a:pPr marL="0" lvl="0" indent="0" algn="l">
                <a:lnSpc>
                  <a:spcPts val="3600"/>
                </a:lnSpc>
                <a:spcBef>
                  <a:spcPct val="0"/>
                </a:spcBef>
              </a:pPr>
              <a:r>
                <a:rPr lang="en-US" sz="3000" u="none" spc="30" dirty="0">
                  <a:solidFill>
                    <a:srgbClr val="000000"/>
                  </a:solidFill>
                  <a:latin typeface="Open Sans Bold"/>
                </a:rPr>
                <a:t>1. Part 1 assessment results</a:t>
              </a:r>
            </a:p>
          </p:txBody>
        </p:sp>
      </p:grpSp>
      <p:grpSp>
        <p:nvGrpSpPr>
          <p:cNvPr id="8" name="Group 8"/>
          <p:cNvGrpSpPr/>
          <p:nvPr/>
        </p:nvGrpSpPr>
        <p:grpSpPr>
          <a:xfrm>
            <a:off x="9525000" y="5868174"/>
            <a:ext cx="6639034" cy="1865194"/>
            <a:chOff x="0" y="0"/>
            <a:chExt cx="8852045" cy="2486926"/>
          </a:xfrm>
        </p:grpSpPr>
        <p:sp>
          <p:nvSpPr>
            <p:cNvPr id="9" name="TextBox 9"/>
            <p:cNvSpPr txBox="1"/>
            <p:nvPr/>
          </p:nvSpPr>
          <p:spPr>
            <a:xfrm>
              <a:off x="0" y="1030715"/>
              <a:ext cx="8369445" cy="1456211"/>
            </a:xfrm>
            <a:prstGeom prst="rect">
              <a:avLst/>
            </a:prstGeom>
          </p:spPr>
          <p:txBody>
            <a:bodyPr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We’ll talk about JSPs, servlets, and Apache TomCat then do a demo of GET and POST methods of servlets.</a:t>
              </a:r>
            </a:p>
          </p:txBody>
        </p:sp>
        <p:sp>
          <p:nvSpPr>
            <p:cNvPr id="10" name="TextBox 10"/>
            <p:cNvSpPr txBox="1"/>
            <p:nvPr/>
          </p:nvSpPr>
          <p:spPr>
            <a:xfrm>
              <a:off x="0" y="0"/>
              <a:ext cx="8852045" cy="615553"/>
            </a:xfrm>
            <a:prstGeom prst="rect">
              <a:avLst/>
            </a:prstGeom>
          </p:spPr>
          <p:txBody>
            <a:bodyPr lIns="0" tIns="0" rIns="0" bIns="0" rtlCol="0" anchor="t">
              <a:spAutoFit/>
            </a:bodyPr>
            <a:lstStyle/>
            <a:p>
              <a:pPr marL="0" lvl="0" indent="0" algn="l">
                <a:lnSpc>
                  <a:spcPts val="3600"/>
                </a:lnSpc>
                <a:spcBef>
                  <a:spcPct val="0"/>
                </a:spcBef>
              </a:pPr>
              <a:r>
                <a:rPr lang="en-US" sz="3000" u="none" spc="30" dirty="0">
                  <a:solidFill>
                    <a:srgbClr val="000000"/>
                  </a:solidFill>
                  <a:latin typeface="Open Sans Bold"/>
                </a:rPr>
                <a:t>2. JSP, servlets, TomCat</a:t>
              </a:r>
            </a:p>
          </p:txBody>
        </p:sp>
      </p:grpSp>
    </p:spTree>
    <p:extLst>
      <p:ext uri="{BB962C8B-B14F-4D97-AF65-F5344CB8AC3E}">
        <p14:creationId xmlns:p14="http://schemas.microsoft.com/office/powerpoint/2010/main" val="268022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219200" y="3009900"/>
            <a:ext cx="7134334" cy="4893443"/>
            <a:chOff x="0" y="57150"/>
            <a:chExt cx="9512445" cy="6524592"/>
          </a:xfrm>
        </p:grpSpPr>
        <p:sp>
          <p:nvSpPr>
            <p:cNvPr id="6" name="TextBox 6"/>
            <p:cNvSpPr txBox="1"/>
            <p:nvPr/>
          </p:nvSpPr>
          <p:spPr>
            <a:xfrm>
              <a:off x="0" y="3144988"/>
              <a:ext cx="5807582" cy="3436754"/>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You will build your application on Java Servlets and Java Server Pages (JSPs).</a:t>
              </a:r>
            </a:p>
            <a:p>
              <a:pPr>
                <a:lnSpc>
                  <a:spcPts val="2939"/>
                </a:lnSpc>
              </a:pPr>
              <a:endPar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A low-level API that that is the building blocks for modern day Java web frameworks.</a:t>
              </a:r>
            </a:p>
          </p:txBody>
        </p:sp>
        <p:sp>
          <p:nvSpPr>
            <p:cNvPr id="7" name="TextBox 7"/>
            <p:cNvSpPr txBox="1"/>
            <p:nvPr/>
          </p:nvSpPr>
          <p:spPr>
            <a:xfrm>
              <a:off x="0" y="57150"/>
              <a:ext cx="9512445" cy="2325423"/>
            </a:xfrm>
            <a:prstGeom prst="rect">
              <a:avLst/>
            </a:prstGeom>
          </p:spPr>
          <p:txBody>
            <a:bodyPr lIns="0" tIns="0" rIns="0" bIns="0" rtlCol="0" anchor="t">
              <a:spAutoFit/>
            </a:bodyPr>
            <a:lstStyle/>
            <a:p>
              <a:pPr>
                <a:lnSpc>
                  <a:spcPts val="6760"/>
                </a:lnSpc>
              </a:pPr>
              <a:r>
                <a:rPr lang="en-US" sz="6090" spc="60" dirty="0">
                  <a:solidFill>
                    <a:srgbClr val="000000"/>
                  </a:solidFill>
                  <a:latin typeface="Open Sans Bold"/>
                </a:rPr>
                <a:t>Java web development</a:t>
              </a:r>
            </a:p>
          </p:txBody>
        </p:sp>
      </p:grpSp>
      <p:sp>
        <p:nvSpPr>
          <p:cNvPr id="8" name="TextBox 8"/>
          <p:cNvSpPr txBox="1"/>
          <p:nvPr/>
        </p:nvSpPr>
        <p:spPr>
          <a:xfrm>
            <a:off x="990600" y="730214"/>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02</a:t>
            </a:r>
          </a:p>
        </p:txBody>
      </p:sp>
      <p:pic>
        <p:nvPicPr>
          <p:cNvPr id="19" name="Picture 18" descr="Logo, company name&#10;&#10;Description automatically generated">
            <a:extLst>
              <a:ext uri="{FF2B5EF4-FFF2-40B4-BE49-F238E27FC236}">
                <a16:creationId xmlns:a16="http://schemas.microsoft.com/office/drawing/2014/main" id="{5B0FF197-8321-B84B-89D6-24AEBC9BFD30}"/>
              </a:ext>
            </a:extLst>
          </p:cNvPr>
          <p:cNvPicPr>
            <a:picLocks noChangeAspect="1"/>
          </p:cNvPicPr>
          <p:nvPr/>
        </p:nvPicPr>
        <p:blipFill rotWithShape="1">
          <a:blip r:embed="rId2">
            <a:extLst>
              <a:ext uri="{28A0092B-C50C-407E-A947-70E740481C1C}">
                <a14:useLocalDpi xmlns:a14="http://schemas.microsoft.com/office/drawing/2010/main" val="0"/>
              </a:ext>
            </a:extLst>
          </a:blip>
          <a:srcRect l="32728" t="9868" r="29279" b="13029"/>
          <a:stretch/>
        </p:blipFill>
        <p:spPr>
          <a:xfrm>
            <a:off x="8854420" y="3040380"/>
            <a:ext cx="2839275" cy="2438401"/>
          </a:xfrm>
          <a:prstGeom prst="rect">
            <a:avLst/>
          </a:prstGeom>
        </p:spPr>
      </p:pic>
      <p:pic>
        <p:nvPicPr>
          <p:cNvPr id="20" name="Picture 19" descr="Logo&#10;&#10;Description automatically generated">
            <a:extLst>
              <a:ext uri="{FF2B5EF4-FFF2-40B4-BE49-F238E27FC236}">
                <a16:creationId xmlns:a16="http://schemas.microsoft.com/office/drawing/2014/main" id="{509333C3-8362-9340-8664-CD9848EF6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0345" y="3635565"/>
            <a:ext cx="4419600" cy="1263269"/>
          </a:xfrm>
          <a:prstGeom prst="rect">
            <a:avLst/>
          </a:prstGeom>
        </p:spPr>
      </p:pic>
      <p:pic>
        <p:nvPicPr>
          <p:cNvPr id="21" name="Graphic 20">
            <a:extLst>
              <a:ext uri="{FF2B5EF4-FFF2-40B4-BE49-F238E27FC236}">
                <a16:creationId xmlns:a16="http://schemas.microsoft.com/office/drawing/2014/main" id="{B3B43D9E-80CF-544B-9672-E5D03143CD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819" y="5706468"/>
            <a:ext cx="5715000" cy="1524000"/>
          </a:xfrm>
          <a:prstGeom prst="rect">
            <a:avLst/>
          </a:prstGeom>
        </p:spPr>
      </p:pic>
      <p:sp>
        <p:nvSpPr>
          <p:cNvPr id="22" name="TextBox 6">
            <a:extLst>
              <a:ext uri="{FF2B5EF4-FFF2-40B4-BE49-F238E27FC236}">
                <a16:creationId xmlns:a16="http://schemas.microsoft.com/office/drawing/2014/main" id="{57872962-CC4C-D14C-955B-DED9506FA188}"/>
              </a:ext>
            </a:extLst>
          </p:cNvPr>
          <p:cNvSpPr txBox="1"/>
          <p:nvPr/>
        </p:nvSpPr>
        <p:spPr>
          <a:xfrm>
            <a:off x="10820400" y="7620001"/>
            <a:ext cx="4355687" cy="718082"/>
          </a:xfrm>
          <a:prstGeom prst="rect">
            <a:avLst/>
          </a:prstGeom>
        </p:spPr>
        <p:txBody>
          <a:bodyPr lIns="0" tIns="0" rIns="0" bIns="0" rtlCol="0" anchor="t">
            <a:spAutoFit/>
          </a:bodyPr>
          <a:lstStyle/>
          <a:p>
            <a:pPr>
              <a:lnSpc>
                <a:spcPts val="2939"/>
              </a:lnSpc>
            </a:pPr>
            <a:r>
              <a:rPr lang="en-US" sz="2099" i="1" dirty="0">
                <a:solidFill>
                  <a:srgbClr val="000000"/>
                </a:solidFill>
                <a:latin typeface="Roboto"/>
              </a:rPr>
              <a:t>Modern Java frameworks abstract the role of servlets.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202635" y="3009900"/>
            <a:ext cx="7924800" cy="5571825"/>
            <a:chOff x="-22086" y="57150"/>
            <a:chExt cx="10566400" cy="7429102"/>
          </a:xfrm>
        </p:grpSpPr>
        <p:sp>
          <p:nvSpPr>
            <p:cNvPr id="6" name="TextBox 6"/>
            <p:cNvSpPr txBox="1"/>
            <p:nvPr/>
          </p:nvSpPr>
          <p:spPr>
            <a:xfrm>
              <a:off x="-22086" y="2063142"/>
              <a:ext cx="10566400" cy="5423110"/>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A servlet is used to implement web applications and is simply a class which responds to an HTTP request.</a:t>
              </a:r>
            </a:p>
            <a:p>
              <a:pPr>
                <a:lnSpc>
                  <a:spcPts val="2939"/>
                </a:lnSpc>
              </a:pPr>
              <a:endPar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Servlets provide a low-level API for receiving and responding to HTTP requests.</a:t>
              </a:r>
            </a:p>
            <a:p>
              <a:pPr>
                <a:lnSpc>
                  <a:spcPts val="2939"/>
                </a:lnSpc>
              </a:pPr>
              <a:endPar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Servlets are the Java programs that runs on the Java-enabled web server or application server. They are used to handle the request obtained from the web server, process the request, produce the response, then send response back to the web server.</a:t>
              </a:r>
            </a:p>
          </p:txBody>
        </p:sp>
        <p:sp>
          <p:nvSpPr>
            <p:cNvPr id="7" name="TextBox 7"/>
            <p:cNvSpPr txBox="1"/>
            <p:nvPr/>
          </p:nvSpPr>
          <p:spPr>
            <a:xfrm>
              <a:off x="0" y="57150"/>
              <a:ext cx="9512445" cy="1162712"/>
            </a:xfrm>
            <a:prstGeom prst="rect">
              <a:avLst/>
            </a:prstGeom>
          </p:spPr>
          <p:txBody>
            <a:bodyPr lIns="0" tIns="0" rIns="0" bIns="0" rtlCol="0" anchor="t">
              <a:spAutoFit/>
            </a:bodyPr>
            <a:lstStyle/>
            <a:p>
              <a:pPr>
                <a:lnSpc>
                  <a:spcPts val="6760"/>
                </a:lnSpc>
              </a:pPr>
              <a:r>
                <a:rPr lang="en-US" sz="6090" spc="60" dirty="0">
                  <a:solidFill>
                    <a:srgbClr val="000000"/>
                  </a:solidFill>
                  <a:latin typeface="Open Sans Bold"/>
                </a:rPr>
                <a:t>Servlets</a:t>
              </a:r>
            </a:p>
          </p:txBody>
        </p:sp>
      </p:grpSp>
      <p:sp>
        <p:nvSpPr>
          <p:cNvPr id="8" name="TextBox 8"/>
          <p:cNvSpPr txBox="1"/>
          <p:nvPr/>
        </p:nvSpPr>
        <p:spPr>
          <a:xfrm>
            <a:off x="990600" y="730214"/>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03</a:t>
            </a:r>
          </a:p>
        </p:txBody>
      </p:sp>
      <p:pic>
        <p:nvPicPr>
          <p:cNvPr id="3" name="Picture 2" descr="Graphical user interface, text&#10;&#10;Description automatically generated">
            <a:extLst>
              <a:ext uri="{FF2B5EF4-FFF2-40B4-BE49-F238E27FC236}">
                <a16:creationId xmlns:a16="http://schemas.microsoft.com/office/drawing/2014/main" id="{A182D85A-E19E-A048-AE78-31E5DE67B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702086"/>
            <a:ext cx="9791632" cy="1664052"/>
          </a:xfrm>
          <a:prstGeom prst="rect">
            <a:avLst/>
          </a:prstGeom>
        </p:spPr>
      </p:pic>
    </p:spTree>
    <p:extLst>
      <p:ext uri="{BB962C8B-B14F-4D97-AF65-F5344CB8AC3E}">
        <p14:creationId xmlns:p14="http://schemas.microsoft.com/office/powerpoint/2010/main" val="355422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429000" y="1122486"/>
            <a:ext cx="8839200" cy="923330"/>
          </a:xfrm>
          <a:prstGeom prst="rect">
            <a:avLst/>
          </a:prstGeom>
        </p:spPr>
        <p:txBody>
          <a:bodyPr wrap="square" lIns="0" tIns="0" rIns="0" bIns="0" rtlCol="0" anchor="t">
            <a:spAutoFit/>
          </a:bodyPr>
          <a:lstStyle/>
          <a:p>
            <a:pPr>
              <a:lnSpc>
                <a:spcPts val="7183"/>
              </a:lnSpc>
            </a:pPr>
            <a:r>
              <a:rPr lang="en-US" sz="6471" spc="64" dirty="0">
                <a:solidFill>
                  <a:srgbClr val="000000"/>
                </a:solidFill>
                <a:latin typeface="Open Sans Bold"/>
              </a:rPr>
              <a:t>JSPs</a:t>
            </a:r>
          </a:p>
        </p:txBody>
      </p:sp>
      <p:sp>
        <p:nvSpPr>
          <p:cNvPr id="9" name="TextBox 8">
            <a:extLst>
              <a:ext uri="{FF2B5EF4-FFF2-40B4-BE49-F238E27FC236}">
                <a16:creationId xmlns:a16="http://schemas.microsoft.com/office/drawing/2014/main" id="{9005AAFA-01D3-9A4B-B935-8E04009A7B20}"/>
              </a:ext>
            </a:extLst>
          </p:cNvPr>
          <p:cNvSpPr txBox="1"/>
          <p:nvPr/>
        </p:nvSpPr>
        <p:spPr>
          <a:xfrm>
            <a:off x="990600" y="730214"/>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04</a:t>
            </a:r>
          </a:p>
        </p:txBody>
      </p:sp>
      <p:sp>
        <p:nvSpPr>
          <p:cNvPr id="5" name="TextBox 6">
            <a:extLst>
              <a:ext uri="{FF2B5EF4-FFF2-40B4-BE49-F238E27FC236}">
                <a16:creationId xmlns:a16="http://schemas.microsoft.com/office/drawing/2014/main" id="{C30C9BC7-A0E5-BF44-BF10-3F0282464051}"/>
              </a:ext>
            </a:extLst>
          </p:cNvPr>
          <p:cNvSpPr txBox="1"/>
          <p:nvPr/>
        </p:nvSpPr>
        <p:spPr>
          <a:xfrm>
            <a:off x="685800" y="2438088"/>
            <a:ext cx="7620000" cy="1464119"/>
          </a:xfrm>
          <a:prstGeom prst="rect">
            <a:avLst/>
          </a:prstGeom>
        </p:spPr>
        <p:txBody>
          <a:bodyPr wrap="square" lIns="0" tIns="0" rIns="0" bIns="0" rtlCol="0" anchor="t">
            <a:spAutoFit/>
          </a:bodyPr>
          <a:lstStyle/>
          <a:p>
            <a:pPr>
              <a:lnSpc>
                <a:spcPts val="2939"/>
              </a:lnSpc>
            </a:pPr>
            <a:r>
              <a:rPr lang="en-AU" sz="2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What are JSPs?</a:t>
            </a:r>
          </a:p>
          <a:p>
            <a:pPr>
              <a:lnSpc>
                <a:spcPts val="2939"/>
              </a:lnSpc>
            </a:pPr>
            <a:r>
              <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Java Server Pages (JSP) is a server-side programming technology that enables the creation of a dynamic, platform-independent method for building Web-based applications.</a:t>
            </a:r>
          </a:p>
        </p:txBody>
      </p:sp>
      <p:sp>
        <p:nvSpPr>
          <p:cNvPr id="6" name="TextBox 6">
            <a:extLst>
              <a:ext uri="{FF2B5EF4-FFF2-40B4-BE49-F238E27FC236}">
                <a16:creationId xmlns:a16="http://schemas.microsoft.com/office/drawing/2014/main" id="{E8B50E7B-3850-1647-B825-04FF65DAB444}"/>
              </a:ext>
            </a:extLst>
          </p:cNvPr>
          <p:cNvSpPr txBox="1"/>
          <p:nvPr/>
        </p:nvSpPr>
        <p:spPr>
          <a:xfrm>
            <a:off x="9677400" y="2426354"/>
            <a:ext cx="7620000" cy="2951705"/>
          </a:xfrm>
          <a:prstGeom prst="rect">
            <a:avLst/>
          </a:prstGeom>
        </p:spPr>
        <p:txBody>
          <a:bodyPr wrap="square" lIns="0" tIns="0" rIns="0" bIns="0" rtlCol="0" anchor="t">
            <a:spAutoFit/>
          </a:bodyPr>
          <a:lstStyle/>
          <a:p>
            <a:pPr>
              <a:lnSpc>
                <a:spcPts val="2939"/>
              </a:lnSpc>
            </a:pPr>
            <a:r>
              <a:rPr lang="en-AU" sz="2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JSPs vs. HTML</a:t>
            </a:r>
          </a:p>
          <a:p>
            <a:pPr>
              <a:lnSpc>
                <a:spcPts val="2939"/>
              </a:lnSpc>
            </a:pPr>
            <a:r>
              <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HTML cannot contain dynamic information.</a:t>
            </a:r>
          </a:p>
          <a:p>
            <a:pPr>
              <a:lnSpc>
                <a:spcPts val="2939"/>
              </a:lnSpc>
            </a:pPr>
            <a:br>
              <a:rPr lang="en-AU" sz="2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br>
            <a:r>
              <a:rPr lang="en-AU" sz="2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JSPs vs. JavaScript</a:t>
            </a:r>
          </a:p>
          <a:p>
            <a:pPr>
              <a:lnSpc>
                <a:spcPts val="2939"/>
              </a:lnSpc>
            </a:pPr>
            <a:r>
              <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Server-side vs. client-side (JavaScript is not based on Java!).</a:t>
            </a:r>
          </a:p>
          <a:p>
            <a:pPr>
              <a:lnSpc>
                <a:spcPts val="2939"/>
              </a:lnSpc>
            </a:pPr>
            <a:endParaRPr lang="en-AU" sz="2100"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AU" sz="2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JSPs vs. pure servlets</a:t>
            </a:r>
            <a:endPar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AU" sz="2100" dirty="0">
                <a:solidFill>
                  <a:srgbClr val="000000"/>
                </a:solidFill>
                <a:latin typeface="Open Sans" panose="020B0606030504020204" pitchFamily="34" charset="0"/>
                <a:ea typeface="Open Sans" panose="020B0606030504020204" pitchFamily="34" charset="0"/>
                <a:cs typeface="Open Sans" panose="020B0606030504020204" pitchFamily="34" charset="0"/>
              </a:rPr>
              <a:t>JSPs are used in conjunction with servlets.</a:t>
            </a: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A2CA8902-2648-6C49-9EEE-6D090EA83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113214"/>
            <a:ext cx="8420100" cy="4013200"/>
          </a:xfrm>
          <a:prstGeom prst="rect">
            <a:avLst/>
          </a:prstGeom>
        </p:spPr>
      </p:pic>
      <p:sp>
        <p:nvSpPr>
          <p:cNvPr id="7" name="Rectangle 6">
            <a:extLst>
              <a:ext uri="{FF2B5EF4-FFF2-40B4-BE49-F238E27FC236}">
                <a16:creationId xmlns:a16="http://schemas.microsoft.com/office/drawing/2014/main" id="{10E43DEA-3A98-F44E-BFCD-7EE8AD29D6FD}"/>
              </a:ext>
            </a:extLst>
          </p:cNvPr>
          <p:cNvSpPr/>
          <p:nvPr/>
        </p:nvSpPr>
        <p:spPr>
          <a:xfrm>
            <a:off x="1981200" y="9341342"/>
            <a:ext cx="3681008" cy="430887"/>
          </a:xfrm>
          <a:prstGeom prst="rect">
            <a:avLst/>
          </a:prstGeom>
        </p:spPr>
        <p:txBody>
          <a:bodyPr wrap="none">
            <a:spAutoFit/>
          </a:bodyPr>
          <a:lstStyle/>
          <a:p>
            <a:pPr>
              <a:lnSpc>
                <a:spcPts val="2939"/>
              </a:lnSpc>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rPr>
              <a:t>JSP introduces Java into HTML.</a:t>
            </a:r>
            <a:endParaRPr lang="en-AU"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923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1718272"/>
            <a:ext cx="6916181" cy="1778503"/>
            <a:chOff x="0" y="-28575"/>
            <a:chExt cx="9221575" cy="2371337"/>
          </a:xfrm>
        </p:grpSpPr>
        <p:sp>
          <p:nvSpPr>
            <p:cNvPr id="3" name="TextBox 3"/>
            <p:cNvSpPr txBox="1"/>
            <p:nvPr/>
          </p:nvSpPr>
          <p:spPr>
            <a:xfrm>
              <a:off x="0" y="-28575"/>
              <a:ext cx="9221575" cy="1303776"/>
            </a:xfrm>
            <a:prstGeom prst="rect">
              <a:avLst/>
            </a:prstGeom>
          </p:spPr>
          <p:txBody>
            <a:bodyPr lIns="0" tIns="0" rIns="0" bIns="0" rtlCol="0" anchor="t">
              <a:spAutoFit/>
            </a:bodyPr>
            <a:lstStyle/>
            <a:p>
              <a:pPr algn="r">
                <a:lnSpc>
                  <a:spcPts val="3936"/>
                </a:lnSpc>
              </a:pPr>
              <a:r>
                <a:rPr lang="en-US" sz="3200" dirty="0">
                  <a:solidFill>
                    <a:srgbClr val="000000"/>
                  </a:solidFill>
                  <a:latin typeface="Roboto Bold"/>
                </a:rPr>
                <a:t>You don’t need to use JSPs with servlets…</a:t>
              </a:r>
            </a:p>
          </p:txBody>
        </p:sp>
        <p:sp>
          <p:nvSpPr>
            <p:cNvPr id="4" name="TextBox 4"/>
            <p:cNvSpPr txBox="1"/>
            <p:nvPr/>
          </p:nvSpPr>
          <p:spPr>
            <a:xfrm>
              <a:off x="0" y="1374206"/>
              <a:ext cx="9221575" cy="968556"/>
            </a:xfrm>
            <a:prstGeom prst="rect">
              <a:avLst/>
            </a:prstGeom>
          </p:spPr>
          <p:txBody>
            <a:bodyPr lIns="0" tIns="0" rIns="0" bIns="0" rtlCol="0" anchor="t">
              <a:spAutoFit/>
            </a:bodyPr>
            <a:lstStyle/>
            <a:p>
              <a:pPr algn="r">
                <a:lnSpc>
                  <a:spcPts val="5856"/>
                </a:lnSpc>
              </a:pPr>
              <a:r>
                <a:rPr lang="en-US" sz="4800" dirty="0">
                  <a:solidFill>
                    <a:srgbClr val="000000"/>
                  </a:solidFill>
                  <a:latin typeface="Open Sans Light"/>
                </a:rPr>
                <a:t>But you should</a:t>
              </a:r>
            </a:p>
          </p:txBody>
        </p:sp>
      </p:grpSp>
      <p:pic>
        <p:nvPicPr>
          <p:cNvPr id="7" name="Picture 6" descr="Text&#10;&#10;Description automatically generated">
            <a:extLst>
              <a:ext uri="{FF2B5EF4-FFF2-40B4-BE49-F238E27FC236}">
                <a16:creationId xmlns:a16="http://schemas.microsoft.com/office/drawing/2014/main" id="{5AF0EBD4-2EC3-DE4B-A0C5-EE595071F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3771900"/>
            <a:ext cx="10747723" cy="3948143"/>
          </a:xfrm>
          <a:prstGeom prst="rect">
            <a:avLst/>
          </a:prstGeom>
        </p:spPr>
      </p:pic>
      <p:sp>
        <p:nvSpPr>
          <p:cNvPr id="8" name="TextBox 6">
            <a:extLst>
              <a:ext uri="{FF2B5EF4-FFF2-40B4-BE49-F238E27FC236}">
                <a16:creationId xmlns:a16="http://schemas.microsoft.com/office/drawing/2014/main" id="{E36F8249-452C-9842-AED2-E56C17E6C554}"/>
              </a:ext>
            </a:extLst>
          </p:cNvPr>
          <p:cNvSpPr txBox="1"/>
          <p:nvPr/>
        </p:nvSpPr>
        <p:spPr>
          <a:xfrm>
            <a:off x="8345661" y="7962900"/>
            <a:ext cx="7620000" cy="720325"/>
          </a:xfrm>
          <a:prstGeom prst="rect">
            <a:avLst/>
          </a:prstGeom>
        </p:spPr>
        <p:txBody>
          <a:bodyPr wrap="square" lIns="0" tIns="0" rIns="0" bIns="0" rtlCol="0" anchor="t">
            <a:spAutoFit/>
          </a:bodyPr>
          <a:lstStyle/>
          <a:p>
            <a:pPr>
              <a:lnSpc>
                <a:spcPts val="2939"/>
              </a:lnSpc>
            </a:pPr>
            <a:r>
              <a:rPr lang="en-US" sz="2100" i="1" dirty="0">
                <a:latin typeface="Open Sans" panose="020B0606030504020204" pitchFamily="34" charset="0"/>
                <a:ea typeface="Open Sans" panose="020B0606030504020204" pitchFamily="34" charset="0"/>
                <a:cs typeface="Open Sans" panose="020B0606030504020204" pitchFamily="34" charset="0"/>
              </a:rPr>
              <a:t>This is tedious and doesn’t separate roles of back-end and front-end developers.</a:t>
            </a:r>
          </a:p>
        </p:txBody>
      </p:sp>
      <p:sp>
        <p:nvSpPr>
          <p:cNvPr id="9" name="TextBox 8">
            <a:extLst>
              <a:ext uri="{FF2B5EF4-FFF2-40B4-BE49-F238E27FC236}">
                <a16:creationId xmlns:a16="http://schemas.microsoft.com/office/drawing/2014/main" id="{4DB4F1E9-6485-1E42-8FBC-9DB7737990FF}"/>
              </a:ext>
            </a:extLst>
          </p:cNvPr>
          <p:cNvSpPr txBox="1"/>
          <p:nvPr/>
        </p:nvSpPr>
        <p:spPr>
          <a:xfrm>
            <a:off x="278296" y="10397"/>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05</a:t>
            </a:r>
          </a:p>
        </p:txBody>
      </p:sp>
    </p:spTree>
    <p:extLst>
      <p:ext uri="{BB962C8B-B14F-4D97-AF65-F5344CB8AC3E}">
        <p14:creationId xmlns:p14="http://schemas.microsoft.com/office/powerpoint/2010/main" val="216213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514600" y="482632"/>
            <a:ext cx="13771993" cy="1846659"/>
          </a:xfrm>
          <a:prstGeom prst="rect">
            <a:avLst/>
          </a:prstGeom>
        </p:spPr>
        <p:txBody>
          <a:bodyPr wrap="square" lIns="0" tIns="0" rIns="0" bIns="0" rtlCol="0" anchor="t">
            <a:spAutoFit/>
          </a:bodyPr>
          <a:lstStyle/>
          <a:p>
            <a:pPr>
              <a:lnSpc>
                <a:spcPts val="7183"/>
              </a:lnSpc>
            </a:pPr>
            <a:r>
              <a:rPr lang="en-US" sz="6471" spc="64" dirty="0">
                <a:solidFill>
                  <a:srgbClr val="000000"/>
                </a:solidFill>
                <a:latin typeface="Open Sans Bold"/>
              </a:rPr>
              <a:t>JSP + servlets + domain model = MVC pattern</a:t>
            </a:r>
          </a:p>
        </p:txBody>
      </p:sp>
      <p:sp>
        <p:nvSpPr>
          <p:cNvPr id="9" name="TextBox 8">
            <a:extLst>
              <a:ext uri="{FF2B5EF4-FFF2-40B4-BE49-F238E27FC236}">
                <a16:creationId xmlns:a16="http://schemas.microsoft.com/office/drawing/2014/main" id="{9005AAFA-01D3-9A4B-B935-8E04009A7B20}"/>
              </a:ext>
            </a:extLst>
          </p:cNvPr>
          <p:cNvSpPr txBox="1"/>
          <p:nvPr/>
        </p:nvSpPr>
        <p:spPr>
          <a:xfrm>
            <a:off x="457200" y="337941"/>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06</a:t>
            </a:r>
          </a:p>
        </p:txBody>
      </p:sp>
      <p:sp>
        <p:nvSpPr>
          <p:cNvPr id="10" name="TextBox 6">
            <a:extLst>
              <a:ext uri="{FF2B5EF4-FFF2-40B4-BE49-F238E27FC236}">
                <a16:creationId xmlns:a16="http://schemas.microsoft.com/office/drawing/2014/main" id="{401A8907-905F-404D-BFE1-57B88817A3F0}"/>
              </a:ext>
            </a:extLst>
          </p:cNvPr>
          <p:cNvSpPr txBox="1"/>
          <p:nvPr/>
        </p:nvSpPr>
        <p:spPr>
          <a:xfrm>
            <a:off x="7620000" y="9032784"/>
            <a:ext cx="6019800" cy="1089978"/>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This is the data layer which contains business logic of the system, and also represents the state of the application.</a:t>
            </a:r>
          </a:p>
        </p:txBody>
      </p:sp>
      <p:sp>
        <p:nvSpPr>
          <p:cNvPr id="11" name="TextBox 6">
            <a:extLst>
              <a:ext uri="{FF2B5EF4-FFF2-40B4-BE49-F238E27FC236}">
                <a16:creationId xmlns:a16="http://schemas.microsoft.com/office/drawing/2014/main" id="{CE9FA0A3-5A40-2242-A614-795CDDAA52D1}"/>
              </a:ext>
            </a:extLst>
          </p:cNvPr>
          <p:cNvSpPr txBox="1"/>
          <p:nvPr/>
        </p:nvSpPr>
        <p:spPr>
          <a:xfrm>
            <a:off x="10896600" y="2336253"/>
            <a:ext cx="6705600" cy="1461875"/>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Controller layer acts as an interface between View and Model. It receives requests from the View layer and processes them, including the necessary validations.</a:t>
            </a:r>
          </a:p>
        </p:txBody>
      </p:sp>
      <p:sp>
        <p:nvSpPr>
          <p:cNvPr id="13" name="TextBox 6">
            <a:extLst>
              <a:ext uri="{FF2B5EF4-FFF2-40B4-BE49-F238E27FC236}">
                <a16:creationId xmlns:a16="http://schemas.microsoft.com/office/drawing/2014/main" id="{C2D26FE7-BF5C-2444-B4DD-BAA786D3CD64}"/>
              </a:ext>
            </a:extLst>
          </p:cNvPr>
          <p:cNvSpPr txBox="1"/>
          <p:nvPr/>
        </p:nvSpPr>
        <p:spPr>
          <a:xfrm>
            <a:off x="3276600" y="2612767"/>
            <a:ext cx="7086600" cy="1092158"/>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This layer represents the output of the application, usually some form of UI. The presentation layer is used to display the Model data fetched by the Controller.</a:t>
            </a:r>
          </a:p>
        </p:txBody>
      </p:sp>
      <p:pic>
        <p:nvPicPr>
          <p:cNvPr id="8" name="Picture 7" descr="Diagram&#10;&#10;Description automatically generated">
            <a:extLst>
              <a:ext uri="{FF2B5EF4-FFF2-40B4-BE49-F238E27FC236}">
                <a16:creationId xmlns:a16="http://schemas.microsoft.com/office/drawing/2014/main" id="{9A3882C0-D770-AC42-BC27-DF74A4E19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120" y="3798128"/>
            <a:ext cx="11320318" cy="5048250"/>
          </a:xfrm>
          <a:prstGeom prst="rect">
            <a:avLst/>
          </a:prstGeom>
        </p:spPr>
      </p:pic>
    </p:spTree>
    <p:extLst>
      <p:ext uri="{BB962C8B-B14F-4D97-AF65-F5344CB8AC3E}">
        <p14:creationId xmlns:p14="http://schemas.microsoft.com/office/powerpoint/2010/main" val="57458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611007" y="730213"/>
            <a:ext cx="13771993" cy="923330"/>
          </a:xfrm>
          <a:prstGeom prst="rect">
            <a:avLst/>
          </a:prstGeom>
        </p:spPr>
        <p:txBody>
          <a:bodyPr wrap="square" lIns="0" tIns="0" rIns="0" bIns="0" rtlCol="0" anchor="t">
            <a:spAutoFit/>
          </a:bodyPr>
          <a:lstStyle/>
          <a:p>
            <a:pPr>
              <a:lnSpc>
                <a:spcPts val="7183"/>
              </a:lnSpc>
            </a:pPr>
            <a:r>
              <a:rPr lang="en-US" sz="6471" spc="64" dirty="0">
                <a:solidFill>
                  <a:srgbClr val="000000"/>
                </a:solidFill>
                <a:latin typeface="Open Sans Bold"/>
              </a:rPr>
              <a:t>MVC pattern in your assignment</a:t>
            </a:r>
          </a:p>
        </p:txBody>
      </p:sp>
      <p:sp>
        <p:nvSpPr>
          <p:cNvPr id="9" name="TextBox 8">
            <a:extLst>
              <a:ext uri="{FF2B5EF4-FFF2-40B4-BE49-F238E27FC236}">
                <a16:creationId xmlns:a16="http://schemas.microsoft.com/office/drawing/2014/main" id="{9005AAFA-01D3-9A4B-B935-8E04009A7B20}"/>
              </a:ext>
            </a:extLst>
          </p:cNvPr>
          <p:cNvSpPr txBox="1"/>
          <p:nvPr/>
        </p:nvSpPr>
        <p:spPr>
          <a:xfrm>
            <a:off x="457200" y="337941"/>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07</a:t>
            </a:r>
          </a:p>
        </p:txBody>
      </p:sp>
      <p:pic>
        <p:nvPicPr>
          <p:cNvPr id="3" name="Picture 2" descr="Diagram&#10;&#10;Description automatically generated">
            <a:extLst>
              <a:ext uri="{FF2B5EF4-FFF2-40B4-BE49-F238E27FC236}">
                <a16:creationId xmlns:a16="http://schemas.microsoft.com/office/drawing/2014/main" id="{D0FA3658-9C8E-EB46-8AF0-E7D0011CF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42" y="3467100"/>
            <a:ext cx="11044115" cy="5067300"/>
          </a:xfrm>
          <a:prstGeom prst="rect">
            <a:avLst/>
          </a:prstGeom>
        </p:spPr>
      </p:pic>
    </p:spTree>
    <p:extLst>
      <p:ext uri="{BB962C8B-B14F-4D97-AF65-F5344CB8AC3E}">
        <p14:creationId xmlns:p14="http://schemas.microsoft.com/office/powerpoint/2010/main" val="153872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611007" y="730213"/>
            <a:ext cx="13771993" cy="923330"/>
          </a:xfrm>
          <a:prstGeom prst="rect">
            <a:avLst/>
          </a:prstGeom>
        </p:spPr>
        <p:txBody>
          <a:bodyPr wrap="square" lIns="0" tIns="0" rIns="0" bIns="0" rtlCol="0" anchor="t">
            <a:spAutoFit/>
          </a:bodyPr>
          <a:lstStyle/>
          <a:p>
            <a:pPr>
              <a:lnSpc>
                <a:spcPts val="7183"/>
              </a:lnSpc>
            </a:pPr>
            <a:r>
              <a:rPr lang="en-US" sz="6471" spc="64" dirty="0">
                <a:solidFill>
                  <a:srgbClr val="000000"/>
                </a:solidFill>
                <a:latin typeface="Open Sans Bold"/>
              </a:rPr>
              <a:t>Apache TomCat</a:t>
            </a:r>
          </a:p>
        </p:txBody>
      </p:sp>
      <p:sp>
        <p:nvSpPr>
          <p:cNvPr id="9" name="TextBox 8">
            <a:extLst>
              <a:ext uri="{FF2B5EF4-FFF2-40B4-BE49-F238E27FC236}">
                <a16:creationId xmlns:a16="http://schemas.microsoft.com/office/drawing/2014/main" id="{9005AAFA-01D3-9A4B-B935-8E04009A7B20}"/>
              </a:ext>
            </a:extLst>
          </p:cNvPr>
          <p:cNvSpPr txBox="1"/>
          <p:nvPr/>
        </p:nvSpPr>
        <p:spPr>
          <a:xfrm>
            <a:off x="457200" y="337941"/>
            <a:ext cx="3122982" cy="1707875"/>
          </a:xfrm>
          <a:prstGeom prst="rect">
            <a:avLst/>
          </a:prstGeom>
        </p:spPr>
        <p:txBody>
          <a:bodyPr lIns="0" tIns="0" rIns="0" bIns="0" rtlCol="0" anchor="t">
            <a:spAutoFit/>
          </a:bodyPr>
          <a:lstStyle/>
          <a:p>
            <a:pPr>
              <a:lnSpc>
                <a:spcPts val="13271"/>
              </a:lnSpc>
            </a:pPr>
            <a:r>
              <a:rPr lang="en-US" sz="11956" spc="119" dirty="0">
                <a:solidFill>
                  <a:srgbClr val="000000">
                    <a:alpha val="9804"/>
                  </a:srgbClr>
                </a:solidFill>
                <a:latin typeface="Open Sans Bold"/>
              </a:rPr>
              <a:t>08</a:t>
            </a:r>
          </a:p>
        </p:txBody>
      </p:sp>
      <p:sp>
        <p:nvSpPr>
          <p:cNvPr id="5" name="TextBox 6">
            <a:extLst>
              <a:ext uri="{FF2B5EF4-FFF2-40B4-BE49-F238E27FC236}">
                <a16:creationId xmlns:a16="http://schemas.microsoft.com/office/drawing/2014/main" id="{07B6710A-1FC1-F449-AD13-985B173A85A1}"/>
              </a:ext>
            </a:extLst>
          </p:cNvPr>
          <p:cNvSpPr txBox="1"/>
          <p:nvPr/>
        </p:nvSpPr>
        <p:spPr>
          <a:xfrm>
            <a:off x="2894991" y="1719405"/>
            <a:ext cx="7086600" cy="348365"/>
          </a:xfrm>
          <a:prstGeom prst="rect">
            <a:avLst/>
          </a:prstGeom>
        </p:spPr>
        <p:txBody>
          <a:bodyPr wrap="square" lIns="0" tIns="0" rIns="0" bIns="0" rtlCol="0" anchor="t">
            <a:spAutoFit/>
          </a:bodyPr>
          <a:lstStyle/>
          <a:p>
            <a:pPr>
              <a:lnSpc>
                <a:spcPts val="2939"/>
              </a:lnSpc>
            </a:pPr>
            <a:r>
              <a:rPr lang="en-US" sz="2099" b="1" i="1" dirty="0">
                <a:solidFill>
                  <a:srgbClr val="000000"/>
                </a:solidFill>
                <a:latin typeface="Open Sans" panose="020B0606030504020204" pitchFamily="34" charset="0"/>
                <a:ea typeface="Open Sans" panose="020B0606030504020204" pitchFamily="34" charset="0"/>
                <a:cs typeface="Open Sans" panose="020B0606030504020204" pitchFamily="34" charset="0"/>
              </a:rPr>
              <a:t>Acts as both a web server and container</a:t>
            </a:r>
          </a:p>
        </p:txBody>
      </p:sp>
      <p:sp>
        <p:nvSpPr>
          <p:cNvPr id="6" name="TextBox 6">
            <a:extLst>
              <a:ext uri="{FF2B5EF4-FFF2-40B4-BE49-F238E27FC236}">
                <a16:creationId xmlns:a16="http://schemas.microsoft.com/office/drawing/2014/main" id="{C1FAABA6-9AD2-9846-B8D1-8C63224DB42D}"/>
              </a:ext>
            </a:extLst>
          </p:cNvPr>
          <p:cNvSpPr txBox="1"/>
          <p:nvPr/>
        </p:nvSpPr>
        <p:spPr>
          <a:xfrm>
            <a:off x="990600" y="2857500"/>
            <a:ext cx="7086600" cy="2579809"/>
          </a:xfrm>
          <a:prstGeom prst="rect">
            <a:avLst/>
          </a:prstGeom>
        </p:spPr>
        <p:txBody>
          <a:bodyPr wrap="square" lIns="0" tIns="0" rIns="0" bIns="0" rtlCol="0" anchor="t">
            <a:spAutoFit/>
          </a:bodyPr>
          <a:lstStyle/>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Web servers are great at serving static pages (but cannot create dynamic pages).</a:t>
            </a:r>
          </a:p>
          <a:p>
            <a:pPr>
              <a:lnSpc>
                <a:spcPts val="2939"/>
              </a:lnSpc>
            </a:pPr>
            <a:endPar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rPr>
              <a:t>This is the role servlets play - they can dynamically create pages to send as a response to the client.</a:t>
            </a:r>
          </a:p>
          <a:p>
            <a:pPr>
              <a:lnSpc>
                <a:spcPts val="2939"/>
              </a:lnSpc>
            </a:pPr>
            <a:endParaRPr lang="en-US" sz="2099"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2939"/>
              </a:lnSpc>
            </a:pPr>
            <a:r>
              <a:rPr lang="en-US" sz="2099" i="1" dirty="0">
                <a:solidFill>
                  <a:srgbClr val="000000"/>
                </a:solidFill>
                <a:latin typeface="Open Sans" panose="020B0606030504020204" pitchFamily="34" charset="0"/>
                <a:ea typeface="Open Sans" panose="020B0606030504020204" pitchFamily="34" charset="0"/>
                <a:cs typeface="Open Sans" panose="020B0606030504020204" pitchFamily="34" charset="0"/>
              </a:rPr>
              <a:t>Dynamic web pages didn’t exist before the request.</a:t>
            </a:r>
          </a:p>
        </p:txBody>
      </p:sp>
      <p:sp>
        <p:nvSpPr>
          <p:cNvPr id="2" name="Rectangle 1">
            <a:extLst>
              <a:ext uri="{FF2B5EF4-FFF2-40B4-BE49-F238E27FC236}">
                <a16:creationId xmlns:a16="http://schemas.microsoft.com/office/drawing/2014/main" id="{6A542CE1-BDD6-4047-938E-28BAA408CF89}"/>
              </a:ext>
            </a:extLst>
          </p:cNvPr>
          <p:cNvSpPr/>
          <p:nvPr/>
        </p:nvSpPr>
        <p:spPr>
          <a:xfrm>
            <a:off x="8610600" y="4147404"/>
            <a:ext cx="9144000" cy="2031325"/>
          </a:xfrm>
          <a:prstGeom prst="rect">
            <a:avLst/>
          </a:prstGeom>
        </p:spPr>
        <p:txBody>
          <a:bodyPr>
            <a:spAutoFit/>
          </a:bodyPr>
          <a:lstStyle/>
          <a:p>
            <a:r>
              <a:rPr lang="en-AU" sz="2100" dirty="0">
                <a:latin typeface="Open Sans" panose="020B0606030504020204" pitchFamily="34" charset="0"/>
                <a:ea typeface="Open Sans" panose="020B0606030504020204" pitchFamily="34" charset="0"/>
                <a:cs typeface="Open Sans" panose="020B0606030504020204" pitchFamily="34" charset="0"/>
              </a:rPr>
              <a:t>Servlets don't have main methods the server can call, so instead when the web server gets a request for a servlet, the server hands the request to the container in which the servlet is deployed.</a:t>
            </a:r>
          </a:p>
          <a:p>
            <a:endParaRPr lang="en-AU" sz="2100" dirty="0">
              <a:latin typeface="Open Sans" panose="020B0606030504020204" pitchFamily="34" charset="0"/>
              <a:ea typeface="Open Sans" panose="020B0606030504020204" pitchFamily="34" charset="0"/>
              <a:cs typeface="Open Sans" panose="020B0606030504020204" pitchFamily="34" charset="0"/>
            </a:endParaRPr>
          </a:p>
          <a:p>
            <a:r>
              <a:rPr lang="en-AU" sz="2100" dirty="0">
                <a:latin typeface="Open Sans" panose="020B0606030504020204" pitchFamily="34" charset="0"/>
                <a:ea typeface="Open Sans" panose="020B0606030504020204" pitchFamily="34" charset="0"/>
                <a:cs typeface="Open Sans" panose="020B0606030504020204" pitchFamily="34" charset="0"/>
              </a:rPr>
              <a:t>The container gives the HTTP request to the servlet and calls the servlet's </a:t>
            </a:r>
            <a:r>
              <a:rPr lang="en-AU" sz="2100" dirty="0" err="1">
                <a:latin typeface="Open Sans" panose="020B0606030504020204" pitchFamily="34" charset="0"/>
                <a:ea typeface="Open Sans" panose="020B0606030504020204" pitchFamily="34" charset="0"/>
                <a:cs typeface="Open Sans" panose="020B0606030504020204" pitchFamily="34" charset="0"/>
              </a:rPr>
              <a:t>doGet</a:t>
            </a:r>
            <a:r>
              <a:rPr lang="en-AU" sz="2100" dirty="0">
                <a:latin typeface="Open Sans" panose="020B0606030504020204" pitchFamily="34" charset="0"/>
                <a:ea typeface="Open Sans" panose="020B0606030504020204" pitchFamily="34" charset="0"/>
                <a:cs typeface="Open Sans" panose="020B0606030504020204" pitchFamily="34" charset="0"/>
              </a:rPr>
              <a:t>() and </a:t>
            </a:r>
            <a:r>
              <a:rPr lang="en-AU" sz="2100" dirty="0" err="1">
                <a:latin typeface="Open Sans" panose="020B0606030504020204" pitchFamily="34" charset="0"/>
                <a:ea typeface="Open Sans" panose="020B0606030504020204" pitchFamily="34" charset="0"/>
                <a:cs typeface="Open Sans" panose="020B0606030504020204" pitchFamily="34" charset="0"/>
              </a:rPr>
              <a:t>doPost</a:t>
            </a:r>
            <a:r>
              <a:rPr lang="en-AU" sz="2100" dirty="0">
                <a:latin typeface="Open Sans" panose="020B0606030504020204" pitchFamily="34" charset="0"/>
                <a:ea typeface="Open Sans" panose="020B0606030504020204" pitchFamily="34" charset="0"/>
                <a:cs typeface="Open Sans" panose="020B0606030504020204" pitchFamily="34" charset="0"/>
              </a:rPr>
              <a:t>()</a:t>
            </a:r>
            <a:r>
              <a:rPr lang="en-AU" sz="2100" dirty="0">
                <a:solidFill>
                  <a:srgbClr val="D19A66"/>
                </a:solidFill>
                <a:latin typeface="Open Sans" panose="020B0606030504020204" pitchFamily="34" charset="0"/>
                <a:ea typeface="Open Sans" panose="020B0606030504020204" pitchFamily="34" charset="0"/>
                <a:cs typeface="Open Sans" panose="020B0606030504020204" pitchFamily="34" charset="0"/>
              </a:rPr>
              <a:t> </a:t>
            </a:r>
            <a:r>
              <a:rPr lang="en-AU" sz="2100" dirty="0">
                <a:latin typeface="Open Sans" panose="020B0606030504020204" pitchFamily="34" charset="0"/>
                <a:ea typeface="Open Sans" panose="020B0606030504020204" pitchFamily="34" charset="0"/>
                <a:cs typeface="Open Sans" panose="020B0606030504020204" pitchFamily="34" charset="0"/>
              </a:rPr>
              <a:t>methods.</a:t>
            </a: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Diagram, schematic&#10;&#10;Description automatically generated">
            <a:extLst>
              <a:ext uri="{FF2B5EF4-FFF2-40B4-BE49-F238E27FC236}">
                <a16:creationId xmlns:a16="http://schemas.microsoft.com/office/drawing/2014/main" id="{C0F64F7E-4216-564E-955B-A3AB6C6CD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633" y="6985863"/>
            <a:ext cx="14887154" cy="2579809"/>
          </a:xfrm>
          <a:prstGeom prst="rect">
            <a:avLst/>
          </a:prstGeom>
        </p:spPr>
      </p:pic>
    </p:spTree>
    <p:extLst>
      <p:ext uri="{BB962C8B-B14F-4D97-AF65-F5344CB8AC3E}">
        <p14:creationId xmlns:p14="http://schemas.microsoft.com/office/powerpoint/2010/main" val="2284022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710</Words>
  <Application>Microsoft Macintosh PowerPoint</Application>
  <PresentationFormat>Custom</PresentationFormat>
  <Paragraphs>74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Calibri</vt:lpstr>
      <vt:lpstr>Arial</vt:lpstr>
      <vt:lpstr>Roboto</vt:lpstr>
      <vt:lpstr>Open Sans Light</vt:lpstr>
      <vt:lpstr>Roboto Bold</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Pink Simple Social Science Lesson Education Presentation</dc:title>
  <cp:lastModifiedBy>Luke Rosa</cp:lastModifiedBy>
  <cp:revision>34</cp:revision>
  <dcterms:created xsi:type="dcterms:W3CDTF">2006-08-16T00:00:00Z</dcterms:created>
  <dcterms:modified xsi:type="dcterms:W3CDTF">2021-08-11T11:35:38Z</dcterms:modified>
  <dc:identifier>DAElYlMzymU</dc:identifier>
</cp:coreProperties>
</file>