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67" r:id="rId5"/>
    <p:sldId id="268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Bold" panose="020B0806030504020204" pitchFamily="34" charset="0"/>
      <p:regular r:id="rId15"/>
      <p:bold r:id="rId16"/>
    </p:embeddedFont>
    <p:embeddedFont>
      <p:font typeface="Open Sans Light" panose="020B0306030504020204" pitchFamily="34" charset="0"/>
      <p:regular r:id="rId17"/>
      <p:italic r:id="rId18"/>
    </p:embeddedFont>
    <p:embeddedFont>
      <p:font typeface="Roboto" pitchFamily="2" charset="0"/>
      <p:regular r:id="rId19"/>
      <p:bold r:id="rId20"/>
      <p:italic r:id="rId21"/>
      <p:boldItalic r:id="rId22"/>
    </p:embeddedFont>
    <p:embeddedFont>
      <p:font typeface="Roboto Bold" pitchFamily="2" charset="0"/>
      <p:regular r:id="rId23"/>
      <p:bold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8" autoAdjust="0"/>
    <p:restoredTop sz="94548" autoAdjust="0"/>
  </p:normalViewPr>
  <p:slideViewPr>
    <p:cSldViewPr>
      <p:cViewPr varScale="1">
        <p:scale>
          <a:sx n="57" d="100"/>
          <a:sy n="57" d="100"/>
        </p:scale>
        <p:origin x="216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N900072021/Resources/tree/main/how_to/202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573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1150" y="3136649"/>
            <a:ext cx="14265698" cy="4249585"/>
            <a:chOff x="-1" y="314510"/>
            <a:chExt cx="19020930" cy="5666112"/>
          </a:xfrm>
        </p:grpSpPr>
        <p:grpSp>
          <p:nvGrpSpPr>
            <p:cNvPr id="3" name="Group 3"/>
            <p:cNvGrpSpPr/>
            <p:nvPr/>
          </p:nvGrpSpPr>
          <p:grpSpPr>
            <a:xfrm>
              <a:off x="5201319" y="4716919"/>
              <a:ext cx="8618292" cy="1263703"/>
              <a:chOff x="0" y="0"/>
              <a:chExt cx="21201500" cy="310878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01500" cy="3108784"/>
              </a:xfrm>
              <a:custGeom>
                <a:avLst/>
                <a:gdLst/>
                <a:ahLst/>
                <a:cxnLst/>
                <a:rect l="l" t="t" r="r" b="b"/>
                <a:pathLst>
                  <a:path w="21201500" h="3108784">
                    <a:moveTo>
                      <a:pt x="20975441" y="0"/>
                    </a:moveTo>
                    <a:lnTo>
                      <a:pt x="0" y="0"/>
                    </a:lnTo>
                    <a:lnTo>
                      <a:pt x="0" y="3108784"/>
                    </a:lnTo>
                    <a:lnTo>
                      <a:pt x="21201500" y="3108784"/>
                    </a:lnTo>
                    <a:lnTo>
                      <a:pt x="21201500" y="0"/>
                    </a:lnTo>
                    <a:lnTo>
                      <a:pt x="20975439" y="0"/>
                    </a:lnTo>
                    <a:close/>
                    <a:moveTo>
                      <a:pt x="20975441" y="2882724"/>
                    </a:moveTo>
                    <a:lnTo>
                      <a:pt x="228600" y="2882724"/>
                    </a:lnTo>
                    <a:lnTo>
                      <a:pt x="228600" y="228600"/>
                    </a:lnTo>
                    <a:lnTo>
                      <a:pt x="20975441" y="228600"/>
                    </a:lnTo>
                    <a:lnTo>
                      <a:pt x="20975441" y="28827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5370625" y="5103446"/>
              <a:ext cx="8279677" cy="4906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</a:pPr>
              <a:r>
                <a:rPr lang="en-US" sz="2400" spc="96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Before we start: any burning questions?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1" y="314510"/>
              <a:ext cx="19020930" cy="1898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79"/>
                </a:lnSpc>
              </a:pPr>
              <a:r>
                <a:rPr lang="en-US" sz="8725" spc="87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Workshop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A185ED1D-AB9C-EE47-BE91-B581A8BF39DE}"/>
              </a:ext>
            </a:extLst>
          </p:cNvPr>
          <p:cNvSpPr txBox="1"/>
          <p:nvPr/>
        </p:nvSpPr>
        <p:spPr>
          <a:xfrm>
            <a:off x="573100" y="508233"/>
            <a:ext cx="2572892" cy="1429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01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0087ACF5-995C-B64E-BD36-8E410019C089}"/>
              </a:ext>
            </a:extLst>
          </p:cNvPr>
          <p:cNvGrpSpPr/>
          <p:nvPr/>
        </p:nvGrpSpPr>
        <p:grpSpPr>
          <a:xfrm>
            <a:off x="1655914" y="3129338"/>
            <a:ext cx="6916181" cy="3637409"/>
            <a:chOff x="0" y="-28575"/>
            <a:chExt cx="9221575" cy="4849877"/>
          </a:xfrm>
        </p:grpSpPr>
        <p:sp>
          <p:nvSpPr>
            <p:cNvPr id="10" name="TextBox 3">
              <a:extLst>
                <a:ext uri="{FF2B5EF4-FFF2-40B4-BE49-F238E27FC236}">
                  <a16:creationId xmlns:a16="http://schemas.microsoft.com/office/drawing/2014/main" id="{887A424C-8D0F-3644-9236-EA62A6AE6846}"/>
                </a:ext>
              </a:extLst>
            </p:cNvPr>
            <p:cNvSpPr txBox="1"/>
            <p:nvPr/>
          </p:nvSpPr>
          <p:spPr>
            <a:xfrm>
              <a:off x="0" y="-28575"/>
              <a:ext cx="9221575" cy="636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36"/>
                </a:lnSpc>
              </a:pPr>
              <a:r>
                <a:rPr lang="en-US" sz="3200" dirty="0">
                  <a:solidFill>
                    <a:srgbClr val="000000"/>
                  </a:solidFill>
                  <a:latin typeface="Roboto Bold"/>
                </a:rPr>
                <a:t>Hopefully by now you have…</a:t>
              </a: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ED146462-9031-9749-A96C-5DBE4F2A1901}"/>
                </a:ext>
              </a:extLst>
            </p:cNvPr>
            <p:cNvSpPr txBox="1"/>
            <p:nvPr/>
          </p:nvSpPr>
          <p:spPr>
            <a:xfrm>
              <a:off x="0" y="1374206"/>
              <a:ext cx="9221575" cy="3447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r"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Accepted GitHub invite</a:t>
              </a:r>
            </a:p>
            <a:p>
              <a:pPr marL="457200" indent="-457200" algn="r"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Created a repository</a:t>
              </a:r>
            </a:p>
            <a:p>
              <a:pPr marL="457200" indent="-457200" algn="r"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Begun work on Part 1 submission</a:t>
              </a:r>
            </a:p>
            <a:p>
              <a:pPr marL="457200" indent="-457200" algn="r"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Begun setting up dev environment</a:t>
              </a:r>
            </a:p>
            <a:p>
              <a:pPr marL="457200" indent="-457200" algn="r">
                <a:buAutoNum type="arabicPeriod"/>
              </a:pPr>
              <a:endParaRPr lang="en-US" sz="2400" dirty="0">
                <a:solidFill>
                  <a:srgbClr val="000000"/>
                </a:solidFill>
                <a:latin typeface="Open Sans Light"/>
              </a:endParaRPr>
            </a:p>
            <a:p>
              <a:pPr algn="r"/>
              <a:r>
                <a:rPr lang="en-US" sz="2400" b="1" dirty="0">
                  <a:solidFill>
                    <a:srgbClr val="000000"/>
                  </a:solidFill>
                  <a:latin typeface="Open Sans Light"/>
                </a:rPr>
                <a:t>Reminder: </a:t>
              </a: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take meeting minutes each week and save them to GitHub.</a:t>
              </a:r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294AFFF-ED3D-AD4C-9E7C-BBFED5256F9C}"/>
              </a:ext>
            </a:extLst>
          </p:cNvPr>
          <p:cNvGrpSpPr/>
          <p:nvPr/>
        </p:nvGrpSpPr>
        <p:grpSpPr>
          <a:xfrm>
            <a:off x="9144000" y="3129338"/>
            <a:ext cx="6916181" cy="5114737"/>
            <a:chOff x="0" y="-28575"/>
            <a:chExt cx="9221575" cy="6819648"/>
          </a:xfrm>
        </p:grpSpPr>
        <p:sp>
          <p:nvSpPr>
            <p:cNvPr id="13" name="TextBox 3">
              <a:extLst>
                <a:ext uri="{FF2B5EF4-FFF2-40B4-BE49-F238E27FC236}">
                  <a16:creationId xmlns:a16="http://schemas.microsoft.com/office/drawing/2014/main" id="{EB688405-BDA8-7C48-A3E1-2D6CF35CA6DD}"/>
                </a:ext>
              </a:extLst>
            </p:cNvPr>
            <p:cNvSpPr txBox="1"/>
            <p:nvPr/>
          </p:nvSpPr>
          <p:spPr>
            <a:xfrm>
              <a:off x="0" y="-28575"/>
              <a:ext cx="9221575" cy="636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36"/>
                </a:lnSpc>
              </a:pPr>
              <a:r>
                <a:rPr lang="en-US" sz="3200" dirty="0">
                  <a:solidFill>
                    <a:srgbClr val="000000"/>
                  </a:solidFill>
                  <a:latin typeface="Roboto Bold"/>
                </a:rPr>
                <a:t>Today you will…</a:t>
              </a:r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35D3885F-C9E2-894B-83BB-64DFD161ABB6}"/>
                </a:ext>
              </a:extLst>
            </p:cNvPr>
            <p:cNvSpPr txBox="1"/>
            <p:nvPr/>
          </p:nvSpPr>
          <p:spPr>
            <a:xfrm>
              <a:off x="0" y="1374206"/>
              <a:ext cx="9221575" cy="5416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r">
                <a:buFontTx/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Continue working on Part 1 assessment</a:t>
              </a:r>
            </a:p>
            <a:p>
              <a:pPr marL="457200" indent="-457200" algn="r"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Continue setting up dev environment</a:t>
              </a:r>
            </a:p>
            <a:p>
              <a:pPr marL="457200" indent="-457200" algn="r">
                <a:buAutoNum type="arabicPeriod"/>
              </a:pPr>
              <a:endParaRPr lang="en-US" sz="2400" dirty="0">
                <a:solidFill>
                  <a:srgbClr val="000000"/>
                </a:solidFill>
                <a:latin typeface="Open Sans Light"/>
              </a:endParaRPr>
            </a:p>
            <a:p>
              <a:pPr algn="r"/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If you have enough time, begin:</a:t>
              </a:r>
            </a:p>
            <a:p>
              <a:pPr marL="457200" indent="-457200" algn="r"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Create your first JSP + Servlet: </a:t>
              </a:r>
              <a:r>
                <a:rPr lang="en-US" sz="2400" dirty="0">
                  <a:solidFill>
                    <a:srgbClr val="000000"/>
                  </a:solidFill>
                  <a:latin typeface="Open Sans Light"/>
                  <a:hlinkClick r:id="rId2"/>
                </a:rPr>
                <a:t>https://github.com/SWEN900072021/Resources/tree/main/how_to/2021</a:t>
              </a:r>
              <a:endParaRPr lang="en-US" sz="2400" dirty="0">
                <a:solidFill>
                  <a:srgbClr val="000000"/>
                </a:solidFill>
                <a:latin typeface="Open Sans Light"/>
              </a:endParaRPr>
            </a:p>
            <a:p>
              <a:pPr marL="457200" indent="-457200" algn="r">
                <a:buAutoNum type="arabicPeriod"/>
              </a:pP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 </a:t>
              </a:r>
            </a:p>
            <a:p>
              <a:pPr algn="r"/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2. Read the Maven introduction: </a:t>
              </a:r>
              <a:r>
                <a:rPr lang="en-US" sz="2400" dirty="0">
                  <a:solidFill>
                    <a:srgbClr val="000000"/>
                  </a:solidFill>
                  <a:latin typeface="Open Sans Light"/>
                  <a:hlinkClick r:id="rId2"/>
                </a:rPr>
                <a:t>https://github.com/SWEN900072021/Resources/tree/main/how_to/2021</a:t>
              </a:r>
              <a:r>
                <a:rPr lang="en-US" sz="2400" dirty="0">
                  <a:solidFill>
                    <a:srgbClr val="000000"/>
                  </a:solidFill>
                  <a:latin typeface="Open Sans Light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9200" y="4151475"/>
            <a:ext cx="3853585" cy="2273506"/>
            <a:chOff x="0" y="2379005"/>
            <a:chExt cx="5138113" cy="2890147"/>
          </a:xfrm>
        </p:grpSpPr>
        <p:sp>
          <p:nvSpPr>
            <p:cNvPr id="4" name="TextBox 4"/>
            <p:cNvSpPr txBox="1"/>
            <p:nvPr/>
          </p:nvSpPr>
          <p:spPr>
            <a:xfrm>
              <a:off x="0" y="2379005"/>
              <a:ext cx="5138113" cy="2769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49"/>
                </a:lnSpc>
              </a:pPr>
              <a:r>
                <a:rPr lang="en-US" sz="4541" spc="45" dirty="0">
                  <a:solidFill>
                    <a:srgbClr val="000000"/>
                  </a:solidFill>
                  <a:latin typeface="Open Sans Bold"/>
                </a:rPr>
                <a:t>Submit checklist via LMS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5148995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407707" y="4151474"/>
            <a:ext cx="3853585" cy="2823247"/>
            <a:chOff x="0" y="2348030"/>
            <a:chExt cx="5138113" cy="3764330"/>
          </a:xfrm>
        </p:grpSpPr>
        <p:sp>
          <p:nvSpPr>
            <p:cNvPr id="8" name="TextBox 8"/>
            <p:cNvSpPr txBox="1"/>
            <p:nvPr/>
          </p:nvSpPr>
          <p:spPr>
            <a:xfrm>
              <a:off x="0" y="5730631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348030"/>
              <a:ext cx="5138113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spc="45" dirty="0">
                  <a:solidFill>
                    <a:srgbClr val="000000"/>
                  </a:solidFill>
                  <a:latin typeface="Open Sans Bold"/>
                </a:rPr>
                <a:t>Save docs to your repo</a:t>
              </a:r>
              <a:endParaRPr lang="en-US" sz="4541" u="none" spc="45" dirty="0">
                <a:solidFill>
                  <a:srgbClr val="000000"/>
                </a:solidFill>
                <a:latin typeface="Open Sans Bold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4812230"/>
              <a:ext cx="720947" cy="120158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207595" y="4151474"/>
            <a:ext cx="3861205" cy="4248688"/>
            <a:chOff x="-10160" y="2348030"/>
            <a:chExt cx="5148273" cy="3535583"/>
          </a:xfrm>
        </p:grpSpPr>
        <p:sp>
          <p:nvSpPr>
            <p:cNvPr id="13" name="TextBox 13"/>
            <p:cNvSpPr txBox="1"/>
            <p:nvPr/>
          </p:nvSpPr>
          <p:spPr>
            <a:xfrm>
              <a:off x="-10160" y="5091516"/>
              <a:ext cx="4784620" cy="792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r>
                <a:rPr lang="en-US" sz="1730" u="none" dirty="0">
                  <a:solidFill>
                    <a:srgbClr val="000000"/>
                  </a:solidFill>
                  <a:latin typeface="Roboto"/>
                </a:rPr>
                <a:t>We can see when you’ve created tags.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348030"/>
              <a:ext cx="5138113" cy="2305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spc="45" dirty="0">
                  <a:solidFill>
                    <a:srgbClr val="000000"/>
                  </a:solidFill>
                  <a:latin typeface="Open Sans Bold"/>
                </a:rPr>
                <a:t>Create a release tag </a:t>
              </a:r>
              <a:r>
                <a:rPr lang="en-US" sz="4541" i="1" spc="45" dirty="0">
                  <a:solidFill>
                    <a:srgbClr val="000000"/>
                  </a:solidFill>
                  <a:latin typeface="Open Sans Bold"/>
                </a:rPr>
                <a:t>before deadline</a:t>
              </a:r>
              <a:endParaRPr lang="en-US" sz="4541" i="1" u="none" spc="45" dirty="0">
                <a:solidFill>
                  <a:srgbClr val="000000"/>
                </a:solidFill>
                <a:latin typeface="Open Sans Bold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4812230"/>
              <a:ext cx="720947" cy="120158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23" name="Graphic 22" descr="Raised hand outline">
            <a:extLst>
              <a:ext uri="{FF2B5EF4-FFF2-40B4-BE49-F238E27FC236}">
                <a16:creationId xmlns:a16="http://schemas.microsoft.com/office/drawing/2014/main" id="{4C882217-73DF-6042-89D4-406D8C746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1525" y="2658604"/>
            <a:ext cx="914400" cy="914400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8311350B-FA83-E842-B4F1-A3C3AB3DA6E0}"/>
              </a:ext>
            </a:extLst>
          </p:cNvPr>
          <p:cNvSpPr txBox="1"/>
          <p:nvPr/>
        </p:nvSpPr>
        <p:spPr>
          <a:xfrm>
            <a:off x="13755925" y="2818767"/>
            <a:ext cx="3588465" cy="59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22"/>
              </a:lnSpc>
              <a:spcBef>
                <a:spcPct val="0"/>
              </a:spcBef>
            </a:pPr>
            <a:r>
              <a:rPr lang="en-US" sz="1730" u="none" dirty="0">
                <a:solidFill>
                  <a:srgbClr val="000000"/>
                </a:solidFill>
                <a:latin typeface="Roboto"/>
              </a:rPr>
              <a:t>Put your hand up if you know how to create a release tag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EF86B9B-CB0F-1740-AB70-5E19B9E62FA8}"/>
              </a:ext>
            </a:extLst>
          </p:cNvPr>
          <p:cNvSpPr/>
          <p:nvPr/>
        </p:nvSpPr>
        <p:spPr>
          <a:xfrm>
            <a:off x="2438400" y="659962"/>
            <a:ext cx="4474931" cy="808447"/>
          </a:xfrm>
          <a:custGeom>
            <a:avLst/>
            <a:gdLst/>
            <a:ahLst/>
            <a:cxnLst/>
            <a:rect l="l" t="t" r="r" b="b"/>
            <a:pathLst>
              <a:path w="21201500" h="3830290">
                <a:moveTo>
                  <a:pt x="20975441" y="0"/>
                </a:moveTo>
                <a:lnTo>
                  <a:pt x="0" y="0"/>
                </a:lnTo>
                <a:lnTo>
                  <a:pt x="0" y="3830290"/>
                </a:lnTo>
                <a:lnTo>
                  <a:pt x="21201500" y="3830290"/>
                </a:lnTo>
                <a:lnTo>
                  <a:pt x="21201500" y="0"/>
                </a:lnTo>
                <a:lnTo>
                  <a:pt x="20975439" y="0"/>
                </a:lnTo>
                <a:close/>
                <a:moveTo>
                  <a:pt x="20975441" y="3604230"/>
                </a:moveTo>
                <a:lnTo>
                  <a:pt x="228600" y="3604230"/>
                </a:lnTo>
                <a:lnTo>
                  <a:pt x="228600" y="228600"/>
                </a:lnTo>
                <a:lnTo>
                  <a:pt x="20975441" y="228600"/>
                </a:lnTo>
                <a:lnTo>
                  <a:pt x="20975441" y="3604230"/>
                </a:lnTo>
                <a:close/>
              </a:path>
            </a:pathLst>
          </a:custGeom>
          <a:solidFill>
            <a:srgbClr val="000000"/>
          </a:solidFill>
        </p:spPr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CEF540E7-B13C-8D41-A70F-33187D7DD9AD}"/>
              </a:ext>
            </a:extLst>
          </p:cNvPr>
          <p:cNvSpPr txBox="1"/>
          <p:nvPr/>
        </p:nvSpPr>
        <p:spPr>
          <a:xfrm>
            <a:off x="2972998" y="862302"/>
            <a:ext cx="3405734" cy="403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351"/>
              </a:lnSpc>
              <a:spcBef>
                <a:spcPct val="0"/>
              </a:spcBef>
            </a:pPr>
            <a:r>
              <a:rPr lang="en-US" sz="2393" u="none" spc="311" dirty="0">
                <a:solidFill>
                  <a:srgbClr val="000000"/>
                </a:solidFill>
                <a:latin typeface="Roboto Bold"/>
              </a:rPr>
              <a:t>Part 1 is due 15/08</a:t>
            </a: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4EE4FBF4-37CE-F648-A3EE-6E591146DD32}"/>
              </a:ext>
            </a:extLst>
          </p:cNvPr>
          <p:cNvSpPr txBox="1"/>
          <p:nvPr/>
        </p:nvSpPr>
        <p:spPr>
          <a:xfrm>
            <a:off x="573100" y="508233"/>
            <a:ext cx="2572892" cy="1429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395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06436" y="6896099"/>
            <a:ext cx="3853585" cy="1962368"/>
            <a:chOff x="0" y="6221100"/>
            <a:chExt cx="5138113" cy="2616491"/>
          </a:xfrm>
        </p:grpSpPr>
        <p:sp>
          <p:nvSpPr>
            <p:cNvPr id="3" name="TextBox 3"/>
            <p:cNvSpPr txBox="1"/>
            <p:nvPr/>
          </p:nvSpPr>
          <p:spPr>
            <a:xfrm>
              <a:off x="0" y="8487152"/>
              <a:ext cx="5138113" cy="350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dirty="0">
                  <a:solidFill>
                    <a:srgbClr val="000000"/>
                  </a:solidFill>
                  <a:latin typeface="Roboto"/>
                </a:rPr>
                <a:t>Alistair Cockburn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221100"/>
              <a:ext cx="5138113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Writing Effective Use Cases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932676"/>
              <a:ext cx="535042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335000" y="6896100"/>
            <a:ext cx="3853585" cy="1962368"/>
            <a:chOff x="0" y="6221100"/>
            <a:chExt cx="5138113" cy="2616491"/>
          </a:xfrm>
        </p:grpSpPr>
        <p:sp>
          <p:nvSpPr>
            <p:cNvPr id="8" name="TextBox 8"/>
            <p:cNvSpPr txBox="1"/>
            <p:nvPr/>
          </p:nvSpPr>
          <p:spPr>
            <a:xfrm>
              <a:off x="0" y="8487152"/>
              <a:ext cx="5138113" cy="350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dirty="0">
                  <a:solidFill>
                    <a:srgbClr val="000000"/>
                  </a:solidFill>
                  <a:latin typeface="Roboto"/>
                </a:rPr>
                <a:t>Craig </a:t>
              </a:r>
              <a:r>
                <a:rPr lang="en-US" sz="1599" dirty="0" err="1">
                  <a:solidFill>
                    <a:srgbClr val="000000"/>
                  </a:solidFill>
                  <a:latin typeface="Roboto"/>
                </a:rPr>
                <a:t>Larman</a:t>
              </a:r>
              <a:endParaRPr lang="en-US" sz="1599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221100"/>
              <a:ext cx="5138113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u="none" spc="30" dirty="0">
                  <a:solidFill>
                    <a:srgbClr val="000000"/>
                  </a:solidFill>
                  <a:latin typeface="Open Sans Bold"/>
                </a:rPr>
                <a:t>Applying UML Patterns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7932676"/>
              <a:ext cx="535042" cy="89174"/>
            </a:xfrm>
            <a:prstGeom prst="rect">
              <a:avLst/>
            </a:prstGeom>
            <a:solidFill>
              <a:srgbClr val="000000"/>
            </a:solidFill>
          </p:spPr>
        </p:sp>
      </p:grpSp>
      <p:pic>
        <p:nvPicPr>
          <p:cNvPr id="18" name="Picture 1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15F6F21-BA4B-114F-8E36-5B6747F9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3" y="1659741"/>
            <a:ext cx="5009034" cy="500903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6726624-B653-234F-878F-D348A51E3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007" y="1633375"/>
            <a:ext cx="3701185" cy="4932195"/>
          </a:xfrm>
          <a:prstGeom prst="rect">
            <a:avLst/>
          </a:prstGeom>
        </p:spPr>
      </p:pic>
      <p:sp>
        <p:nvSpPr>
          <p:cNvPr id="23" name="TextBox 8">
            <a:extLst>
              <a:ext uri="{FF2B5EF4-FFF2-40B4-BE49-F238E27FC236}">
                <a16:creationId xmlns:a16="http://schemas.microsoft.com/office/drawing/2014/main" id="{B453AA84-FD6D-9B46-9097-1A22D8DDAF8B}"/>
              </a:ext>
            </a:extLst>
          </p:cNvPr>
          <p:cNvSpPr txBox="1"/>
          <p:nvPr/>
        </p:nvSpPr>
        <p:spPr>
          <a:xfrm>
            <a:off x="990600" y="730214"/>
            <a:ext cx="3122982" cy="170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71"/>
              </a:lnSpc>
            </a:pPr>
            <a:r>
              <a:rPr lang="en-US" sz="11956" spc="119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03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3BDBE32-B7BE-F140-AAA4-317FA956D97C}"/>
              </a:ext>
            </a:extLst>
          </p:cNvPr>
          <p:cNvSpPr txBox="1"/>
          <p:nvPr/>
        </p:nvSpPr>
        <p:spPr>
          <a:xfrm>
            <a:off x="546415" y="2546992"/>
            <a:ext cx="7134334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rgbClr val="000000"/>
                </a:solidFill>
                <a:latin typeface="Open Sans Bold"/>
              </a:rPr>
              <a:t>Extra Resources for Part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573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1DAA1-F15E-6145-A2FA-CE15521F46EB}"/>
              </a:ext>
            </a:extLst>
          </p:cNvPr>
          <p:cNvSpPr txBox="1"/>
          <p:nvPr/>
        </p:nvSpPr>
        <p:spPr>
          <a:xfrm>
            <a:off x="1028700" y="3207827"/>
            <a:ext cx="7358138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chemeClr val="bg1"/>
                </a:solidFill>
                <a:latin typeface="Open Sans Bold"/>
              </a:rPr>
              <a:t>I’ll open breakout rooms now.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E0DD7-3A84-9D4B-A121-81F26EDDF13E}"/>
              </a:ext>
            </a:extLst>
          </p:cNvPr>
          <p:cNvSpPr txBox="1"/>
          <p:nvPr/>
        </p:nvSpPr>
        <p:spPr>
          <a:xfrm>
            <a:off x="1028700" y="5112488"/>
            <a:ext cx="7420084" cy="34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Ask for Help button to get my attention.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199</Words>
  <Application>Microsoft Macintosh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Roboto Bold</vt:lpstr>
      <vt:lpstr>Open Sans Light</vt:lpstr>
      <vt:lpstr>Open Sans</vt:lpstr>
      <vt:lpstr>Calibri</vt:lpstr>
      <vt:lpstr>Arial</vt:lpstr>
      <vt:lpstr>Open Sans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Pink Simple Social Science Lesson Education Presentation</dc:title>
  <cp:lastModifiedBy>Luke Rosa</cp:lastModifiedBy>
  <cp:revision>47</cp:revision>
  <dcterms:created xsi:type="dcterms:W3CDTF">2006-08-16T00:00:00Z</dcterms:created>
  <dcterms:modified xsi:type="dcterms:W3CDTF">2021-08-09T02:42:12Z</dcterms:modified>
  <dc:identifier>DAElYlMzymU</dc:identifier>
</cp:coreProperties>
</file>