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8" r:id="rId4"/>
    <p:sldId id="257" r:id="rId5"/>
    <p:sldId id="258" r:id="rId6"/>
    <p:sldId id="261" r:id="rId7"/>
    <p:sldId id="267" r:id="rId8"/>
    <p:sldId id="264" r:id="rId9"/>
    <p:sldId id="279" r:id="rId10"/>
    <p:sldId id="280" r:id="rId11"/>
    <p:sldId id="259" r:id="rId12"/>
    <p:sldId id="27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pitchFamily="34" charset="0"/>
      <p:regular r:id="rId23"/>
      <p:bold r:id="rId24"/>
    </p:embeddedFont>
    <p:embeddedFont>
      <p:font typeface="Roboto" pitchFamily="2" charset="0"/>
      <p:regular r:id="rId25"/>
      <p:bold r:id="rId26"/>
      <p:italic r:id="rId27"/>
      <p:boldItalic r:id="rId28"/>
    </p:embeddedFont>
    <p:embeddedFont>
      <p:font typeface="Roboto Bold" pitchFamily="2" charset="0"/>
      <p:regular r:id="rId29"/>
      <p:bold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80FB-B881-A74D-A02F-4D4C82110380}" v="1" dt="2021-08-21T06:33:5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4558" autoAdjust="0"/>
  </p:normalViewPr>
  <p:slideViewPr>
    <p:cSldViewPr>
      <p:cViewPr varScale="1">
        <p:scale>
          <a:sx n="79" d="100"/>
          <a:sy n="79" d="100"/>
        </p:scale>
        <p:origin x="24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WEN900072021/Resources/blob/main/how_to/2021/java_postgresql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1151" y="2807898"/>
            <a:ext cx="14265698" cy="4578336"/>
            <a:chOff x="0" y="-123825"/>
            <a:chExt cx="19020930" cy="6104447"/>
          </a:xfrm>
        </p:grpSpPr>
        <p:grpSp>
          <p:nvGrpSpPr>
            <p:cNvPr id="3" name="Group 3"/>
            <p:cNvGrpSpPr/>
            <p:nvPr/>
          </p:nvGrpSpPr>
          <p:grpSpPr>
            <a:xfrm>
              <a:off x="5201319" y="4716919"/>
              <a:ext cx="8618292" cy="1263703"/>
              <a:chOff x="0" y="0"/>
              <a:chExt cx="21201500" cy="310878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01500" cy="3108784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108784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21201500" y="3108784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539933" y="5099731"/>
              <a:ext cx="7941064" cy="487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400" spc="96" dirty="0">
                  <a:solidFill>
                    <a:srgbClr val="FFFFFF"/>
                  </a:solidFill>
                  <a:latin typeface="Roboto"/>
                </a:rPr>
                <a:t>Any questions?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9020930" cy="189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sz="8725" spc="87" dirty="0">
                  <a:solidFill>
                    <a:srgbClr val="FFFFFF"/>
                  </a:solidFill>
                  <a:latin typeface="Open Sans"/>
                </a:rPr>
                <a:t>Workshop 4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8643" y="6205370"/>
            <a:ext cx="3853585" cy="1992454"/>
            <a:chOff x="0" y="6221100"/>
            <a:chExt cx="5138113" cy="2164931"/>
          </a:xfrm>
        </p:grpSpPr>
        <p:sp>
          <p:nvSpPr>
            <p:cNvPr id="4" name="TextBox 4"/>
            <p:cNvSpPr txBox="1"/>
            <p:nvPr/>
          </p:nvSpPr>
          <p:spPr>
            <a:xfrm>
              <a:off x="0" y="6221100"/>
              <a:ext cx="5138113" cy="1504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pc="30" dirty="0">
                  <a:solidFill>
                    <a:srgbClr val="000000"/>
                  </a:solidFill>
                  <a:latin typeface="Open Sans Bold"/>
                </a:rPr>
                <a:t>Allowing airlines to view all customer details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8296857"/>
              <a:ext cx="535043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125200" y="4420846"/>
            <a:ext cx="3853585" cy="1445308"/>
            <a:chOff x="0" y="6094771"/>
            <a:chExt cx="5138113" cy="192707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094771"/>
              <a:ext cx="5138113" cy="1231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Not having a ‘Passenger” class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13861958-1E34-0547-82C1-89E8B0FA16A2}"/>
              </a:ext>
            </a:extLst>
          </p:cNvPr>
          <p:cNvSpPr txBox="1"/>
          <p:nvPr/>
        </p:nvSpPr>
        <p:spPr>
          <a:xfrm>
            <a:off x="2716613" y="532608"/>
            <a:ext cx="15902774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Common mistakes – Flight Booking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F7B0C13-8A24-6B4E-ABD6-6C0A68A7D7F4}"/>
              </a:ext>
            </a:extLst>
          </p:cNvPr>
          <p:cNvSpPr txBox="1"/>
          <p:nvPr/>
        </p:nvSpPr>
        <p:spPr>
          <a:xfrm>
            <a:off x="1752600" y="8437356"/>
            <a:ext cx="4219216" cy="718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Should only be able to view a flight’s manifest.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17571D-6CE9-CD43-A72D-378940447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654"/>
            <a:ext cx="10323624" cy="246830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935CB8F-B2F2-9D40-A0CB-DD2D35EC1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1716711"/>
            <a:ext cx="2612741" cy="7079686"/>
          </a:xfrm>
          <a:prstGeom prst="rect">
            <a:avLst/>
          </a:prstGeom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A4111034-7D11-204D-AF4B-35826E2B4D1F}"/>
              </a:ext>
            </a:extLst>
          </p:cNvPr>
          <p:cNvSpPr txBox="1"/>
          <p:nvPr/>
        </p:nvSpPr>
        <p:spPr>
          <a:xfrm>
            <a:off x="11125200" y="6255618"/>
            <a:ext cx="3328012" cy="1461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Specifications state a customer can purchase tickets for 1 or more other people.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5417FF-4993-B744-946A-B43479C9100C}"/>
              </a:ext>
            </a:extLst>
          </p:cNvPr>
          <p:cNvCxnSpPr/>
          <p:nvPr/>
        </p:nvCxnSpPr>
        <p:spPr>
          <a:xfrm>
            <a:off x="10668000" y="1716711"/>
            <a:ext cx="0" cy="7438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3AD4D4FE-B822-F14B-8587-B55A6335BDB3}"/>
              </a:ext>
            </a:extLst>
          </p:cNvPr>
          <p:cNvSpPr txBox="1"/>
          <p:nvPr/>
        </p:nvSpPr>
        <p:spPr>
          <a:xfrm>
            <a:off x="227152" y="189845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437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124966" y="5117445"/>
            <a:ext cx="7401034" cy="4893444"/>
            <a:chOff x="0" y="57149"/>
            <a:chExt cx="9868045" cy="6524593"/>
          </a:xfrm>
        </p:grpSpPr>
        <p:sp>
          <p:nvSpPr>
            <p:cNvPr id="6" name="TextBox 6"/>
            <p:cNvSpPr txBox="1"/>
            <p:nvPr/>
          </p:nvSpPr>
          <p:spPr>
            <a:xfrm>
              <a:off x="0" y="3144988"/>
              <a:ext cx="9868045" cy="34367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u="sng" dirty="0">
                  <a:solidFill>
                    <a:srgbClr val="000000"/>
                  </a:solidFill>
                  <a:latin typeface="Roboto"/>
                </a:rPr>
                <a:t>These are the minimum use cases expected for parts 2 and 3. </a:t>
              </a: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You can develop more than these (we will not mark you down if you extend the specs but don’t fully implement the extended specs).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Roboto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You will lose marks if you don’t implement all of these use cases.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49"/>
              <a:ext cx="9512445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Travel booking use cases</a:t>
              </a:r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B6BD273-B6D9-064B-82B6-6DC62D1C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"/>
            <a:ext cx="5029200" cy="9654988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47E5BAF6-8E4A-5D44-A800-83DB5A014B81}"/>
              </a:ext>
            </a:extLst>
          </p:cNvPr>
          <p:cNvSpPr txBox="1"/>
          <p:nvPr/>
        </p:nvSpPr>
        <p:spPr>
          <a:xfrm>
            <a:off x="12130642" y="3123664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124966" y="5117445"/>
            <a:ext cx="7401034" cy="4893444"/>
            <a:chOff x="0" y="57149"/>
            <a:chExt cx="9868045" cy="6524593"/>
          </a:xfrm>
        </p:grpSpPr>
        <p:sp>
          <p:nvSpPr>
            <p:cNvPr id="6" name="TextBox 6"/>
            <p:cNvSpPr txBox="1"/>
            <p:nvPr/>
          </p:nvSpPr>
          <p:spPr>
            <a:xfrm>
              <a:off x="0" y="3144988"/>
              <a:ext cx="9868045" cy="34367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u="sng" dirty="0">
                  <a:solidFill>
                    <a:srgbClr val="000000"/>
                  </a:solidFill>
                  <a:latin typeface="Roboto"/>
                </a:rPr>
                <a:t>These are the minimum use cases expected for parts 2 and 3. </a:t>
              </a: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You can develop more than these (we will not mark you down if you extend the specs but don’t fully implement the extended specs).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Roboto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You will lose marks if you don’t implement all of these use cases.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49"/>
              <a:ext cx="9512445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Vaccination booking use cases</a:t>
              </a: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160600-4F46-194B-A233-65A14B41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0" y="107950"/>
            <a:ext cx="6083300" cy="100711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B71F0D59-2CE3-554A-B982-40941EBF2747}"/>
              </a:ext>
            </a:extLst>
          </p:cNvPr>
          <p:cNvSpPr txBox="1"/>
          <p:nvPr/>
        </p:nvSpPr>
        <p:spPr>
          <a:xfrm>
            <a:off x="12130642" y="3123664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2185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6579" y="2672445"/>
            <a:ext cx="9619093" cy="212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77"/>
              </a:lnSpc>
            </a:pPr>
            <a:r>
              <a:rPr lang="en-US" sz="6471" spc="64" dirty="0">
                <a:solidFill>
                  <a:srgbClr val="FFFFFF"/>
                </a:solidFill>
                <a:latin typeface="Open Sans"/>
              </a:rPr>
              <a:t>Time for breakout rooms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07281"/>
            <a:ext cx="6905734" cy="2958293"/>
            <a:chOff x="0" y="104775"/>
            <a:chExt cx="9207645" cy="3944390"/>
          </a:xfrm>
        </p:grpSpPr>
        <p:sp>
          <p:nvSpPr>
            <p:cNvPr id="3" name="TextBox 3"/>
            <p:cNvSpPr txBox="1"/>
            <p:nvPr/>
          </p:nvSpPr>
          <p:spPr>
            <a:xfrm>
              <a:off x="0" y="2886453"/>
              <a:ext cx="9207645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4163976" cy="2312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71"/>
                </a:lnSpc>
              </a:pPr>
              <a:r>
                <a:rPr lang="en-US" sz="11956" spc="119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25000" y="1108210"/>
            <a:ext cx="6639034" cy="1493299"/>
            <a:chOff x="0" y="0"/>
            <a:chExt cx="8852045" cy="1991065"/>
          </a:xfrm>
        </p:grpSpPr>
        <p:sp>
          <p:nvSpPr>
            <p:cNvPr id="6" name="TextBox 6"/>
            <p:cNvSpPr txBox="1"/>
            <p:nvPr/>
          </p:nvSpPr>
          <p:spPr>
            <a:xfrm>
              <a:off x="0" y="1030716"/>
              <a:ext cx="8369445" cy="960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assignment will be graded within 2 weeks of submission.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852045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1. Part 1 assessment results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03229" y="3065005"/>
            <a:ext cx="6639034" cy="2608988"/>
            <a:chOff x="0" y="0"/>
            <a:chExt cx="8852045" cy="3478652"/>
          </a:xfrm>
        </p:grpSpPr>
        <p:sp>
          <p:nvSpPr>
            <p:cNvPr id="9" name="TextBox 9"/>
            <p:cNvSpPr txBox="1"/>
            <p:nvPr/>
          </p:nvSpPr>
          <p:spPr>
            <a:xfrm>
              <a:off x="0" y="1030715"/>
              <a:ext cx="8369445" cy="2447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 </a:t>
              </a:r>
              <a:r>
                <a:rPr lang="en-US" sz="2099" b="1" u="sng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</a:t>
              </a: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try to implement your own authentication – it’s the easiest way to introduce vulnerabilities into your application.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will learn authentication frameworks in around a week.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852045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2. A note about authentication</a:t>
              </a:r>
            </a:p>
          </p:txBody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9B977833-38C8-DC41-8487-BCD314F465B2}"/>
              </a:ext>
            </a:extLst>
          </p:cNvPr>
          <p:cNvSpPr txBox="1"/>
          <p:nvPr/>
        </p:nvSpPr>
        <p:spPr>
          <a:xfrm>
            <a:off x="9497786" y="8161930"/>
            <a:ext cx="6639034" cy="46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 spc="30" dirty="0">
                <a:solidFill>
                  <a:srgbClr val="000000"/>
                </a:solidFill>
                <a:latin typeface="Open Sans Bold"/>
              </a:rPr>
              <a:t>4. Common mistakes in part 1</a:t>
            </a:r>
          </a:p>
        </p:txBody>
      </p:sp>
      <p:pic>
        <p:nvPicPr>
          <p:cNvPr id="15" name="Graphic 14" descr="Warning outline">
            <a:extLst>
              <a:ext uri="{FF2B5EF4-FFF2-40B4-BE49-F238E27FC236}">
                <a16:creationId xmlns:a16="http://schemas.microsoft.com/office/drawing/2014/main" id="{73AA6EEA-24C8-9D4E-83F8-5659B74A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255" y="3629557"/>
            <a:ext cx="914400" cy="914400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2E0F58A1-E1BA-1E41-847A-CDB556D540E1}"/>
              </a:ext>
            </a:extLst>
          </p:cNvPr>
          <p:cNvSpPr txBox="1"/>
          <p:nvPr/>
        </p:nvSpPr>
        <p:spPr>
          <a:xfrm>
            <a:off x="9497786" y="5985364"/>
            <a:ext cx="6639034" cy="46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spc="30" dirty="0">
                <a:solidFill>
                  <a:srgbClr val="000000"/>
                </a:solidFill>
                <a:latin typeface="Open Sans Bold"/>
              </a:rPr>
              <a:t>3</a:t>
            </a:r>
            <a:r>
              <a:rPr lang="en-US" sz="3000" u="none" spc="30" dirty="0">
                <a:solidFill>
                  <a:srgbClr val="000000"/>
                </a:solidFill>
                <a:latin typeface="Open Sans Bold"/>
              </a:rPr>
              <a:t>. New Java + PostgreSQL demo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C4FED5F-38BE-1849-86F1-6289245272B3}"/>
              </a:ext>
            </a:extLst>
          </p:cNvPr>
          <p:cNvSpPr txBox="1"/>
          <p:nvPr/>
        </p:nvSpPr>
        <p:spPr>
          <a:xfrm>
            <a:off x="9525000" y="6758401"/>
            <a:ext cx="6277084" cy="109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in the Resources repo: </a:t>
            </a:r>
            <a:r>
              <a: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</a:t>
            </a:r>
            <a:r>
              <a:rPr lang="en-US" sz="209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github.com</a:t>
            </a:r>
            <a:r>
              <a: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/SWEN900072021/Resources/blob/main/</a:t>
            </a:r>
            <a:r>
              <a:rPr lang="en-US" sz="209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how_to</a:t>
            </a:r>
            <a:r>
              <a: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/2021/</a:t>
            </a:r>
            <a:r>
              <a:rPr lang="en-US" sz="209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java_postgresql.md</a:t>
            </a:r>
            <a:endParaRPr lang="en-US" sz="2099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07827"/>
            <a:ext cx="7358138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GitHub tag in submissions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133475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39216" y="3386881"/>
            <a:ext cx="7420084" cy="146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Create a tag and copy the URL into 2 places:</a:t>
            </a:r>
          </a:p>
          <a:p>
            <a:pPr marL="457200" indent="-457200" algn="just">
              <a:lnSpc>
                <a:spcPts val="2939"/>
              </a:lnSpc>
              <a:buAutoNum type="arabicPeriod"/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README file of your repository</a:t>
            </a:r>
          </a:p>
          <a:p>
            <a:pPr marL="457200" indent="-457200" algn="just">
              <a:lnSpc>
                <a:spcPts val="2939"/>
              </a:lnSpc>
              <a:buAutoNum type="arabicPeriod"/>
            </a:pPr>
            <a:endParaRPr lang="en-US" sz="2099" dirty="0">
              <a:solidFill>
                <a:srgbClr val="000000"/>
              </a:solidFill>
              <a:latin typeface="Roboto"/>
            </a:endParaRPr>
          </a:p>
          <a:p>
            <a:pPr marL="457200" indent="-457200" algn="just">
              <a:lnSpc>
                <a:spcPts val="2939"/>
              </a:lnSpc>
              <a:buAutoNum type="arabicPeriod"/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Checklist you submit to LMS</a:t>
            </a:r>
          </a:p>
        </p:txBody>
      </p:sp>
    </p:spTree>
    <p:extLst>
      <p:ext uri="{BB962C8B-B14F-4D97-AF65-F5344CB8AC3E}">
        <p14:creationId xmlns:p14="http://schemas.microsoft.com/office/powerpoint/2010/main" val="5742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85235" y="1106447"/>
            <a:ext cx="3506651" cy="1978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Group all use cases under one application heading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1072D74-570A-0549-A5AF-8BABD1B5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2095500"/>
            <a:ext cx="6239468" cy="655231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8513AC6-7198-8E43-B700-A8E729949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7032978" cy="69342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891F7B7-83A9-854A-B4F6-119A72385A6C}"/>
              </a:ext>
            </a:extLst>
          </p:cNvPr>
          <p:cNvSpPr txBox="1"/>
          <p:nvPr/>
        </p:nvSpPr>
        <p:spPr>
          <a:xfrm>
            <a:off x="7181523" y="4076700"/>
            <a:ext cx="3914077" cy="718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Otherwise, it appears like they’re different applications/systems.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D9FFDC35-C47F-7F4D-94D9-1469BDE3A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703" y="8369832"/>
            <a:ext cx="914400" cy="914400"/>
          </a:xfrm>
          <a:prstGeom prst="rect">
            <a:avLst/>
          </a:prstGeom>
        </p:spPr>
      </p:pic>
      <p:pic>
        <p:nvPicPr>
          <p:cNvPr id="14" name="Graphic 13" descr="Tick with solid fill">
            <a:extLst>
              <a:ext uri="{FF2B5EF4-FFF2-40B4-BE49-F238E27FC236}">
                <a16:creationId xmlns:a16="http://schemas.microsoft.com/office/drawing/2014/main" id="{CC83BEDB-C096-1A4B-B4AE-80CAE7741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12714" y="8369832"/>
            <a:ext cx="914400" cy="914400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2EA3486F-CB75-B347-B3A4-3116BC48AC97}"/>
              </a:ext>
            </a:extLst>
          </p:cNvPr>
          <p:cNvSpPr txBox="1"/>
          <p:nvPr/>
        </p:nvSpPr>
        <p:spPr>
          <a:xfrm>
            <a:off x="770932" y="616225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5117445"/>
            <a:ext cx="10858500" cy="4149650"/>
            <a:chOff x="0" y="2886453"/>
            <a:chExt cx="14477999" cy="5532867"/>
          </a:xfrm>
        </p:grpSpPr>
        <p:sp>
          <p:nvSpPr>
            <p:cNvPr id="4" name="TextBox 4"/>
            <p:cNvSpPr txBox="1"/>
            <p:nvPr/>
          </p:nvSpPr>
          <p:spPr>
            <a:xfrm>
              <a:off x="0" y="5974290"/>
              <a:ext cx="14477999" cy="24450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Use cases should define a goal of the actor.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One use case could ‘searches for flight’ with alternate flows based on how they specify the search criteria.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Roboto"/>
                </a:rPr>
                <a:t>It makes your use cases less clear if you were to break these down into 2 use cases, for example: 1. User searches for flight, and 2. User filters search results for flights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6453"/>
              <a:ext cx="9512445" cy="2325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Don’t arbitrarily divide use cases</a:t>
              </a:r>
            </a:p>
          </p:txBody>
        </p:sp>
      </p:grp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F8748F-11DE-F643-A136-61EB09789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5"/>
          <a:stretch/>
        </p:blipFill>
        <p:spPr>
          <a:xfrm>
            <a:off x="4967755" y="1356183"/>
            <a:ext cx="13320245" cy="231690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9FA8070-A7ED-884A-A38D-E228F06231DC}"/>
              </a:ext>
            </a:extLst>
          </p:cNvPr>
          <p:cNvSpPr txBox="1"/>
          <p:nvPr/>
        </p:nvSpPr>
        <p:spPr>
          <a:xfrm>
            <a:off x="770932" y="616225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7979" y="2074395"/>
            <a:ext cx="8285593" cy="7175333"/>
            <a:chOff x="0" y="0"/>
            <a:chExt cx="11047457" cy="7922415"/>
          </a:xfrm>
        </p:grpSpPr>
        <p:sp>
          <p:nvSpPr>
            <p:cNvPr id="3" name="TextBox 3"/>
            <p:cNvSpPr txBox="1"/>
            <p:nvPr/>
          </p:nvSpPr>
          <p:spPr>
            <a:xfrm>
              <a:off x="0" y="6636402"/>
              <a:ext cx="8650148" cy="1286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3"/>
                </a:lnSpc>
              </a:pPr>
              <a:r>
                <a:rPr lang="en-US" sz="2231" dirty="0">
                  <a:solidFill>
                    <a:srgbClr val="000000"/>
                  </a:solidFill>
                  <a:latin typeface="Roboto"/>
                </a:rPr>
                <a:t>This overcomplicates the domain model and makes it less clear (and will make implementation harder for very little gain).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509997"/>
              <a:ext cx="11047457" cy="6155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83"/>
                </a:lnSpc>
              </a:pPr>
              <a:r>
                <a:rPr lang="en-US" sz="6471" spc="64" dirty="0">
                  <a:solidFill>
                    <a:srgbClr val="000000"/>
                  </a:solidFill>
                  <a:latin typeface="Open Sans Bold"/>
                </a:rPr>
                <a:t>Don’t make a generic class which is only inherited from one other class.</a:t>
              </a:r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0" y="0"/>
              <a:ext cx="5966574" cy="1077929"/>
              <a:chOff x="0" y="0"/>
              <a:chExt cx="21201500" cy="38302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201500" cy="3830290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830290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830290"/>
                    </a:lnTo>
                    <a:lnTo>
                      <a:pt x="21201500" y="3830290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3604230"/>
                    </a:moveTo>
                    <a:lnTo>
                      <a:pt x="228600" y="3604230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3604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272599" y="258617"/>
              <a:ext cx="5517829" cy="5383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351"/>
                </a:lnSpc>
                <a:spcBef>
                  <a:spcPct val="0"/>
                </a:spcBef>
              </a:pPr>
              <a:r>
                <a:rPr lang="en-US" sz="2393" u="none" spc="311" dirty="0">
                  <a:solidFill>
                    <a:srgbClr val="000000"/>
                  </a:solidFill>
                  <a:latin typeface="Roboto Bold"/>
                </a:rPr>
                <a:t>Use of generic classes:</a:t>
              </a:r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DFAE6E5-A73A-B449-99ED-5D2F2B9D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409700"/>
            <a:ext cx="5257800" cy="5335121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3E1F0C4-9960-914C-91AD-E4AE8C13C4AC}"/>
              </a:ext>
            </a:extLst>
          </p:cNvPr>
          <p:cNvSpPr txBox="1"/>
          <p:nvPr/>
        </p:nvSpPr>
        <p:spPr>
          <a:xfrm>
            <a:off x="11586117" y="7056343"/>
            <a:ext cx="5485821" cy="767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3"/>
              </a:lnSpc>
            </a:pPr>
            <a:r>
              <a:rPr lang="en-US" sz="2231" b="1" i="1" dirty="0">
                <a:solidFill>
                  <a:srgbClr val="000000"/>
                </a:solidFill>
                <a:latin typeface="Roboto"/>
              </a:rPr>
              <a:t>Also:</a:t>
            </a:r>
            <a:r>
              <a:rPr lang="en-US" sz="2231" i="1" dirty="0">
                <a:solidFill>
                  <a:srgbClr val="000000"/>
                </a:solidFill>
                <a:latin typeface="Roboto"/>
              </a:rPr>
              <a:t> Domain models also don’t require attribute types (nor methods).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340A9FF-84F8-F247-A0CC-68EDF278A98C}"/>
              </a:ext>
            </a:extLst>
          </p:cNvPr>
          <p:cNvSpPr txBox="1"/>
          <p:nvPr/>
        </p:nvSpPr>
        <p:spPr>
          <a:xfrm>
            <a:off x="496488" y="430060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8643" y="6205371"/>
            <a:ext cx="3853585" cy="1657287"/>
            <a:chOff x="0" y="6221100"/>
            <a:chExt cx="5138113" cy="1800750"/>
          </a:xfrm>
        </p:grpSpPr>
        <p:sp>
          <p:nvSpPr>
            <p:cNvPr id="4" name="TextBox 4"/>
            <p:cNvSpPr txBox="1"/>
            <p:nvPr/>
          </p:nvSpPr>
          <p:spPr>
            <a:xfrm>
              <a:off x="0" y="6221100"/>
              <a:ext cx="5138113" cy="1504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Representing database IDs in the domain model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217207" y="7590366"/>
            <a:ext cx="3853585" cy="1350562"/>
            <a:chOff x="0" y="6221100"/>
            <a:chExt cx="5138113" cy="1800750"/>
          </a:xfrm>
        </p:grpSpPr>
        <p:sp>
          <p:nvSpPr>
            <p:cNvPr id="9" name="TextBox 9"/>
            <p:cNvSpPr txBox="1"/>
            <p:nvPr/>
          </p:nvSpPr>
          <p:spPr>
            <a:xfrm>
              <a:off x="0" y="6221100"/>
              <a:ext cx="5138113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Duplicating </a:t>
              </a:r>
              <a:r>
                <a:rPr lang="en-US" sz="3000" u="none" spc="30" dirty="0" err="1">
                  <a:solidFill>
                    <a:srgbClr val="000000"/>
                  </a:solidFill>
                  <a:latin typeface="Open Sans Bold"/>
                </a:rPr>
                <a:t>enums</a:t>
              </a: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 and classes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645772" y="6110620"/>
            <a:ext cx="3853585" cy="1445308"/>
            <a:chOff x="0" y="6094771"/>
            <a:chExt cx="5138113" cy="192707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094771"/>
              <a:ext cx="5138113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Not using preconditions for use cases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94647ED-22A5-1043-8AA5-C9DA7221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04" y="2078043"/>
            <a:ext cx="2707157" cy="3065457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B5B1AAD-5E2E-5541-BA99-931EF8322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04" y="991726"/>
            <a:ext cx="5168297" cy="6267068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19D1775-8C38-C144-8D87-F12AAC802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77" y="2628900"/>
            <a:ext cx="5718883" cy="1869279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AEA7F28A-05C8-D24F-9055-3F268E9549A1}"/>
              </a:ext>
            </a:extLst>
          </p:cNvPr>
          <p:cNvSpPr txBox="1"/>
          <p:nvPr/>
        </p:nvSpPr>
        <p:spPr>
          <a:xfrm>
            <a:off x="628434" y="387212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48BE490-7EB6-874B-A392-8A345BF3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23" y="1768738"/>
            <a:ext cx="5517338" cy="40683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33F469-0AF6-D244-AC8A-96B89592B949}"/>
              </a:ext>
            </a:extLst>
          </p:cNvPr>
          <p:cNvCxnSpPr/>
          <p:nvPr/>
        </p:nvCxnSpPr>
        <p:spPr>
          <a:xfrm>
            <a:off x="9144000" y="1181100"/>
            <a:ext cx="0" cy="7438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DEAE7E1-9EA8-1847-BA5A-07EE46A64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16" y="1450132"/>
            <a:ext cx="4190997" cy="4728879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8A40F84D-A88A-7947-976D-823332010244}"/>
              </a:ext>
            </a:extLst>
          </p:cNvPr>
          <p:cNvSpPr txBox="1"/>
          <p:nvPr/>
        </p:nvSpPr>
        <p:spPr>
          <a:xfrm>
            <a:off x="3124200" y="6667500"/>
            <a:ext cx="3853585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00"/>
              </a:lnSpc>
              <a:spcBef>
                <a:spcPct val="0"/>
              </a:spcBef>
            </a:pPr>
            <a:r>
              <a:rPr lang="en-US" sz="3000" spc="30" dirty="0">
                <a:solidFill>
                  <a:srgbClr val="000000"/>
                </a:solidFill>
                <a:latin typeface="Open Sans Bold"/>
              </a:rPr>
              <a:t>Using attributes in the use cases diagram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A6C746D6-F8B1-8042-AD48-ED4D0ADE7BF3}"/>
              </a:ext>
            </a:extLst>
          </p:cNvPr>
          <p:cNvSpPr txBox="1"/>
          <p:nvPr/>
        </p:nvSpPr>
        <p:spPr>
          <a:xfrm>
            <a:off x="12039600" y="6472335"/>
            <a:ext cx="3853585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00"/>
              </a:lnSpc>
              <a:spcBef>
                <a:spcPct val="0"/>
              </a:spcBef>
            </a:pPr>
            <a:r>
              <a:rPr lang="en-US" sz="3000" spc="30" dirty="0">
                <a:solidFill>
                  <a:srgbClr val="000000"/>
                </a:solidFill>
                <a:latin typeface="Open Sans Bold"/>
              </a:rPr>
              <a:t>Wrong directional arrows for inheritance, etc.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6B0E6B21-98BB-214C-B771-499555540C8E}"/>
              </a:ext>
            </a:extLst>
          </p:cNvPr>
          <p:cNvSpPr txBox="1"/>
          <p:nvPr/>
        </p:nvSpPr>
        <p:spPr>
          <a:xfrm>
            <a:off x="770932" y="616225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8643" y="6205370"/>
            <a:ext cx="3853585" cy="1992454"/>
            <a:chOff x="0" y="6221100"/>
            <a:chExt cx="5138113" cy="2164931"/>
          </a:xfrm>
        </p:grpSpPr>
        <p:sp>
          <p:nvSpPr>
            <p:cNvPr id="4" name="TextBox 4"/>
            <p:cNvSpPr txBox="1"/>
            <p:nvPr/>
          </p:nvSpPr>
          <p:spPr>
            <a:xfrm>
              <a:off x="0" y="6221100"/>
              <a:ext cx="5138113" cy="2006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pc="30" dirty="0">
                  <a:solidFill>
                    <a:srgbClr val="000000"/>
                  </a:solidFill>
                  <a:latin typeface="Open Sans Bold"/>
                </a:rPr>
                <a:t>1-to-1 relationship between questionnaire and recipient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8296857"/>
              <a:ext cx="535043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217207" y="6205370"/>
            <a:ext cx="3853585" cy="2137811"/>
            <a:chOff x="-12391" y="5171434"/>
            <a:chExt cx="5138113" cy="2850416"/>
          </a:xfrm>
        </p:grpSpPr>
        <p:sp>
          <p:nvSpPr>
            <p:cNvPr id="9" name="TextBox 9"/>
            <p:cNvSpPr txBox="1"/>
            <p:nvPr/>
          </p:nvSpPr>
          <p:spPr>
            <a:xfrm>
              <a:off x="-12391" y="5171434"/>
              <a:ext cx="5138113" cy="246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Allowing Health Care Providers to create their own account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645772" y="6205370"/>
            <a:ext cx="3853585" cy="1445308"/>
            <a:chOff x="0" y="6094771"/>
            <a:chExt cx="5138113" cy="192707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094771"/>
              <a:ext cx="5138113" cy="1231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Diverging from specifications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13861958-1E34-0547-82C1-89E8B0FA16A2}"/>
              </a:ext>
            </a:extLst>
          </p:cNvPr>
          <p:cNvSpPr txBox="1"/>
          <p:nvPr/>
        </p:nvSpPr>
        <p:spPr>
          <a:xfrm>
            <a:off x="2743200" y="510013"/>
            <a:ext cx="15902774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Common mistakes – Vaccine Booking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5D9611-C435-414E-B582-B7171435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5" y="2089174"/>
            <a:ext cx="3536553" cy="3730869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2F7B0C13-8A24-6B4E-ABD6-6C0A68A7D7F4}"/>
              </a:ext>
            </a:extLst>
          </p:cNvPr>
          <p:cNvSpPr txBox="1"/>
          <p:nvPr/>
        </p:nvSpPr>
        <p:spPr>
          <a:xfrm>
            <a:off x="1752600" y="8437356"/>
            <a:ext cx="4219216" cy="1461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Limits your application’s extensibility and precludes recipients from filling out the questionnaire again in future.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9E96F7-4DF0-4940-9016-A04A4F73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92" y="2458863"/>
            <a:ext cx="8748466" cy="2722737"/>
          </a:xfrm>
          <a:prstGeom prst="rect">
            <a:avLst/>
          </a:prstGeom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id="{1790B508-66F0-1F4A-A6D2-02CF4A3C5C0D}"/>
              </a:ext>
            </a:extLst>
          </p:cNvPr>
          <p:cNvSpPr txBox="1"/>
          <p:nvPr/>
        </p:nvSpPr>
        <p:spPr>
          <a:xfrm>
            <a:off x="7203211" y="8437356"/>
            <a:ext cx="4219216" cy="718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Roboto"/>
              </a:rPr>
              <a:t>Presents a safety threat to the application.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5FCEF70-B684-064B-B45A-C803982786D8}"/>
              </a:ext>
            </a:extLst>
          </p:cNvPr>
          <p:cNvSpPr txBox="1"/>
          <p:nvPr/>
        </p:nvSpPr>
        <p:spPr>
          <a:xfrm>
            <a:off x="379309" y="188635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00794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526</Words>
  <Application>Microsoft Macintosh PowerPoint</Application>
  <PresentationFormat>Custom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 Bold</vt:lpstr>
      <vt:lpstr>Open Sans</vt:lpstr>
      <vt:lpstr>Roboto</vt:lpstr>
      <vt:lpstr>Calibri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Pink Simple Social Science Lesson Education Presentation</dc:title>
  <cp:lastModifiedBy>Luke Rosa</cp:lastModifiedBy>
  <cp:revision>35</cp:revision>
  <dcterms:created xsi:type="dcterms:W3CDTF">2006-08-16T00:00:00Z</dcterms:created>
  <dcterms:modified xsi:type="dcterms:W3CDTF">2021-08-21T06:36:23Z</dcterms:modified>
  <dc:identifier>DAElYlMzymU</dc:identifier>
</cp:coreProperties>
</file>