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webextensions/webextension1.xml" ContentType="application/vnd.ms-office.webextension+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447" r:id="rId2"/>
    <p:sldId id="410" r:id="rId3"/>
    <p:sldId id="437" r:id="rId4"/>
    <p:sldId id="438" r:id="rId5"/>
    <p:sldId id="288" r:id="rId6"/>
    <p:sldId id="443" r:id="rId7"/>
    <p:sldId id="297" r:id="rId8"/>
    <p:sldId id="300" r:id="rId9"/>
    <p:sldId id="298" r:id="rId10"/>
    <p:sldId id="299" r:id="rId11"/>
    <p:sldId id="440" r:id="rId12"/>
    <p:sldId id="446" r:id="rId13"/>
    <p:sldId id="444" r:id="rId14"/>
    <p:sldId id="366" r:id="rId1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409">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2" roundtripDataSignature="AMtx7miHctkoklaeC0eiZbbfmO/kTX+VhA=="/>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8F45544-AB32-FDC8-4D39-3E4CC53C2DD4}" name="Haoxin Li" initials="HL" userId="2adb696727be79ea"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B00A04-3296-442E-9AA5-E07924EF248F}" v="1" dt="2022-04-03T06:23:52.735"/>
    <p1510:client id="{6E28AD18-59EE-4ABE-A08D-AA46E29817E9}" v="712" dt="2022-04-03T06:17:33.783"/>
  </p1510:revLst>
</p1510:revInfo>
</file>

<file path=ppt/tableStyles.xml><?xml version="1.0" encoding="utf-8"?>
<a:tblStyleLst xmlns:a="http://schemas.openxmlformats.org/drawingml/2006/main" def="{DB62882C-D4C6-4053-A254-E7CD03AC04C8}">
  <a:tblStyle styleId="{DB62882C-D4C6-4053-A254-E7CD03AC04C8}"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39" autoAdjust="0"/>
    <p:restoredTop sz="95763" autoAdjust="0"/>
  </p:normalViewPr>
  <p:slideViewPr>
    <p:cSldViewPr snapToGrid="0">
      <p:cViewPr>
        <p:scale>
          <a:sx n="150" d="100"/>
          <a:sy n="150" d="100"/>
        </p:scale>
        <p:origin x="138" y="-1404"/>
      </p:cViewPr>
      <p:guideLst>
        <p:guide orient="horz" pos="2409"/>
        <p:guide pos="2880"/>
      </p:guideLst>
    </p:cSldViewPr>
  </p:slideViewPr>
  <p:notesTextViewPr>
    <p:cViewPr>
      <p:scale>
        <a:sx n="1" d="1"/>
        <a:sy n="1" d="1"/>
      </p:scale>
      <p:origin x="0" y="0"/>
    </p:cViewPr>
  </p:notesTextViewPr>
  <p:sorterViewPr>
    <p:cViewPr varScale="1">
      <p:scale>
        <a:sx n="100" d="100"/>
        <a:sy n="100" d="100"/>
      </p:scale>
      <p:origin x="0" y="-108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42" Type="http://customschemas.google.com/relationships/presentationmetadata" Target="metadata"/><Relationship Id="rId47"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49" Type="http://schemas.microsoft.com/office/2018/10/relationships/authors" Target="authors.xml"/><Relationship Id="rId10" Type="http://schemas.openxmlformats.org/officeDocument/2006/relationships/slide" Target="slides/slide9.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43" Type="http://schemas.openxmlformats.org/officeDocument/2006/relationships/presProps" Target="presProps.xml"/><Relationship Id="rId48"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ileen O'Callaghan" userId="54f46cf0-fa08-4f4b-9692-b86f76c3d2aa" providerId="ADAL" clId="{17B00A04-3296-442E-9AA5-E07924EF248F}"/>
    <pc:docChg chg="modSld">
      <pc:chgData name="Eileen O'Callaghan" userId="54f46cf0-fa08-4f4b-9692-b86f76c3d2aa" providerId="ADAL" clId="{17B00A04-3296-442E-9AA5-E07924EF248F}" dt="2022-04-03T06:23:52.735" v="15"/>
      <pc:docMkLst>
        <pc:docMk/>
      </pc:docMkLst>
      <pc:sldChg chg="addSp modSp mod">
        <pc:chgData name="Eileen O'Callaghan" userId="54f46cf0-fa08-4f4b-9692-b86f76c3d2aa" providerId="ADAL" clId="{17B00A04-3296-442E-9AA5-E07924EF248F}" dt="2022-04-03T06:23:38.513" v="14" actId="1076"/>
        <pc:sldMkLst>
          <pc:docMk/>
          <pc:sldMk cId="33839162" sldId="297"/>
        </pc:sldMkLst>
        <pc:spChg chg="add mod">
          <ac:chgData name="Eileen O'Callaghan" userId="54f46cf0-fa08-4f4b-9692-b86f76c3d2aa" providerId="ADAL" clId="{17B00A04-3296-442E-9AA5-E07924EF248F}" dt="2022-04-03T06:23:38.513" v="14" actId="1076"/>
          <ac:spMkLst>
            <pc:docMk/>
            <pc:sldMk cId="33839162" sldId="297"/>
            <ac:spMk id="12" creationId="{AC916BC1-BEE9-42D8-AC12-93A63E065D1D}"/>
          </ac:spMkLst>
        </pc:spChg>
      </pc:sldChg>
      <pc:sldChg chg="addSp modSp">
        <pc:chgData name="Eileen O'Callaghan" userId="54f46cf0-fa08-4f4b-9692-b86f76c3d2aa" providerId="ADAL" clId="{17B00A04-3296-442E-9AA5-E07924EF248F}" dt="2022-04-03T06:23:52.735" v="15"/>
        <pc:sldMkLst>
          <pc:docMk/>
          <pc:sldMk cId="3501122085" sldId="443"/>
        </pc:sldMkLst>
        <pc:spChg chg="add mod">
          <ac:chgData name="Eileen O'Callaghan" userId="54f46cf0-fa08-4f4b-9692-b86f76c3d2aa" providerId="ADAL" clId="{17B00A04-3296-442E-9AA5-E07924EF248F}" dt="2022-04-03T06:23:52.735" v="15"/>
          <ac:spMkLst>
            <pc:docMk/>
            <pc:sldMk cId="3501122085" sldId="443"/>
            <ac:spMk id="8" creationId="{222C71DC-A515-4C68-A6C2-F69E16BA7F4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0" name="Google Shape;70;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71" name="Google Shape;71;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AU"/>
              <a:t>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7056962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Here, be careful with “Action” – that should be about the user goal, NOT the UI</a:t>
            </a:r>
          </a:p>
          <a:p>
            <a:pPr>
              <a:buFontTx/>
              <a:buChar char="-"/>
            </a:pPr>
            <a:r>
              <a:rPr lang="en-AU" dirty="0"/>
              <a:t>NOT “I want to have a button to click”, </a:t>
            </a:r>
          </a:p>
          <a:p>
            <a:pPr>
              <a:buFontTx/>
              <a:buChar char="-"/>
            </a:pPr>
            <a:r>
              <a:rPr lang="en-AU" dirty="0"/>
              <a:t>YES “I want to find my size easily”</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987935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1. False.  User stories are written from the perspective of end users/customers who are potentially non-technical.  Therefore we should not have any technical details there.</a:t>
            </a:r>
          </a:p>
          <a:p>
            <a:r>
              <a:rPr lang="en-AU" dirty="0"/>
              <a:t>2. True.  User stories allow us to prioritise features/user goals</a:t>
            </a:r>
          </a:p>
          <a:p>
            <a:r>
              <a:rPr lang="en-AU" dirty="0"/>
              <a:t>3. True. User stories are written from the perspective of end users/customers who are potentially non-technical. </a:t>
            </a:r>
          </a:p>
          <a:p>
            <a:r>
              <a:rPr lang="en-AU" dirty="0"/>
              <a:t>4. False. User Stories are negotiable.  They are NOT contracts, but invitation to conversations.  They could be changed. </a:t>
            </a:r>
          </a:p>
          <a:p>
            <a:r>
              <a:rPr lang="en-AU" dirty="0"/>
              <a:t>5. True.  User stories are written from the perspective of end users/customers who are potentially non-technical. </a:t>
            </a:r>
          </a:p>
          <a:p>
            <a:r>
              <a:rPr lang="en-AU" dirty="0"/>
              <a:t>6. False.  Absolutely no formal mathematical notation.  Goal is also NOT to ensure absolute correctness.</a:t>
            </a:r>
          </a:p>
          <a:p>
            <a:r>
              <a:rPr lang="en-AU" dirty="0"/>
              <a:t>7. True.   </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66628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0">
              <a:buFontTx/>
              <a:buNone/>
            </a:pPr>
            <a:r>
              <a:rPr lang="en-AU" dirty="0"/>
              <a:t>Notes Reference: https://agileforall.com/new-to-agile-invest-in-good-user-stories/ </a:t>
            </a:r>
          </a:p>
          <a:p>
            <a:pPr marL="228600" indent="0">
              <a:buFontTx/>
              <a:buNone/>
            </a:pPr>
            <a:r>
              <a:rPr lang="en-AU" dirty="0"/>
              <a:t>https://medium.com/agile-outside-the-box/back-to-basics-writing-and-splitting-user-stories-8903a931499c</a:t>
            </a:r>
          </a:p>
          <a:p>
            <a:pPr>
              <a:buFontTx/>
              <a:buChar char="-"/>
            </a:pPr>
            <a:r>
              <a:rPr lang="en-AU" dirty="0"/>
              <a:t>Independent: Story should be as independent (in terms of order) as possible, so that we can have true prioritization (based on business value) of each and every story.  Order dependency might make you implement a less-valuable user story first.</a:t>
            </a:r>
          </a:p>
          <a:p>
            <a:pPr>
              <a:buFontTx/>
              <a:buChar char="-"/>
            </a:pPr>
            <a:r>
              <a:rPr lang="en-AU" dirty="0"/>
              <a:t>Negotiable: A story is NOT a contract. It is an “invitation to a conversation”.  User story can be changed. </a:t>
            </a:r>
          </a:p>
          <a:p>
            <a:pPr>
              <a:buFontTx/>
              <a:buChar char="-"/>
            </a:pPr>
            <a:r>
              <a:rPr lang="en-AU" dirty="0"/>
              <a:t>Valuable: Story should have value.  If it has no value to the users in user story (“As a”), why would we want to implement this?</a:t>
            </a:r>
          </a:p>
          <a:p>
            <a:pPr>
              <a:buFontTx/>
              <a:buChar char="-"/>
            </a:pPr>
            <a:r>
              <a:rPr lang="en-AU" dirty="0"/>
              <a:t>Estimable: A story should be clear enough to do an initial estimate.  This is important for the prioritization – a highly valuable user story, but also very lengthy, might not have the highest priority.  This can also help you break down user stories that are too large. </a:t>
            </a:r>
          </a:p>
          <a:p>
            <a:pPr>
              <a:buFontTx/>
              <a:buChar char="-"/>
            </a:pPr>
            <a:r>
              <a:rPr lang="en-AU" dirty="0"/>
              <a:t>Small: In this subject, user stories should really be 1 week max in length</a:t>
            </a:r>
          </a:p>
          <a:p>
            <a:pPr>
              <a:buFontTx/>
              <a:buChar char="-"/>
            </a:pPr>
            <a:r>
              <a:rPr lang="en-AU" dirty="0"/>
              <a:t>Testable: Every user story needs to be testable in order to be “done”.  </a:t>
            </a:r>
          </a:p>
          <a:p>
            <a:pPr>
              <a:buFontTx/>
              <a:buChar char="-"/>
            </a:pPr>
            <a:endParaRPr lang="en-AU" dirty="0"/>
          </a:p>
          <a:p>
            <a:pPr>
              <a:buFontTx/>
              <a:buChar char="-"/>
            </a:pPr>
            <a:endParaRPr lang="en-AU" dirty="0"/>
          </a:p>
          <a:p>
            <a:pPr>
              <a:buFontTx/>
              <a:buChar char="-"/>
            </a:pPr>
            <a:endParaRPr lang="en-AU"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14259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Char char="-"/>
            </a:pPr>
            <a:r>
              <a:rPr lang="en-AU" dirty="0"/>
              <a:t>Not all backlog items should be captured in Goal Model.  Goal Model is an abstraction. </a:t>
            </a:r>
          </a:p>
          <a:p>
            <a:pPr>
              <a:buFontTx/>
              <a:buChar char="-"/>
            </a:pPr>
            <a:r>
              <a:rPr lang="en-AU" dirty="0"/>
              <a:t>When to update your Goal Model: you realise your user stories are not connected to the epic.  Or sub-tasks are not connected to user stories. </a:t>
            </a:r>
          </a:p>
          <a:p>
            <a:pPr>
              <a:buFontTx/>
              <a:buChar char="-"/>
            </a:pPr>
            <a:r>
              <a:rPr lang="en-AU" dirty="0"/>
              <a:t>Goal Model: Top-down;</a:t>
            </a:r>
          </a:p>
          <a:p>
            <a:pPr>
              <a:buFontTx/>
              <a:buChar char="-"/>
            </a:pPr>
            <a:r>
              <a:rPr lang="en-AU" dirty="0"/>
              <a:t>Requirements/Sprint planning: Bottom-up</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84379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Priority: Make sure that you clarify the priority with the client. </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038943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608829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A173C82A-F636-C145-9DED-6BE6B30CFD7A}" type="slidenum">
              <a:rPr lang="en-US" smtClean="0"/>
              <a:t>14</a:t>
            </a:fld>
            <a:endParaRPr lang="en-US"/>
          </a:p>
        </p:txBody>
      </p:sp>
    </p:spTree>
    <p:extLst>
      <p:ext uri="{BB962C8B-B14F-4D97-AF65-F5344CB8AC3E}">
        <p14:creationId xmlns:p14="http://schemas.microsoft.com/office/powerpoint/2010/main" val="2828650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ntent 2 Frame">
  <p:cSld name="Content 2 Frame">
    <p:spTree>
      <p:nvGrpSpPr>
        <p:cNvPr id="1" name="Shape 52"/>
        <p:cNvGrpSpPr/>
        <p:nvPr/>
      </p:nvGrpSpPr>
      <p:grpSpPr>
        <a:xfrm>
          <a:off x="0" y="0"/>
          <a:ext cx="0" cy="0"/>
          <a:chOff x="0" y="0"/>
          <a:chExt cx="0" cy="0"/>
        </a:xfrm>
      </p:grpSpPr>
      <p:sp>
        <p:nvSpPr>
          <p:cNvPr id="53" name="Google Shape;53;p29"/>
          <p:cNvSpPr txBox="1">
            <a:spLocks noGrp="1"/>
          </p:cNvSpPr>
          <p:nvPr>
            <p:ph type="title"/>
          </p:nvPr>
        </p:nvSpPr>
        <p:spPr>
          <a:xfrm>
            <a:off x="2462213" y="76200"/>
            <a:ext cx="6605587" cy="6858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29"/>
          <p:cNvSpPr txBox="1">
            <a:spLocks noGrp="1"/>
          </p:cNvSpPr>
          <p:nvPr>
            <p:ph type="sldNum" idx="12"/>
          </p:nvPr>
        </p:nvSpPr>
        <p:spPr>
          <a:xfrm>
            <a:off x="3633537" y="6463662"/>
            <a:ext cx="2755232" cy="315388"/>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r>
              <a:rPr lang="en-US"/>
              <a:t>-</a:t>
            </a:r>
            <a:fld id="{00000000-1234-1234-1234-123412341234}" type="slidenum">
              <a:rPr lang="en-US"/>
              <a:t>‹#›</a:t>
            </a:fld>
            <a:r>
              <a:rPr lang="en-US"/>
              <a:t>-</a:t>
            </a:r>
            <a:endParaRPr/>
          </a:p>
        </p:txBody>
      </p:sp>
      <p:sp>
        <p:nvSpPr>
          <p:cNvPr id="55" name="Google Shape;55;p29"/>
          <p:cNvSpPr txBox="1">
            <a:spLocks noGrp="1"/>
          </p:cNvSpPr>
          <p:nvPr>
            <p:ph type="body" idx="1"/>
          </p:nvPr>
        </p:nvSpPr>
        <p:spPr>
          <a:xfrm>
            <a:off x="76200" y="990600"/>
            <a:ext cx="4419600" cy="5334000"/>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Font typeface="Arial"/>
              <a:buChar char="•"/>
              <a:defRPr sz="2400"/>
            </a:lvl1pPr>
            <a:lvl2pPr marL="914400" lvl="1" indent="-368300" algn="l">
              <a:lnSpc>
                <a:spcPct val="100000"/>
              </a:lnSpc>
              <a:spcBef>
                <a:spcPts val="440"/>
              </a:spcBef>
              <a:spcAft>
                <a:spcPts val="0"/>
              </a:spcAft>
              <a:buClr>
                <a:srgbClr val="002060"/>
              </a:buClr>
              <a:buSzPts val="2200"/>
              <a:buFont typeface="Arial"/>
              <a:buChar char="–"/>
              <a:defRPr sz="2200"/>
            </a:lvl2pPr>
            <a:lvl3pPr marL="1371600" lvl="2" indent="-355600" algn="l">
              <a:lnSpc>
                <a:spcPct val="100000"/>
              </a:lnSpc>
              <a:spcBef>
                <a:spcPts val="400"/>
              </a:spcBef>
              <a:spcAft>
                <a:spcPts val="0"/>
              </a:spcAft>
              <a:buClr>
                <a:srgbClr val="00B050"/>
              </a:buClr>
              <a:buSzPts val="2000"/>
              <a:buFont typeface="Arial"/>
              <a:buChar char="•"/>
              <a:defRPr sz="2000"/>
            </a:lvl3pPr>
            <a:lvl4pPr marL="1828800" lvl="3" indent="-342900" algn="l">
              <a:lnSpc>
                <a:spcPct val="100000"/>
              </a:lnSpc>
              <a:spcBef>
                <a:spcPts val="360"/>
              </a:spcBef>
              <a:spcAft>
                <a:spcPts val="0"/>
              </a:spcAft>
              <a:buClr>
                <a:srgbClr val="FFC000"/>
              </a:buClr>
              <a:buSzPts val="1800"/>
              <a:buChar char="–"/>
              <a:defRPr/>
            </a:lvl4pPr>
            <a:lvl5pPr marL="2286000" lvl="4" indent="-342900" algn="l">
              <a:lnSpc>
                <a:spcPct val="100000"/>
              </a:lnSpc>
              <a:spcBef>
                <a:spcPts val="360"/>
              </a:spcBef>
              <a:spcAft>
                <a:spcPts val="0"/>
              </a:spcAft>
              <a:buClr>
                <a:srgbClr val="C00000"/>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56" name="Google Shape;56;p29"/>
          <p:cNvSpPr txBox="1">
            <a:spLocks noGrp="1"/>
          </p:cNvSpPr>
          <p:nvPr>
            <p:ph type="body" idx="2"/>
          </p:nvPr>
        </p:nvSpPr>
        <p:spPr>
          <a:xfrm>
            <a:off x="4648200" y="990600"/>
            <a:ext cx="4419600" cy="5334000"/>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Font typeface="Arial"/>
              <a:buChar char="•"/>
              <a:defRPr sz="2400"/>
            </a:lvl1pPr>
            <a:lvl2pPr marL="914400" lvl="1" indent="-368300" algn="l">
              <a:lnSpc>
                <a:spcPct val="100000"/>
              </a:lnSpc>
              <a:spcBef>
                <a:spcPts val="440"/>
              </a:spcBef>
              <a:spcAft>
                <a:spcPts val="0"/>
              </a:spcAft>
              <a:buClr>
                <a:srgbClr val="002060"/>
              </a:buClr>
              <a:buSzPts val="2200"/>
              <a:buFont typeface="Arial"/>
              <a:buChar char="–"/>
              <a:defRPr sz="2200"/>
            </a:lvl2pPr>
            <a:lvl3pPr marL="1371600" lvl="2" indent="-355600" algn="l">
              <a:lnSpc>
                <a:spcPct val="100000"/>
              </a:lnSpc>
              <a:spcBef>
                <a:spcPts val="400"/>
              </a:spcBef>
              <a:spcAft>
                <a:spcPts val="0"/>
              </a:spcAft>
              <a:buClr>
                <a:srgbClr val="00B050"/>
              </a:buClr>
              <a:buSzPts val="2000"/>
              <a:buFont typeface="Arial"/>
              <a:buChar char="•"/>
              <a:defRPr sz="2000"/>
            </a:lvl3pPr>
            <a:lvl4pPr marL="1828800" lvl="3" indent="-342900" algn="l">
              <a:lnSpc>
                <a:spcPct val="100000"/>
              </a:lnSpc>
              <a:spcBef>
                <a:spcPts val="360"/>
              </a:spcBef>
              <a:spcAft>
                <a:spcPts val="0"/>
              </a:spcAft>
              <a:buClr>
                <a:srgbClr val="FFC000"/>
              </a:buClr>
              <a:buSzPts val="1800"/>
              <a:buChar char="–"/>
              <a:defRPr/>
            </a:lvl4pPr>
            <a:lvl5pPr marL="2286000" lvl="4" indent="-342900" algn="l">
              <a:lnSpc>
                <a:spcPct val="100000"/>
              </a:lnSpc>
              <a:spcBef>
                <a:spcPts val="360"/>
              </a:spcBef>
              <a:spcAft>
                <a:spcPts val="0"/>
              </a:spcAft>
              <a:buClr>
                <a:srgbClr val="C00000"/>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2 Frame - Headings">
  <p:cSld name="Content 2 Frame - Headings">
    <p:spTree>
      <p:nvGrpSpPr>
        <p:cNvPr id="1" name="Shape 57"/>
        <p:cNvGrpSpPr/>
        <p:nvPr/>
      </p:nvGrpSpPr>
      <p:grpSpPr>
        <a:xfrm>
          <a:off x="0" y="0"/>
          <a:ext cx="0" cy="0"/>
          <a:chOff x="0" y="0"/>
          <a:chExt cx="0" cy="0"/>
        </a:xfrm>
      </p:grpSpPr>
      <p:sp>
        <p:nvSpPr>
          <p:cNvPr id="58" name="Google Shape;58;p30"/>
          <p:cNvSpPr txBox="1">
            <a:spLocks noGrp="1"/>
          </p:cNvSpPr>
          <p:nvPr>
            <p:ph type="title"/>
          </p:nvPr>
        </p:nvSpPr>
        <p:spPr>
          <a:xfrm>
            <a:off x="2462213" y="76200"/>
            <a:ext cx="6605587" cy="6858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30"/>
          <p:cNvSpPr txBox="1">
            <a:spLocks noGrp="1"/>
          </p:cNvSpPr>
          <p:nvPr>
            <p:ph type="sldNum" idx="12"/>
          </p:nvPr>
        </p:nvSpPr>
        <p:spPr>
          <a:xfrm>
            <a:off x="3633537" y="6463662"/>
            <a:ext cx="2755232" cy="315388"/>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r>
              <a:rPr lang="en-US"/>
              <a:t>-</a:t>
            </a:r>
            <a:fld id="{00000000-1234-1234-1234-123412341234}" type="slidenum">
              <a:rPr lang="en-US"/>
              <a:t>‹#›</a:t>
            </a:fld>
            <a:r>
              <a:rPr lang="en-US"/>
              <a:t>-</a:t>
            </a:r>
            <a:endParaRPr/>
          </a:p>
        </p:txBody>
      </p:sp>
      <p:sp>
        <p:nvSpPr>
          <p:cNvPr id="60" name="Google Shape;60;p30"/>
          <p:cNvSpPr txBox="1">
            <a:spLocks noGrp="1"/>
          </p:cNvSpPr>
          <p:nvPr>
            <p:ph type="body" idx="1"/>
          </p:nvPr>
        </p:nvSpPr>
        <p:spPr>
          <a:xfrm>
            <a:off x="76200" y="1447800"/>
            <a:ext cx="4419600" cy="4876800"/>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Font typeface="Arial"/>
              <a:buChar char="•"/>
              <a:defRPr sz="2400"/>
            </a:lvl1pPr>
            <a:lvl2pPr marL="914400" lvl="1" indent="-368300" algn="l">
              <a:lnSpc>
                <a:spcPct val="100000"/>
              </a:lnSpc>
              <a:spcBef>
                <a:spcPts val="440"/>
              </a:spcBef>
              <a:spcAft>
                <a:spcPts val="0"/>
              </a:spcAft>
              <a:buClr>
                <a:srgbClr val="002060"/>
              </a:buClr>
              <a:buSzPts val="2200"/>
              <a:buFont typeface="Arial"/>
              <a:buChar char="–"/>
              <a:defRPr sz="2200"/>
            </a:lvl2pPr>
            <a:lvl3pPr marL="1371600" lvl="2" indent="-355600" algn="l">
              <a:lnSpc>
                <a:spcPct val="100000"/>
              </a:lnSpc>
              <a:spcBef>
                <a:spcPts val="400"/>
              </a:spcBef>
              <a:spcAft>
                <a:spcPts val="0"/>
              </a:spcAft>
              <a:buClr>
                <a:srgbClr val="00B050"/>
              </a:buClr>
              <a:buSzPts val="2000"/>
              <a:buFont typeface="Arial"/>
              <a:buChar char="•"/>
              <a:defRPr sz="2000"/>
            </a:lvl3pPr>
            <a:lvl4pPr marL="1828800" lvl="3" indent="-355600" algn="l">
              <a:lnSpc>
                <a:spcPct val="100000"/>
              </a:lnSpc>
              <a:spcBef>
                <a:spcPts val="400"/>
              </a:spcBef>
              <a:spcAft>
                <a:spcPts val="0"/>
              </a:spcAft>
              <a:buClr>
                <a:srgbClr val="FFC000"/>
              </a:buClr>
              <a:buSzPts val="2000"/>
              <a:buFont typeface="Arial"/>
              <a:buChar char="–"/>
              <a:defRPr sz="2000"/>
            </a:lvl4pPr>
            <a:lvl5pPr marL="2286000" lvl="4" indent="-355600" algn="l">
              <a:lnSpc>
                <a:spcPct val="100000"/>
              </a:lnSpc>
              <a:spcBef>
                <a:spcPts val="400"/>
              </a:spcBef>
              <a:spcAft>
                <a:spcPts val="0"/>
              </a:spcAft>
              <a:buClr>
                <a:srgbClr val="C00000"/>
              </a:buClr>
              <a:buSzPts val="2000"/>
              <a:buFont typeface="Arial"/>
              <a:buChar char="»"/>
              <a:defRPr sz="20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1" name="Google Shape;61;p30"/>
          <p:cNvSpPr txBox="1">
            <a:spLocks noGrp="1"/>
          </p:cNvSpPr>
          <p:nvPr>
            <p:ph type="body" idx="2"/>
          </p:nvPr>
        </p:nvSpPr>
        <p:spPr>
          <a:xfrm>
            <a:off x="4648200" y="1447800"/>
            <a:ext cx="4419600" cy="4876800"/>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Font typeface="Arial"/>
              <a:buChar char="•"/>
              <a:defRPr sz="2400"/>
            </a:lvl1pPr>
            <a:lvl2pPr marL="914400" lvl="1" indent="-368300" algn="l">
              <a:lnSpc>
                <a:spcPct val="100000"/>
              </a:lnSpc>
              <a:spcBef>
                <a:spcPts val="440"/>
              </a:spcBef>
              <a:spcAft>
                <a:spcPts val="0"/>
              </a:spcAft>
              <a:buClr>
                <a:srgbClr val="002060"/>
              </a:buClr>
              <a:buSzPts val="2200"/>
              <a:buFont typeface="Arial"/>
              <a:buChar char="–"/>
              <a:defRPr sz="2200"/>
            </a:lvl2pPr>
            <a:lvl3pPr marL="1371600" lvl="2" indent="-355600" algn="l">
              <a:lnSpc>
                <a:spcPct val="100000"/>
              </a:lnSpc>
              <a:spcBef>
                <a:spcPts val="400"/>
              </a:spcBef>
              <a:spcAft>
                <a:spcPts val="0"/>
              </a:spcAft>
              <a:buClr>
                <a:srgbClr val="00B050"/>
              </a:buClr>
              <a:buSzPts val="2000"/>
              <a:buFont typeface="Arial"/>
              <a:buChar char="•"/>
              <a:defRPr sz="2000"/>
            </a:lvl3pPr>
            <a:lvl4pPr marL="1828800" lvl="3" indent="-342900" algn="l">
              <a:lnSpc>
                <a:spcPct val="100000"/>
              </a:lnSpc>
              <a:spcBef>
                <a:spcPts val="360"/>
              </a:spcBef>
              <a:spcAft>
                <a:spcPts val="0"/>
              </a:spcAft>
              <a:buClr>
                <a:srgbClr val="FFC000"/>
              </a:buClr>
              <a:buSzPts val="1800"/>
              <a:buChar char="–"/>
              <a:defRPr/>
            </a:lvl4pPr>
            <a:lvl5pPr marL="2286000" lvl="4" indent="-342900" algn="l">
              <a:lnSpc>
                <a:spcPct val="100000"/>
              </a:lnSpc>
              <a:spcBef>
                <a:spcPts val="360"/>
              </a:spcBef>
              <a:spcAft>
                <a:spcPts val="0"/>
              </a:spcAft>
              <a:buClr>
                <a:srgbClr val="C00000"/>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2" name="Google Shape;62;p30"/>
          <p:cNvSpPr txBox="1">
            <a:spLocks noGrp="1"/>
          </p:cNvSpPr>
          <p:nvPr>
            <p:ph type="body" idx="3"/>
          </p:nvPr>
        </p:nvSpPr>
        <p:spPr>
          <a:xfrm>
            <a:off x="76200" y="990600"/>
            <a:ext cx="4419600" cy="457200"/>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560"/>
              </a:spcBef>
              <a:spcAft>
                <a:spcPts val="0"/>
              </a:spcAft>
              <a:buClr>
                <a:srgbClr val="00B050"/>
              </a:buClr>
              <a:buSzPts val="2800"/>
              <a:buFont typeface="Arial"/>
              <a:buNone/>
              <a:defRPr>
                <a:solidFill>
                  <a:srgbClr val="00B050"/>
                </a:solidFill>
              </a:defRPr>
            </a:lvl1pPr>
            <a:lvl2pPr marL="914400" lvl="1" indent="-228600" algn="ctr">
              <a:lnSpc>
                <a:spcPct val="100000"/>
              </a:lnSpc>
              <a:spcBef>
                <a:spcPts val="480"/>
              </a:spcBef>
              <a:spcAft>
                <a:spcPts val="0"/>
              </a:spcAft>
              <a:buClr>
                <a:srgbClr val="002060"/>
              </a:buClr>
              <a:buSzPts val="2400"/>
              <a:buFont typeface="Arial"/>
              <a:buNone/>
              <a:defRPr/>
            </a:lvl2pPr>
            <a:lvl3pPr marL="1371600" lvl="2" indent="-228600" algn="ctr">
              <a:lnSpc>
                <a:spcPct val="100000"/>
              </a:lnSpc>
              <a:spcBef>
                <a:spcPts val="440"/>
              </a:spcBef>
              <a:spcAft>
                <a:spcPts val="0"/>
              </a:spcAft>
              <a:buClr>
                <a:srgbClr val="00B050"/>
              </a:buClr>
              <a:buSzPts val="2200"/>
              <a:buFont typeface="Arial"/>
              <a:buNone/>
              <a:defRPr/>
            </a:lvl3pPr>
            <a:lvl4pPr marL="1828800" lvl="3" indent="-228600" algn="ctr">
              <a:lnSpc>
                <a:spcPct val="100000"/>
              </a:lnSpc>
              <a:spcBef>
                <a:spcPts val="400"/>
              </a:spcBef>
              <a:spcAft>
                <a:spcPts val="0"/>
              </a:spcAft>
              <a:buClr>
                <a:srgbClr val="FFC000"/>
              </a:buClr>
              <a:buSzPts val="2000"/>
              <a:buFont typeface="Arial"/>
              <a:buNone/>
              <a:defRPr/>
            </a:lvl4pPr>
            <a:lvl5pPr marL="2286000" lvl="4" indent="-228600" algn="ctr">
              <a:lnSpc>
                <a:spcPct val="100000"/>
              </a:lnSpc>
              <a:spcBef>
                <a:spcPts val="400"/>
              </a:spcBef>
              <a:spcAft>
                <a:spcPts val="0"/>
              </a:spcAft>
              <a:buClr>
                <a:srgbClr val="C00000"/>
              </a:buClr>
              <a:buSzPts val="2000"/>
              <a:buFont typeface="Arial"/>
              <a:buNone/>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3" name="Google Shape;63;p30"/>
          <p:cNvSpPr txBox="1">
            <a:spLocks noGrp="1"/>
          </p:cNvSpPr>
          <p:nvPr>
            <p:ph type="body" idx="4"/>
          </p:nvPr>
        </p:nvSpPr>
        <p:spPr>
          <a:xfrm>
            <a:off x="4648200" y="990600"/>
            <a:ext cx="4419600" cy="457200"/>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560"/>
              </a:spcBef>
              <a:spcAft>
                <a:spcPts val="0"/>
              </a:spcAft>
              <a:buClr>
                <a:srgbClr val="00B050"/>
              </a:buClr>
              <a:buSzPts val="2800"/>
              <a:buFont typeface="Arial"/>
              <a:buNone/>
              <a:defRPr>
                <a:solidFill>
                  <a:srgbClr val="00B050"/>
                </a:solidFill>
              </a:defRPr>
            </a:lvl1pPr>
            <a:lvl2pPr marL="914400" lvl="1" indent="-228600" algn="ctr">
              <a:lnSpc>
                <a:spcPct val="100000"/>
              </a:lnSpc>
              <a:spcBef>
                <a:spcPts val="480"/>
              </a:spcBef>
              <a:spcAft>
                <a:spcPts val="0"/>
              </a:spcAft>
              <a:buClr>
                <a:srgbClr val="002060"/>
              </a:buClr>
              <a:buSzPts val="2400"/>
              <a:buFont typeface="Arial"/>
              <a:buNone/>
              <a:defRPr/>
            </a:lvl2pPr>
            <a:lvl3pPr marL="1371600" lvl="2" indent="-228600" algn="ctr">
              <a:lnSpc>
                <a:spcPct val="100000"/>
              </a:lnSpc>
              <a:spcBef>
                <a:spcPts val="440"/>
              </a:spcBef>
              <a:spcAft>
                <a:spcPts val="0"/>
              </a:spcAft>
              <a:buClr>
                <a:srgbClr val="00B050"/>
              </a:buClr>
              <a:buSzPts val="2200"/>
              <a:buFont typeface="Arial"/>
              <a:buNone/>
              <a:defRPr/>
            </a:lvl3pPr>
            <a:lvl4pPr marL="1828800" lvl="3" indent="-228600" algn="ctr">
              <a:lnSpc>
                <a:spcPct val="100000"/>
              </a:lnSpc>
              <a:spcBef>
                <a:spcPts val="400"/>
              </a:spcBef>
              <a:spcAft>
                <a:spcPts val="0"/>
              </a:spcAft>
              <a:buClr>
                <a:srgbClr val="FFC000"/>
              </a:buClr>
              <a:buSzPts val="2000"/>
              <a:buFont typeface="Arial"/>
              <a:buNone/>
              <a:defRPr/>
            </a:lvl4pPr>
            <a:lvl5pPr marL="2286000" lvl="4" indent="-228600" algn="ctr">
              <a:lnSpc>
                <a:spcPct val="100000"/>
              </a:lnSpc>
              <a:spcBef>
                <a:spcPts val="400"/>
              </a:spcBef>
              <a:spcAft>
                <a:spcPts val="0"/>
              </a:spcAft>
              <a:buClr>
                <a:srgbClr val="C00000"/>
              </a:buClr>
              <a:buSzPts val="2000"/>
              <a:buFont typeface="Arial"/>
              <a:buNone/>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Layout">
  <p:cSld name="Blank Layout">
    <p:spTree>
      <p:nvGrpSpPr>
        <p:cNvPr id="1" name="Shape 64"/>
        <p:cNvGrpSpPr/>
        <p:nvPr/>
      </p:nvGrpSpPr>
      <p:grpSpPr>
        <a:xfrm>
          <a:off x="0" y="0"/>
          <a:ext cx="0" cy="0"/>
          <a:chOff x="0" y="0"/>
          <a:chExt cx="0" cy="0"/>
        </a:xfrm>
      </p:grpSpPr>
      <p:sp>
        <p:nvSpPr>
          <p:cNvPr id="65" name="Google Shape;65;p31"/>
          <p:cNvSpPr txBox="1">
            <a:spLocks noGrp="1"/>
          </p:cNvSpPr>
          <p:nvPr>
            <p:ph type="title"/>
          </p:nvPr>
        </p:nvSpPr>
        <p:spPr>
          <a:xfrm>
            <a:off x="2462213" y="76200"/>
            <a:ext cx="6605587" cy="6858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31"/>
          <p:cNvSpPr txBox="1">
            <a:spLocks noGrp="1"/>
          </p:cNvSpPr>
          <p:nvPr>
            <p:ph type="sldNum" idx="12"/>
          </p:nvPr>
        </p:nvSpPr>
        <p:spPr>
          <a:xfrm>
            <a:off x="3633537" y="6463662"/>
            <a:ext cx="2755232" cy="315388"/>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r>
              <a:rPr lang="en-US"/>
              <a:t>-</a:t>
            </a:r>
            <a:fld id="{00000000-1234-1234-1234-123412341234}" type="slidenum">
              <a:rPr lang="en-US"/>
              <a:t>‹#›</a:t>
            </a:fld>
            <a:r>
              <a:rPr lang="en-US"/>
              <a:t>-</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Page">
  <p:cSld name="Content Page">
    <p:spTree>
      <p:nvGrpSpPr>
        <p:cNvPr id="1" name="Shape 67"/>
        <p:cNvGrpSpPr/>
        <p:nvPr/>
      </p:nvGrpSpPr>
      <p:grpSpPr>
        <a:xfrm>
          <a:off x="0" y="0"/>
          <a:ext cx="0" cy="0"/>
          <a:chOff x="0" y="0"/>
          <a:chExt cx="0" cy="0"/>
        </a:xfrm>
      </p:grpSpPr>
      <p:sp>
        <p:nvSpPr>
          <p:cNvPr id="68" name="Google Shape;68;p32"/>
          <p:cNvSpPr txBox="1">
            <a:spLocks noGrp="1"/>
          </p:cNvSpPr>
          <p:nvPr>
            <p:ph type="title"/>
          </p:nvPr>
        </p:nvSpPr>
        <p:spPr>
          <a:xfrm>
            <a:off x="2462213" y="76200"/>
            <a:ext cx="6605587" cy="6858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32"/>
          <p:cNvSpPr txBox="1">
            <a:spLocks noGrp="1"/>
          </p:cNvSpPr>
          <p:nvPr>
            <p:ph type="sldNum" idx="12"/>
          </p:nvPr>
        </p:nvSpPr>
        <p:spPr>
          <a:xfrm>
            <a:off x="3633537" y="6463662"/>
            <a:ext cx="2755232" cy="315388"/>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r>
              <a:rPr lang="en-US"/>
              <a:t>-</a:t>
            </a:r>
            <a:fld id="{00000000-1234-1234-1234-123412341234}" type="slidenum">
              <a:rPr lang="en-US"/>
              <a:t>‹#›</a:t>
            </a:fld>
            <a:r>
              <a:rPr lang="en-US"/>
              <a:t>-</a:t>
            </a:r>
            <a:endParaRPr/>
          </a:p>
        </p:txBody>
      </p:sp>
      <p:sp>
        <p:nvSpPr>
          <p:cNvPr id="70" name="Google Shape;70;p32"/>
          <p:cNvSpPr txBox="1">
            <a:spLocks noGrp="1"/>
          </p:cNvSpPr>
          <p:nvPr>
            <p:ph type="body" idx="1"/>
          </p:nvPr>
        </p:nvSpPr>
        <p:spPr>
          <a:xfrm>
            <a:off x="76200" y="990600"/>
            <a:ext cx="8991600" cy="53340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rgbClr val="002060"/>
              </a:buClr>
              <a:buSzPts val="1800"/>
              <a:buChar char="–"/>
              <a:defRPr/>
            </a:lvl2pPr>
            <a:lvl3pPr marL="1371600" lvl="2" indent="-342900" algn="l">
              <a:lnSpc>
                <a:spcPct val="100000"/>
              </a:lnSpc>
              <a:spcBef>
                <a:spcPts val="360"/>
              </a:spcBef>
              <a:spcAft>
                <a:spcPts val="0"/>
              </a:spcAft>
              <a:buClr>
                <a:srgbClr val="00B050"/>
              </a:buClr>
              <a:buSzPts val="1800"/>
              <a:buChar char="•"/>
              <a:defRPr/>
            </a:lvl3pPr>
            <a:lvl4pPr marL="1828800" lvl="3" indent="-342900" algn="l">
              <a:lnSpc>
                <a:spcPct val="100000"/>
              </a:lnSpc>
              <a:spcBef>
                <a:spcPts val="360"/>
              </a:spcBef>
              <a:spcAft>
                <a:spcPts val="0"/>
              </a:spcAft>
              <a:buClr>
                <a:srgbClr val="FFC000"/>
              </a:buClr>
              <a:buSzPts val="1800"/>
              <a:buChar char="–"/>
              <a:defRPr/>
            </a:lvl4pPr>
            <a:lvl5pPr marL="2286000" lvl="4" indent="-342900" algn="l">
              <a:lnSpc>
                <a:spcPct val="100000"/>
              </a:lnSpc>
              <a:spcBef>
                <a:spcPts val="360"/>
              </a:spcBef>
              <a:spcAft>
                <a:spcPts val="0"/>
              </a:spcAft>
              <a:buClr>
                <a:srgbClr val="C00000"/>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61FDE22-F280-4AEB-802F-121796F6D2AB}"/>
              </a:ext>
            </a:extLst>
          </p:cNvPr>
          <p:cNvSpPr>
            <a:spLocks noGrp="1"/>
          </p:cNvSpPr>
          <p:nvPr>
            <p:ph type="sldNum" idx="10"/>
          </p:nvPr>
        </p:nvSpPr>
        <p:spPr/>
        <p:txBody>
          <a:bodyPr/>
          <a:lstStyle/>
          <a:p>
            <a:pPr marL="0" lvl="0" indent="0" algn="ctr" rtl="0">
              <a:spcBef>
                <a:spcPts val="0"/>
              </a:spcBef>
              <a:spcAft>
                <a:spcPts val="0"/>
              </a:spcAft>
              <a:buNone/>
            </a:pPr>
            <a:r>
              <a:rPr lang="en-US"/>
              <a:t>-</a:t>
            </a:r>
            <a:fld id="{00000000-1234-1234-1234-123412341234}" type="slidenum">
              <a:rPr lang="en-US" smtClean="0"/>
              <a:t>‹#›</a:t>
            </a:fld>
            <a:r>
              <a:rPr lang="en-US"/>
              <a:t>-</a:t>
            </a:r>
            <a:endParaRPr sz="1400" dirty="0">
              <a:solidFill>
                <a:srgbClr val="000000"/>
              </a:solidFill>
            </a:endParaRPr>
          </a:p>
        </p:txBody>
      </p:sp>
    </p:spTree>
    <p:extLst>
      <p:ext uri="{BB962C8B-B14F-4D97-AF65-F5344CB8AC3E}">
        <p14:creationId xmlns:p14="http://schemas.microsoft.com/office/powerpoint/2010/main" val="820473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22"/>
        <p:cNvGrpSpPr/>
        <p:nvPr/>
      </p:nvGrpSpPr>
      <p:grpSpPr>
        <a:xfrm>
          <a:off x="0" y="0"/>
          <a:ext cx="0" cy="0"/>
          <a:chOff x="0" y="0"/>
          <a:chExt cx="0" cy="0"/>
        </a:xfrm>
      </p:grpSpPr>
      <p:cxnSp>
        <p:nvCxnSpPr>
          <p:cNvPr id="23" name="Google Shape;23;p19"/>
          <p:cNvCxnSpPr/>
          <p:nvPr/>
        </p:nvCxnSpPr>
        <p:spPr>
          <a:xfrm>
            <a:off x="1812925" y="107950"/>
            <a:ext cx="0" cy="862013"/>
          </a:xfrm>
          <a:prstGeom prst="straightConnector1">
            <a:avLst/>
          </a:prstGeom>
          <a:noFill/>
          <a:ln w="9525" cap="flat" cmpd="sng">
            <a:solidFill>
              <a:schemeClr val="lt1"/>
            </a:solidFill>
            <a:prstDash val="solid"/>
            <a:round/>
            <a:headEnd type="none" w="med" len="med"/>
            <a:tailEnd type="none" w="med" len="med"/>
          </a:ln>
        </p:spPr>
      </p:cxnSp>
      <p:cxnSp>
        <p:nvCxnSpPr>
          <p:cNvPr id="24" name="Google Shape;24;p19"/>
          <p:cNvCxnSpPr/>
          <p:nvPr/>
        </p:nvCxnSpPr>
        <p:spPr>
          <a:xfrm>
            <a:off x="2743200" y="107950"/>
            <a:ext cx="1588" cy="519113"/>
          </a:xfrm>
          <a:prstGeom prst="straightConnector1">
            <a:avLst/>
          </a:prstGeom>
          <a:noFill/>
          <a:ln w="9525" cap="flat" cmpd="sng">
            <a:solidFill>
              <a:schemeClr val="lt1"/>
            </a:solidFill>
            <a:prstDash val="solid"/>
            <a:round/>
            <a:headEnd type="none" w="med" len="med"/>
            <a:tailEnd type="none" w="med" len="med"/>
          </a:ln>
        </p:spPr>
      </p:cxnSp>
      <p:pic>
        <p:nvPicPr>
          <p:cNvPr id="25" name="Google Shape;25;p19" descr="5011_PPT_BG_EndPage"/>
          <p:cNvPicPr preferRelativeResize="0"/>
          <p:nvPr/>
        </p:nvPicPr>
        <p:blipFill rotWithShape="1">
          <a:blip r:embed="rId2">
            <a:alphaModFix/>
          </a:blip>
          <a:srcRect/>
          <a:stretch/>
        </p:blipFill>
        <p:spPr>
          <a:xfrm>
            <a:off x="-1588" y="0"/>
            <a:ext cx="9145588" cy="6859588"/>
          </a:xfrm>
          <a:prstGeom prst="rect">
            <a:avLst/>
          </a:prstGeom>
          <a:noFill/>
          <a:ln>
            <a:noFill/>
          </a:ln>
        </p:spPr>
      </p:pic>
      <p:cxnSp>
        <p:nvCxnSpPr>
          <p:cNvPr id="26" name="Google Shape;26;p19"/>
          <p:cNvCxnSpPr/>
          <p:nvPr/>
        </p:nvCxnSpPr>
        <p:spPr>
          <a:xfrm>
            <a:off x="1972470" y="493714"/>
            <a:ext cx="1587" cy="1312862"/>
          </a:xfrm>
          <a:prstGeom prst="straightConnector1">
            <a:avLst/>
          </a:prstGeom>
          <a:noFill/>
          <a:ln w="9525" cap="flat" cmpd="sng">
            <a:solidFill>
              <a:schemeClr val="lt1"/>
            </a:solidFill>
            <a:prstDash val="solid"/>
            <a:round/>
            <a:headEnd type="none" w="med" len="med"/>
            <a:tailEnd type="none" w="med" len="med"/>
          </a:ln>
        </p:spPr>
      </p:cxnSp>
      <p:pic>
        <p:nvPicPr>
          <p:cNvPr id="27" name="Google Shape;27;p19" descr="UOM-Rev3D_S_sm"/>
          <p:cNvPicPr preferRelativeResize="0"/>
          <p:nvPr/>
        </p:nvPicPr>
        <p:blipFill rotWithShape="1">
          <a:blip r:embed="rId3">
            <a:alphaModFix/>
          </a:blip>
          <a:srcRect/>
          <a:stretch/>
        </p:blipFill>
        <p:spPr>
          <a:xfrm>
            <a:off x="465137" y="430386"/>
            <a:ext cx="1347788" cy="1366838"/>
          </a:xfrm>
          <a:prstGeom prst="rect">
            <a:avLst/>
          </a:prstGeom>
          <a:noFill/>
          <a:ln>
            <a:noFill/>
          </a:ln>
        </p:spPr>
      </p:pic>
      <p:sp>
        <p:nvSpPr>
          <p:cNvPr id="28" name="Google Shape;28;p19"/>
          <p:cNvSpPr txBox="1">
            <a:spLocks noGrp="1"/>
          </p:cNvSpPr>
          <p:nvPr>
            <p:ph type="ctrTitle"/>
          </p:nvPr>
        </p:nvSpPr>
        <p:spPr>
          <a:xfrm>
            <a:off x="2438400" y="1806576"/>
            <a:ext cx="6400800" cy="13128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9"/>
          <p:cNvSpPr txBox="1">
            <a:spLocks noGrp="1"/>
          </p:cNvSpPr>
          <p:nvPr>
            <p:ph type="subTitle" idx="1"/>
          </p:nvPr>
        </p:nvSpPr>
        <p:spPr>
          <a:xfrm>
            <a:off x="849960" y="4267200"/>
            <a:ext cx="7989240" cy="2286000"/>
          </a:xfrm>
          <a:prstGeom prst="rect">
            <a:avLst/>
          </a:prstGeom>
          <a:noFill/>
          <a:ln>
            <a:noFill/>
          </a:ln>
        </p:spPr>
        <p:txBody>
          <a:bodyPr spcFirstLastPara="1" wrap="square" lIns="91425" tIns="45700" rIns="91425" bIns="45700" anchor="t" anchorCtr="0">
            <a:noAutofit/>
          </a:bodyPr>
          <a:lstStyle>
            <a:lvl1pPr lvl="0" algn="ctr">
              <a:spcBef>
                <a:spcPts val="560"/>
              </a:spcBef>
              <a:spcAft>
                <a:spcPts val="0"/>
              </a:spcAft>
              <a:buClr>
                <a:srgbClr val="00B050"/>
              </a:buClr>
              <a:buSzPts val="2800"/>
              <a:buFont typeface="Arial"/>
              <a:buNone/>
              <a:defRPr b="0">
                <a:solidFill>
                  <a:srgbClr val="00B050"/>
                </a:solidFill>
              </a:defRPr>
            </a:lvl1pPr>
            <a:lvl2pPr lvl="1" algn="l">
              <a:spcBef>
                <a:spcPts val="360"/>
              </a:spcBef>
              <a:spcAft>
                <a:spcPts val="0"/>
              </a:spcAft>
              <a:buClr>
                <a:srgbClr val="002060"/>
              </a:buClr>
              <a:buSzPts val="1800"/>
              <a:buChar char="–"/>
              <a:defRPr/>
            </a:lvl2pPr>
            <a:lvl3pPr lvl="2" algn="l">
              <a:spcBef>
                <a:spcPts val="360"/>
              </a:spcBef>
              <a:spcAft>
                <a:spcPts val="0"/>
              </a:spcAft>
              <a:buClr>
                <a:srgbClr val="00B050"/>
              </a:buClr>
              <a:buSzPts val="1800"/>
              <a:buChar char="•"/>
              <a:defRPr/>
            </a:lvl3pPr>
            <a:lvl4pPr lvl="3" algn="l">
              <a:spcBef>
                <a:spcPts val="360"/>
              </a:spcBef>
              <a:spcAft>
                <a:spcPts val="0"/>
              </a:spcAft>
              <a:buClr>
                <a:srgbClr val="FFC000"/>
              </a:buClr>
              <a:buSzPts val="1800"/>
              <a:buChar char="–"/>
              <a:defRPr/>
            </a:lvl4pPr>
            <a:lvl5pPr lvl="4" algn="l">
              <a:spcBef>
                <a:spcPts val="360"/>
              </a:spcBef>
              <a:spcAft>
                <a:spcPts val="0"/>
              </a:spcAft>
              <a:buClr>
                <a:srgbClr val="C00000"/>
              </a:buClr>
              <a:buSzPts val="1800"/>
              <a:buChar char="»"/>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a:endParaRPr/>
          </a:p>
        </p:txBody>
      </p:sp>
      <p:sp>
        <p:nvSpPr>
          <p:cNvPr id="30" name="Google Shape;30;p19"/>
          <p:cNvSpPr txBox="1">
            <a:spLocks noGrp="1"/>
          </p:cNvSpPr>
          <p:nvPr>
            <p:ph type="body" idx="2"/>
          </p:nvPr>
        </p:nvSpPr>
        <p:spPr>
          <a:xfrm>
            <a:off x="849313" y="3581400"/>
            <a:ext cx="7989887" cy="609600"/>
          </a:xfrm>
          <a:prstGeom prst="rect">
            <a:avLst/>
          </a:prstGeom>
          <a:noFill/>
          <a:ln>
            <a:noFill/>
          </a:ln>
        </p:spPr>
        <p:txBody>
          <a:bodyPr spcFirstLastPara="1" wrap="square" lIns="91425" tIns="45700" rIns="91425" bIns="45700" anchor="t" anchorCtr="0">
            <a:noAutofit/>
          </a:bodyPr>
          <a:lstStyle>
            <a:lvl1pPr marL="457200" lvl="0" indent="-228600" algn="ctr">
              <a:spcBef>
                <a:spcPts val="560"/>
              </a:spcBef>
              <a:spcAft>
                <a:spcPts val="0"/>
              </a:spcAft>
              <a:buClr>
                <a:srgbClr val="FFFF00"/>
              </a:buClr>
              <a:buSzPts val="2800"/>
              <a:buFont typeface="Arial"/>
              <a:buNone/>
              <a:defRPr>
                <a:solidFill>
                  <a:srgbClr val="FFFF00"/>
                </a:solidFill>
              </a:defRPr>
            </a:lvl1pPr>
            <a:lvl2pPr marL="914400" lvl="1" indent="-342900" algn="l">
              <a:spcBef>
                <a:spcPts val="360"/>
              </a:spcBef>
              <a:spcAft>
                <a:spcPts val="0"/>
              </a:spcAft>
              <a:buClr>
                <a:srgbClr val="002060"/>
              </a:buClr>
              <a:buSzPts val="1800"/>
              <a:buChar char="–"/>
              <a:defRPr/>
            </a:lvl2pPr>
            <a:lvl3pPr marL="1371600" lvl="2" indent="-342900" algn="l">
              <a:spcBef>
                <a:spcPts val="360"/>
              </a:spcBef>
              <a:spcAft>
                <a:spcPts val="0"/>
              </a:spcAft>
              <a:buClr>
                <a:srgbClr val="00B050"/>
              </a:buClr>
              <a:buSzPts val="1800"/>
              <a:buChar char="•"/>
              <a:defRPr/>
            </a:lvl3pPr>
            <a:lvl4pPr marL="1828800" lvl="3" indent="-342900" algn="l">
              <a:spcBef>
                <a:spcPts val="360"/>
              </a:spcBef>
              <a:spcAft>
                <a:spcPts val="0"/>
              </a:spcAft>
              <a:buClr>
                <a:srgbClr val="FFC000"/>
              </a:buClr>
              <a:buSzPts val="1800"/>
              <a:buChar char="–"/>
              <a:defRPr/>
            </a:lvl4pPr>
            <a:lvl5pPr marL="2286000" lvl="4" indent="-342900" algn="l">
              <a:spcBef>
                <a:spcPts val="360"/>
              </a:spcBef>
              <a:spcAft>
                <a:spcPts val="0"/>
              </a:spcAft>
              <a:buClr>
                <a:srgbClr val="C00000"/>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985961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p>
        </p:txBody>
      </p:sp>
      <p:sp>
        <p:nvSpPr>
          <p:cNvPr id="3" name="Slide Number Placeholder 2"/>
          <p:cNvSpPr>
            <a:spLocks noGrp="1"/>
          </p:cNvSpPr>
          <p:nvPr>
            <p:ph type="sldNum" sz="quarter" idx="10"/>
          </p:nvPr>
        </p:nvSpPr>
        <p:spPr/>
        <p:txBody>
          <a:bodyPr/>
          <a:lstStyle/>
          <a:p>
            <a:r>
              <a:rPr lang="en-AU"/>
              <a:t>-</a:t>
            </a:r>
            <a:fld id="{E714E059-E509-4057-9854-D87D1A2F4F01}" type="slidenum">
              <a:rPr lang="en-AU" smtClean="0"/>
              <a:pPr/>
              <a:t>‹#›</a:t>
            </a:fld>
            <a:r>
              <a:rPr lang="en-AU"/>
              <a:t>-</a:t>
            </a:r>
            <a:endParaRPr lang="en-AU" dirty="0"/>
          </a:p>
        </p:txBody>
      </p:sp>
      <p:sp>
        <p:nvSpPr>
          <p:cNvPr id="5" name="Text Placeholder 4"/>
          <p:cNvSpPr>
            <a:spLocks noGrp="1"/>
          </p:cNvSpPr>
          <p:nvPr>
            <p:ph type="body" sz="quarter" idx="11"/>
          </p:nvPr>
        </p:nvSpPr>
        <p:spPr>
          <a:xfrm>
            <a:off x="76200" y="990600"/>
            <a:ext cx="8991600" cy="5334000"/>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Tree>
    <p:extLst>
      <p:ext uri="{BB962C8B-B14F-4D97-AF65-F5344CB8AC3E}">
        <p14:creationId xmlns:p14="http://schemas.microsoft.com/office/powerpoint/2010/main" val="3042289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8117B-7FD8-43F4-80E9-1A26AD9807E5}"/>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DAE35E8D-ADD2-45A3-A136-ADD20386D1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B5DE065-FC2A-4154-90C3-5AECB5E2E557}"/>
              </a:ext>
            </a:extLst>
          </p:cNvPr>
          <p:cNvSpPr>
            <a:spLocks noGrp="1"/>
          </p:cNvSpPr>
          <p:nvPr>
            <p:ph type="dt" sz="half" idx="10"/>
          </p:nvPr>
        </p:nvSpPr>
        <p:spPr/>
        <p:txBody>
          <a:bodyPr/>
          <a:lstStyle/>
          <a:p>
            <a:fld id="{A44DEBB9-745F-4708-9A4D-D29FFAB479C6}" type="datetimeFigureOut">
              <a:rPr lang="en-AU" smtClean="0"/>
              <a:t>7/04/2022</a:t>
            </a:fld>
            <a:endParaRPr lang="en-AU"/>
          </a:p>
        </p:txBody>
      </p:sp>
      <p:sp>
        <p:nvSpPr>
          <p:cNvPr id="5" name="Footer Placeholder 4">
            <a:extLst>
              <a:ext uri="{FF2B5EF4-FFF2-40B4-BE49-F238E27FC236}">
                <a16:creationId xmlns:a16="http://schemas.microsoft.com/office/drawing/2014/main" id="{EE7B409C-08FA-430D-A13E-6FC9B620A17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93FF85B-7D61-4AAA-B143-B7CD4123CCF1}"/>
              </a:ext>
            </a:extLst>
          </p:cNvPr>
          <p:cNvSpPr>
            <a:spLocks noGrp="1"/>
          </p:cNvSpPr>
          <p:nvPr>
            <p:ph type="sldNum" sz="quarter" idx="12"/>
          </p:nvPr>
        </p:nvSpPr>
        <p:spPr/>
        <p:txBody>
          <a:bodyPr/>
          <a:lstStyle/>
          <a:p>
            <a:fld id="{1F5D2FAA-607F-4551-AF33-566561DD8E6F}" type="slidenum">
              <a:rPr lang="en-AU" smtClean="0"/>
              <a:t>‹#›</a:t>
            </a:fld>
            <a:endParaRPr lang="en-AU"/>
          </a:p>
        </p:txBody>
      </p:sp>
    </p:spTree>
    <p:extLst>
      <p:ext uri="{BB962C8B-B14F-4D97-AF65-F5344CB8AC3E}">
        <p14:creationId xmlns:p14="http://schemas.microsoft.com/office/powerpoint/2010/main" val="922499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cxnSp>
        <p:nvCxnSpPr>
          <p:cNvPr id="10" name="Google Shape;10;p22"/>
          <p:cNvCxnSpPr/>
          <p:nvPr/>
        </p:nvCxnSpPr>
        <p:spPr>
          <a:xfrm>
            <a:off x="1812925" y="107950"/>
            <a:ext cx="0" cy="862013"/>
          </a:xfrm>
          <a:prstGeom prst="straightConnector1">
            <a:avLst/>
          </a:prstGeom>
          <a:noFill/>
          <a:ln w="9525" cap="flat" cmpd="sng">
            <a:solidFill>
              <a:schemeClr val="lt1"/>
            </a:solidFill>
            <a:prstDash val="solid"/>
            <a:round/>
            <a:headEnd type="none" w="sm" len="sm"/>
            <a:tailEnd type="none" w="sm" len="sm"/>
          </a:ln>
        </p:spPr>
      </p:cxnSp>
      <p:pic>
        <p:nvPicPr>
          <p:cNvPr id="11" name="Google Shape;11;p22" descr="UOM-Rev3D_S_sm"/>
          <p:cNvPicPr preferRelativeResize="0"/>
          <p:nvPr/>
        </p:nvPicPr>
        <p:blipFill rotWithShape="1">
          <a:blip r:embed="rId10">
            <a:alphaModFix/>
          </a:blip>
          <a:srcRect/>
          <a:stretch/>
        </p:blipFill>
        <p:spPr>
          <a:xfrm>
            <a:off x="533400" y="119063"/>
            <a:ext cx="860425" cy="871537"/>
          </a:xfrm>
          <a:prstGeom prst="rect">
            <a:avLst/>
          </a:prstGeom>
          <a:noFill/>
          <a:ln>
            <a:noFill/>
          </a:ln>
        </p:spPr>
      </p:pic>
      <p:sp>
        <p:nvSpPr>
          <p:cNvPr id="12" name="Google Shape;12;p22"/>
          <p:cNvSpPr/>
          <p:nvPr/>
        </p:nvSpPr>
        <p:spPr>
          <a:xfrm>
            <a:off x="0" y="0"/>
            <a:ext cx="9144000" cy="838200"/>
          </a:xfrm>
          <a:prstGeom prst="rect">
            <a:avLst/>
          </a:prstGeom>
          <a:solidFill>
            <a:srgbClr val="00336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cxnSp>
        <p:nvCxnSpPr>
          <p:cNvPr id="13" name="Google Shape;13;p22"/>
          <p:cNvCxnSpPr/>
          <p:nvPr/>
        </p:nvCxnSpPr>
        <p:spPr>
          <a:xfrm>
            <a:off x="2386668" y="159543"/>
            <a:ext cx="1588" cy="519113"/>
          </a:xfrm>
          <a:prstGeom prst="straightConnector1">
            <a:avLst/>
          </a:prstGeom>
          <a:noFill/>
          <a:ln w="9525" cap="flat" cmpd="sng">
            <a:solidFill>
              <a:schemeClr val="lt1"/>
            </a:solidFill>
            <a:prstDash val="solid"/>
            <a:round/>
            <a:headEnd type="none" w="sm" len="sm"/>
            <a:tailEnd type="none" w="sm" len="sm"/>
          </a:ln>
        </p:spPr>
      </p:cxnSp>
      <p:pic>
        <p:nvPicPr>
          <p:cNvPr id="14" name="Google Shape;14;p22" descr="UOM-Rev3D_H_sm"/>
          <p:cNvPicPr preferRelativeResize="0"/>
          <p:nvPr/>
        </p:nvPicPr>
        <p:blipFill rotWithShape="1">
          <a:blip r:embed="rId11">
            <a:alphaModFix/>
          </a:blip>
          <a:srcRect/>
          <a:stretch/>
        </p:blipFill>
        <p:spPr>
          <a:xfrm>
            <a:off x="0" y="107950"/>
            <a:ext cx="2362200" cy="612775"/>
          </a:xfrm>
          <a:prstGeom prst="rect">
            <a:avLst/>
          </a:prstGeom>
          <a:noFill/>
          <a:ln>
            <a:noFill/>
          </a:ln>
        </p:spPr>
      </p:pic>
      <p:cxnSp>
        <p:nvCxnSpPr>
          <p:cNvPr id="15" name="Google Shape;15;p22"/>
          <p:cNvCxnSpPr/>
          <p:nvPr/>
        </p:nvCxnSpPr>
        <p:spPr>
          <a:xfrm>
            <a:off x="0" y="6400800"/>
            <a:ext cx="9144000" cy="0"/>
          </a:xfrm>
          <a:prstGeom prst="straightConnector1">
            <a:avLst/>
          </a:prstGeom>
          <a:noFill/>
          <a:ln w="9525" cap="flat" cmpd="sng">
            <a:solidFill>
              <a:srgbClr val="003368"/>
            </a:solidFill>
            <a:prstDash val="solid"/>
            <a:round/>
            <a:headEnd type="none" w="sm" len="sm"/>
            <a:tailEnd type="none" w="sm" len="sm"/>
          </a:ln>
        </p:spPr>
      </p:cxnSp>
      <p:sp>
        <p:nvSpPr>
          <p:cNvPr id="16" name="Google Shape;16;p22"/>
          <p:cNvSpPr/>
          <p:nvPr/>
        </p:nvSpPr>
        <p:spPr>
          <a:xfrm>
            <a:off x="0" y="838200"/>
            <a:ext cx="9144000" cy="76200"/>
          </a:xfrm>
          <a:prstGeom prst="rect">
            <a:avLst/>
          </a:prstGeom>
          <a:solidFill>
            <a:srgbClr val="759FB8"/>
          </a:solidFill>
          <a:ln>
            <a:noFill/>
          </a:ln>
          <a:effectLst>
            <a:outerShdw algn="ctr" rotWithShape="0">
              <a:srgbClr val="808080">
                <a:alpha val="4431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17" name="Google Shape;17;p22"/>
          <p:cNvSpPr txBox="1">
            <a:spLocks noGrp="1"/>
          </p:cNvSpPr>
          <p:nvPr>
            <p:ph type="title"/>
          </p:nvPr>
        </p:nvSpPr>
        <p:spPr>
          <a:xfrm>
            <a:off x="2462213" y="76200"/>
            <a:ext cx="6605587" cy="6858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32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9pPr>
          </a:lstStyle>
          <a:p>
            <a:endParaRPr/>
          </a:p>
        </p:txBody>
      </p:sp>
      <p:sp>
        <p:nvSpPr>
          <p:cNvPr id="18" name="Google Shape;18;p22"/>
          <p:cNvSpPr txBox="1">
            <a:spLocks noGrp="1"/>
          </p:cNvSpPr>
          <p:nvPr>
            <p:ph type="body" idx="1"/>
          </p:nvPr>
        </p:nvSpPr>
        <p:spPr>
          <a:xfrm>
            <a:off x="76200" y="990600"/>
            <a:ext cx="8991600" cy="53340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100000"/>
              </a:lnSpc>
              <a:spcBef>
                <a:spcPts val="480"/>
              </a:spcBef>
              <a:spcAft>
                <a:spcPts val="0"/>
              </a:spcAft>
              <a:buClr>
                <a:srgbClr val="002060"/>
              </a:buClr>
              <a:buSzPts val="2400"/>
              <a:buFont typeface="Arial"/>
              <a:buChar char="–"/>
              <a:defRPr sz="2400" b="0" i="0" u="none" strike="noStrike" cap="none">
                <a:solidFill>
                  <a:srgbClr val="002060"/>
                </a:solidFill>
                <a:latin typeface="Arial"/>
                <a:ea typeface="Arial"/>
                <a:cs typeface="Arial"/>
                <a:sym typeface="Arial"/>
              </a:defRPr>
            </a:lvl2pPr>
            <a:lvl3pPr marL="1371600" marR="0" lvl="2" indent="-368300" algn="l" rtl="0">
              <a:lnSpc>
                <a:spcPct val="100000"/>
              </a:lnSpc>
              <a:spcBef>
                <a:spcPts val="440"/>
              </a:spcBef>
              <a:spcAft>
                <a:spcPts val="0"/>
              </a:spcAft>
              <a:buClr>
                <a:srgbClr val="00B050"/>
              </a:buClr>
              <a:buSzPts val="2200"/>
              <a:buFont typeface="Arial"/>
              <a:buChar char="•"/>
              <a:defRPr sz="2200" b="0" i="0" u="none" strike="noStrike" cap="none">
                <a:solidFill>
                  <a:srgbClr val="00B050"/>
                </a:solidFill>
                <a:latin typeface="Arial"/>
                <a:ea typeface="Arial"/>
                <a:cs typeface="Arial"/>
                <a:sym typeface="Arial"/>
              </a:defRPr>
            </a:lvl3pPr>
            <a:lvl4pPr marL="1828800" marR="0" lvl="3" indent="-355600" algn="l" rtl="0">
              <a:lnSpc>
                <a:spcPct val="100000"/>
              </a:lnSpc>
              <a:spcBef>
                <a:spcPts val="400"/>
              </a:spcBef>
              <a:spcAft>
                <a:spcPts val="0"/>
              </a:spcAft>
              <a:buClr>
                <a:srgbClr val="FFC000"/>
              </a:buClr>
              <a:buSzPts val="2000"/>
              <a:buFont typeface="Arial"/>
              <a:buChar char="–"/>
              <a:defRPr sz="2000" b="0" i="0" u="none" strike="noStrike" cap="none">
                <a:solidFill>
                  <a:srgbClr val="FFC000"/>
                </a:solidFill>
                <a:latin typeface="Arial"/>
                <a:ea typeface="Arial"/>
                <a:cs typeface="Arial"/>
                <a:sym typeface="Arial"/>
              </a:defRPr>
            </a:lvl4pPr>
            <a:lvl5pPr marL="2286000" marR="0" lvl="4" indent="-355600" algn="l" rtl="0">
              <a:lnSpc>
                <a:spcPct val="100000"/>
              </a:lnSpc>
              <a:spcBef>
                <a:spcPts val="400"/>
              </a:spcBef>
              <a:spcAft>
                <a:spcPts val="0"/>
              </a:spcAft>
              <a:buClr>
                <a:srgbClr val="C00000"/>
              </a:buClr>
              <a:buSzPts val="2000"/>
              <a:buFont typeface="Arial"/>
              <a:buChar char="»"/>
              <a:defRPr sz="2000" b="0" i="0" u="none" strike="noStrike" cap="none">
                <a:solidFill>
                  <a:srgbClr val="C00000"/>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9" name="Google Shape;19;p22"/>
          <p:cNvSpPr txBox="1"/>
          <p:nvPr/>
        </p:nvSpPr>
        <p:spPr>
          <a:xfrm>
            <a:off x="104316" y="6465956"/>
            <a:ext cx="4237057"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1" u="none" strike="noStrike" cap="none" dirty="0">
                <a:solidFill>
                  <a:schemeClr val="lt2"/>
                </a:solidFill>
                <a:latin typeface="Arial"/>
                <a:ea typeface="Arial"/>
                <a:cs typeface="Arial"/>
                <a:sym typeface="Arial"/>
              </a:rPr>
              <a:t>SWEN90009</a:t>
            </a:r>
            <a:endParaRPr sz="1200" b="0" i="1" u="none" strike="noStrike" cap="none" dirty="0">
              <a:solidFill>
                <a:schemeClr val="lt2"/>
              </a:solidFill>
              <a:latin typeface="Arial"/>
              <a:ea typeface="Arial"/>
              <a:cs typeface="Arial"/>
              <a:sym typeface="Arial"/>
            </a:endParaRPr>
          </a:p>
        </p:txBody>
      </p:sp>
      <p:sp>
        <p:nvSpPr>
          <p:cNvPr id="20" name="Google Shape;20;p22"/>
          <p:cNvSpPr txBox="1">
            <a:spLocks noGrp="1"/>
          </p:cNvSpPr>
          <p:nvPr>
            <p:ph type="sldNum" idx="12"/>
          </p:nvPr>
        </p:nvSpPr>
        <p:spPr>
          <a:xfrm>
            <a:off x="3633537" y="6463662"/>
            <a:ext cx="2755232" cy="315388"/>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r>
              <a:rPr lang="en-US" dirty="0"/>
              <a:t>-</a:t>
            </a:r>
            <a:fld id="{00000000-1234-1234-1234-123412341234}" type="slidenum">
              <a:rPr lang="en-US"/>
              <a:t>‹#›</a:t>
            </a:fld>
            <a:r>
              <a:rPr lang="en-US" dirty="0"/>
              <a:t>-</a:t>
            </a:r>
            <a:endParaRPr sz="1400" dirty="0">
              <a:solidFill>
                <a:srgbClr val="000000"/>
              </a:solidFill>
            </a:endParaRPr>
          </a:p>
        </p:txBody>
      </p:sp>
      <p:sp>
        <p:nvSpPr>
          <p:cNvPr id="21" name="Google Shape;21;p22"/>
          <p:cNvSpPr txBox="1"/>
          <p:nvPr/>
        </p:nvSpPr>
        <p:spPr>
          <a:xfrm>
            <a:off x="7149947" y="6485690"/>
            <a:ext cx="1886549" cy="246221"/>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000"/>
              <a:buFont typeface="Arial"/>
              <a:buNone/>
            </a:pPr>
            <a:r>
              <a:rPr lang="en-US" sz="1000" b="0" i="0" u="none" strike="noStrike" cap="none">
                <a:solidFill>
                  <a:srgbClr val="0070C0"/>
                </a:solidFill>
                <a:latin typeface="Arial"/>
                <a:ea typeface="Arial"/>
                <a:cs typeface="Arial"/>
                <a:sym typeface="Arial"/>
              </a:rPr>
              <a:t>IT ALL STARTS HERE</a:t>
            </a: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SWEN90009-2022/swen90009-2022-resources/blob/main/workshop_material/assets/Workshop_6_2.png"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hyperlink" Target="https://www.agilebusiness.org/page/ProjectFramework_10_MoSCoWPrioritisation"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hyperlink" Target="https://github.com/SWEN90009-2022/swen90009-2022-resources/blob/main/workshop_material/assets/Workshop_6_2.png"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SWEN90009-2022/swen90009-2022-resources/blob/main/workshop_material/assets/Workshop_6_1.png"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hyperlink" Target="http://www.thailandblog.nl/category/lezersvraag/page/6/"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tif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54601-9B03-4083-AA65-2938317B92C9}"/>
              </a:ext>
            </a:extLst>
          </p:cNvPr>
          <p:cNvSpPr>
            <a:spLocks noGrp="1"/>
          </p:cNvSpPr>
          <p:nvPr>
            <p:ph type="title"/>
          </p:nvPr>
        </p:nvSpPr>
        <p:spPr/>
        <p:txBody>
          <a:bodyPr/>
          <a:lstStyle/>
          <a:p>
            <a:r>
              <a:rPr lang="en-AU" dirty="0"/>
              <a:t>Hybrid Workshop</a:t>
            </a:r>
          </a:p>
        </p:txBody>
      </p:sp>
      <p:sp>
        <p:nvSpPr>
          <p:cNvPr id="3" name="Slide Number Placeholder 2">
            <a:extLst>
              <a:ext uri="{FF2B5EF4-FFF2-40B4-BE49-F238E27FC236}">
                <a16:creationId xmlns:a16="http://schemas.microsoft.com/office/drawing/2014/main" id="{AF14856F-16C3-4821-81A2-244E9347AF92}"/>
              </a:ext>
            </a:extLst>
          </p:cNvPr>
          <p:cNvSpPr>
            <a:spLocks noGrp="1"/>
          </p:cNvSpPr>
          <p:nvPr>
            <p:ph type="sldNum" idx="12"/>
          </p:nvPr>
        </p:nvSpPr>
        <p:spPr/>
        <p:txBody>
          <a:bodyPr/>
          <a:lstStyle/>
          <a:p>
            <a:pPr marL="0" lvl="0" indent="0" algn="ctr" rtl="0">
              <a:spcBef>
                <a:spcPts val="0"/>
              </a:spcBef>
              <a:spcAft>
                <a:spcPts val="0"/>
              </a:spcAft>
              <a:buNone/>
            </a:pPr>
            <a:r>
              <a:rPr lang="en-US"/>
              <a:t>-</a:t>
            </a:r>
            <a:fld id="{00000000-1234-1234-1234-123412341234}" type="slidenum">
              <a:rPr lang="en-US" smtClean="0"/>
              <a:t>1</a:t>
            </a:fld>
            <a:r>
              <a:rPr lang="en-US"/>
              <a:t>-</a:t>
            </a:r>
            <a:endParaRPr/>
          </a:p>
        </p:txBody>
      </p:sp>
      <p:sp>
        <p:nvSpPr>
          <p:cNvPr id="4" name="Text Placeholder 3">
            <a:extLst>
              <a:ext uri="{FF2B5EF4-FFF2-40B4-BE49-F238E27FC236}">
                <a16:creationId xmlns:a16="http://schemas.microsoft.com/office/drawing/2014/main" id="{4E98177C-56E7-45F3-A7E3-B62099CD0FE4}"/>
              </a:ext>
            </a:extLst>
          </p:cNvPr>
          <p:cNvSpPr>
            <a:spLocks noGrp="1"/>
          </p:cNvSpPr>
          <p:nvPr>
            <p:ph type="body" idx="1"/>
          </p:nvPr>
        </p:nvSpPr>
        <p:spPr>
          <a:xfrm>
            <a:off x="76200" y="990600"/>
            <a:ext cx="8991600" cy="5334000"/>
          </a:xfrm>
        </p:spPr>
        <p:txBody>
          <a:bodyPr/>
          <a:lstStyle/>
          <a:p>
            <a:r>
              <a:rPr lang="en-AU" dirty="0"/>
              <a:t>All students – join Zoom</a:t>
            </a:r>
          </a:p>
          <a:p>
            <a:pPr lvl="1"/>
            <a:r>
              <a:rPr lang="en-AU" dirty="0"/>
              <a:t>Hearing echo: make sure you are muted </a:t>
            </a:r>
            <a:r>
              <a:rPr lang="en-AU" dirty="0">
                <a:sym typeface="Wingdings" panose="05000000000000000000" pitchFamily="2" charset="2"/>
              </a:rPr>
              <a:t></a:t>
            </a:r>
            <a:endParaRPr lang="en-AU" dirty="0"/>
          </a:p>
          <a:p>
            <a:r>
              <a:rPr lang="en-AU" dirty="0"/>
              <a:t>Before team activity: I will speak into Zoom – like a virtual meeting</a:t>
            </a:r>
          </a:p>
          <a:p>
            <a:r>
              <a:rPr lang="en-AU" dirty="0"/>
              <a:t>Students on Zoom:</a:t>
            </a:r>
          </a:p>
          <a:p>
            <a:pPr lvl="1"/>
            <a:r>
              <a:rPr lang="en-AU" dirty="0"/>
              <a:t>Method 1: post in chat</a:t>
            </a:r>
          </a:p>
          <a:p>
            <a:pPr lvl="1"/>
            <a:r>
              <a:rPr lang="en-AU" dirty="0"/>
              <a:t>Method 2: ask someone in-person to help you (let’s help one another!)</a:t>
            </a:r>
          </a:p>
          <a:p>
            <a:pPr lvl="1"/>
            <a:r>
              <a:rPr lang="en-AU" dirty="0"/>
              <a:t>Method 3:  Raise hand (reaction on Zoom)</a:t>
            </a:r>
          </a:p>
          <a:p>
            <a:pPr lvl="2"/>
            <a:r>
              <a:rPr lang="en-AU" dirty="0"/>
              <a:t>Headphones might be needed for listeners</a:t>
            </a:r>
          </a:p>
          <a:p>
            <a:endParaRPr lang="en-AU" dirty="0"/>
          </a:p>
        </p:txBody>
      </p:sp>
    </p:spTree>
    <p:extLst>
      <p:ext uri="{BB962C8B-B14F-4D97-AF65-F5344CB8AC3E}">
        <p14:creationId xmlns:p14="http://schemas.microsoft.com/office/powerpoint/2010/main" val="4098055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EF0B8-5916-4406-A822-CF85384A4B16}"/>
              </a:ext>
            </a:extLst>
          </p:cNvPr>
          <p:cNvSpPr>
            <a:spLocks noGrp="1"/>
          </p:cNvSpPr>
          <p:nvPr>
            <p:ph type="title"/>
          </p:nvPr>
        </p:nvSpPr>
        <p:spPr/>
        <p:txBody>
          <a:bodyPr/>
          <a:lstStyle/>
          <a:p>
            <a:r>
              <a:rPr lang="en-AU" dirty="0"/>
              <a:t>User Story Completion</a:t>
            </a:r>
          </a:p>
        </p:txBody>
      </p:sp>
      <p:pic>
        <p:nvPicPr>
          <p:cNvPr id="2050" name="Picture 2" descr="What is V Model in Software Testing | Testbytes">
            <a:extLst>
              <a:ext uri="{FF2B5EF4-FFF2-40B4-BE49-F238E27FC236}">
                <a16:creationId xmlns:a16="http://schemas.microsoft.com/office/drawing/2014/main" id="{CA31706C-238E-4993-8055-465149AC80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7204" y="1249365"/>
            <a:ext cx="4632036" cy="447057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C1192768-D6E3-421D-8C5B-3A8E06408744}"/>
              </a:ext>
            </a:extLst>
          </p:cNvPr>
          <p:cNvSpPr/>
          <p:nvPr/>
        </p:nvSpPr>
        <p:spPr>
          <a:xfrm>
            <a:off x="1870364" y="1480269"/>
            <a:ext cx="4865716" cy="8171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050"/>
          </a:p>
        </p:txBody>
      </p:sp>
      <p:sp>
        <p:nvSpPr>
          <p:cNvPr id="14" name="Content Placeholder 2">
            <a:extLst>
              <a:ext uri="{FF2B5EF4-FFF2-40B4-BE49-F238E27FC236}">
                <a16:creationId xmlns:a16="http://schemas.microsoft.com/office/drawing/2014/main" id="{38DD18F7-9ECD-4E65-9566-7BF4FEB95620}"/>
              </a:ext>
            </a:extLst>
          </p:cNvPr>
          <p:cNvSpPr>
            <a:spLocks noGrp="1"/>
          </p:cNvSpPr>
          <p:nvPr>
            <p:ph idx="1"/>
          </p:nvPr>
        </p:nvSpPr>
        <p:spPr>
          <a:xfrm>
            <a:off x="1154520" y="5817674"/>
            <a:ext cx="6385968" cy="620531"/>
          </a:xfrm>
        </p:spPr>
        <p:txBody>
          <a:bodyPr>
            <a:normAutofit/>
          </a:bodyPr>
          <a:lstStyle/>
          <a:p>
            <a:pPr marL="0" indent="0">
              <a:buNone/>
            </a:pPr>
            <a:r>
              <a:rPr lang="en-AU" sz="2400" dirty="0">
                <a:latin typeface="Calibri" panose="020F0502020204030204" pitchFamily="34" charset="0"/>
                <a:cs typeface="Calibri" panose="020F0502020204030204" pitchFamily="34" charset="0"/>
              </a:rPr>
              <a:t>Acceptance Tests validate User Stories (week 8)</a:t>
            </a:r>
          </a:p>
        </p:txBody>
      </p:sp>
    </p:spTree>
    <p:extLst>
      <p:ext uri="{BB962C8B-B14F-4D97-AF65-F5344CB8AC3E}">
        <p14:creationId xmlns:p14="http://schemas.microsoft.com/office/powerpoint/2010/main" val="4008403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E2F82-3855-422F-AAB4-92A37D5A37D7}"/>
              </a:ext>
            </a:extLst>
          </p:cNvPr>
          <p:cNvSpPr>
            <a:spLocks noGrp="1"/>
          </p:cNvSpPr>
          <p:nvPr>
            <p:ph type="title"/>
          </p:nvPr>
        </p:nvSpPr>
        <p:spPr/>
        <p:txBody>
          <a:bodyPr/>
          <a:lstStyle/>
          <a:p>
            <a:r>
              <a:rPr lang="en-AU" dirty="0"/>
              <a:t>Project Work – Write User Story</a:t>
            </a:r>
          </a:p>
        </p:txBody>
      </p:sp>
      <p:sp>
        <p:nvSpPr>
          <p:cNvPr id="3" name="Slide Number Placeholder 2">
            <a:extLst>
              <a:ext uri="{FF2B5EF4-FFF2-40B4-BE49-F238E27FC236}">
                <a16:creationId xmlns:a16="http://schemas.microsoft.com/office/drawing/2014/main" id="{5248AFD9-7151-42AD-A2A3-2DC2E14B06A0}"/>
              </a:ext>
            </a:extLst>
          </p:cNvPr>
          <p:cNvSpPr>
            <a:spLocks noGrp="1"/>
          </p:cNvSpPr>
          <p:nvPr>
            <p:ph type="sldNum" sz="quarter" idx="10"/>
          </p:nvPr>
        </p:nvSpPr>
        <p:spPr/>
        <p:txBody>
          <a:bodyPr/>
          <a:lstStyle/>
          <a:p>
            <a:r>
              <a:rPr lang="en-AU"/>
              <a:t>-</a:t>
            </a:r>
            <a:fld id="{E714E059-E509-4057-9854-D87D1A2F4F01}" type="slidenum">
              <a:rPr lang="en-AU" smtClean="0"/>
              <a:pPr/>
              <a:t>11</a:t>
            </a:fld>
            <a:r>
              <a:rPr lang="en-AU"/>
              <a:t>-</a:t>
            </a:r>
            <a:endParaRPr lang="en-AU" dirty="0"/>
          </a:p>
        </p:txBody>
      </p:sp>
      <p:sp>
        <p:nvSpPr>
          <p:cNvPr id="4" name="Text Placeholder 3">
            <a:extLst>
              <a:ext uri="{FF2B5EF4-FFF2-40B4-BE49-F238E27FC236}">
                <a16:creationId xmlns:a16="http://schemas.microsoft.com/office/drawing/2014/main" id="{4C155AB4-A35A-4095-971D-4FDA29874B69}"/>
              </a:ext>
            </a:extLst>
          </p:cNvPr>
          <p:cNvSpPr>
            <a:spLocks noGrp="1"/>
          </p:cNvSpPr>
          <p:nvPr>
            <p:ph type="body" sz="quarter" idx="11"/>
          </p:nvPr>
        </p:nvSpPr>
        <p:spPr>
          <a:xfrm>
            <a:off x="0" y="762000"/>
            <a:ext cx="8939048" cy="3200324"/>
          </a:xfrm>
        </p:spPr>
        <p:txBody>
          <a:bodyPr/>
          <a:lstStyle/>
          <a:p>
            <a:pPr marL="284163" indent="-284163">
              <a:buNone/>
            </a:pPr>
            <a:r>
              <a:rPr lang="en-AU" sz="1800" dirty="0">
                <a:latin typeface="Calibri" panose="020F0502020204030204" pitchFamily="34" charset="0"/>
                <a:cs typeface="Calibri" panose="020F0502020204030204" pitchFamily="34" charset="0"/>
              </a:rPr>
              <a:t>1. Have a Stand Up team meeting to </a:t>
            </a:r>
            <a:r>
              <a:rPr lang="en-AU" sz="1800" dirty="0">
                <a:solidFill>
                  <a:srgbClr val="24292F"/>
                </a:solidFill>
                <a:effectLst/>
                <a:latin typeface="Calibri" panose="020F0502020204030204" pitchFamily="34" charset="0"/>
                <a:ea typeface="Calibri" panose="020F0502020204030204" pitchFamily="34" charset="0"/>
                <a:cs typeface="Calibri" panose="020F0502020204030204" pitchFamily="34" charset="0"/>
              </a:rPr>
              <a:t>organizes each team member to write one user story during this workshop (use the lecture template).</a:t>
            </a:r>
          </a:p>
          <a:p>
            <a:pPr marL="50800" indent="0">
              <a:buNone/>
            </a:pPr>
            <a:endParaRPr lang="en-AU" sz="1800" dirty="0">
              <a:effectLst/>
              <a:latin typeface="Calibri" panose="020F0502020204030204" pitchFamily="34" charset="0"/>
              <a:ea typeface="Calibri" panose="020F0502020204030204" pitchFamily="34" charset="0"/>
              <a:cs typeface="Calibri" panose="020F0502020204030204" pitchFamily="34" charset="0"/>
            </a:endParaRPr>
          </a:p>
          <a:p>
            <a:pPr marL="236538" marR="0" indent="-236538">
              <a:lnSpc>
                <a:spcPct val="107000"/>
              </a:lnSpc>
              <a:spcBef>
                <a:spcPts val="0"/>
              </a:spcBef>
              <a:spcAft>
                <a:spcPts val="1200"/>
              </a:spcAft>
              <a:buNone/>
            </a:pPr>
            <a:r>
              <a:rPr lang="en-AU" sz="1800" dirty="0">
                <a:solidFill>
                  <a:srgbClr val="24292F"/>
                </a:solidFill>
                <a:effectLst/>
                <a:latin typeface="Calibri" panose="020F0502020204030204" pitchFamily="34" charset="0"/>
                <a:ea typeface="Calibri" panose="020F0502020204030204" pitchFamily="34" charset="0"/>
                <a:cs typeface="Calibri" panose="020F0502020204030204" pitchFamily="34" charset="0"/>
              </a:rPr>
              <a:t>2. Consider your goal model and personas. Write your user story</a:t>
            </a:r>
            <a:r>
              <a:rPr lang="en-AU" sz="1800" dirty="0">
                <a:solidFill>
                  <a:srgbClr val="24292F"/>
                </a:solidFill>
                <a:latin typeface="Calibri" panose="020F0502020204030204" pitchFamily="34" charset="0"/>
                <a:ea typeface="Calibri" panose="020F0502020204030204" pitchFamily="34" charset="0"/>
                <a:cs typeface="Calibri" panose="020F0502020204030204" pitchFamily="34" charset="0"/>
              </a:rPr>
              <a:t>, add </a:t>
            </a:r>
            <a:r>
              <a:rPr lang="en-AU" sz="1800" dirty="0" err="1">
                <a:solidFill>
                  <a:srgbClr val="24292F"/>
                </a:solidFill>
                <a:latin typeface="Calibri" panose="020F0502020204030204" pitchFamily="34" charset="0"/>
                <a:ea typeface="Calibri" panose="020F0502020204030204" pitchFamily="34" charset="0"/>
                <a:cs typeface="Calibri" panose="020F0502020204030204" pitchFamily="34" charset="0"/>
              </a:rPr>
              <a:t>StoryPoint</a:t>
            </a:r>
            <a:r>
              <a:rPr lang="en-AU" sz="1800" dirty="0">
                <a:solidFill>
                  <a:srgbClr val="24292F"/>
                </a:solidFill>
                <a:latin typeface="Calibri" panose="020F0502020204030204" pitchFamily="34" charset="0"/>
                <a:ea typeface="Calibri" panose="020F0502020204030204" pitchFamily="34" charset="0"/>
                <a:cs typeface="Calibri" panose="020F0502020204030204" pitchFamily="34" charset="0"/>
              </a:rPr>
              <a:t> estimation and justify estimation</a:t>
            </a:r>
            <a:endParaRPr lang="en-AU" sz="1600" dirty="0">
              <a:solidFill>
                <a:srgbClr val="24292F"/>
              </a:solidFill>
              <a:latin typeface="Calibri" panose="020F0502020204030204" pitchFamily="34" charset="0"/>
              <a:ea typeface="Calibri" panose="020F0502020204030204" pitchFamily="34" charset="0"/>
              <a:cs typeface="Calibri" panose="020F0502020204030204" pitchFamily="34" charset="0"/>
            </a:endParaRPr>
          </a:p>
          <a:p>
            <a:pPr marL="236538" marR="0" indent="-236538">
              <a:lnSpc>
                <a:spcPct val="107000"/>
              </a:lnSpc>
              <a:spcBef>
                <a:spcPts val="0"/>
              </a:spcBef>
              <a:spcAft>
                <a:spcPts val="1200"/>
              </a:spcAft>
              <a:buNone/>
            </a:pPr>
            <a:r>
              <a:rPr lang="en-AU" sz="1600" dirty="0">
                <a:solidFill>
                  <a:srgbClr val="24292F"/>
                </a:solidFill>
                <a:latin typeface="Calibri" panose="020F0502020204030204" pitchFamily="34" charset="0"/>
                <a:ea typeface="Calibri" panose="020F0502020204030204" pitchFamily="34" charset="0"/>
                <a:cs typeface="Calibri" panose="020F0502020204030204" pitchFamily="34" charset="0"/>
              </a:rPr>
              <a:t>     a. Have a look at your leaf nodes on Goal Model.  Write a User Story based on that.</a:t>
            </a:r>
          </a:p>
          <a:p>
            <a:pPr marL="236538" marR="0" indent="-236538">
              <a:lnSpc>
                <a:spcPct val="107000"/>
              </a:lnSpc>
              <a:spcBef>
                <a:spcPts val="0"/>
              </a:spcBef>
              <a:spcAft>
                <a:spcPts val="1200"/>
              </a:spcAft>
              <a:buNone/>
            </a:pPr>
            <a:r>
              <a:rPr lang="en-AU" sz="1600" dirty="0">
                <a:solidFill>
                  <a:srgbClr val="24292F"/>
                </a:solidFill>
                <a:latin typeface="Calibri" panose="020F0502020204030204" pitchFamily="34" charset="0"/>
                <a:ea typeface="Calibri" panose="020F0502020204030204" pitchFamily="34" charset="0"/>
                <a:cs typeface="Calibri" panose="020F0502020204030204" pitchFamily="34" charset="0"/>
              </a:rPr>
              <a:t>     b.  Estimate your User Story.  If it will probably take longer than 1 week to complete, break it down into sub-tasks (i.e. user stories with smaller size)</a:t>
            </a:r>
          </a:p>
          <a:p>
            <a:pPr marL="236538" marR="0" indent="-236538">
              <a:lnSpc>
                <a:spcPct val="107000"/>
              </a:lnSpc>
              <a:spcBef>
                <a:spcPts val="0"/>
              </a:spcBef>
              <a:spcAft>
                <a:spcPts val="1200"/>
              </a:spcAft>
              <a:buNone/>
            </a:pPr>
            <a:r>
              <a:rPr lang="en-AU" sz="1600" dirty="0">
                <a:solidFill>
                  <a:srgbClr val="24292F"/>
                </a:solidFill>
                <a:latin typeface="Calibri" panose="020F0502020204030204" pitchFamily="34" charset="0"/>
                <a:ea typeface="Calibri" panose="020F0502020204030204" pitchFamily="34" charset="0"/>
                <a:cs typeface="Calibri" panose="020F0502020204030204" pitchFamily="34" charset="0"/>
              </a:rPr>
              <a:t>     c.  All user stories and sub-tasks should be documented on Confluence for team in the next semester</a:t>
            </a:r>
            <a:endParaRPr lang="en-AU" sz="1800" dirty="0">
              <a:latin typeface="Calibri" panose="020F0502020204030204" pitchFamily="34" charset="0"/>
              <a:ea typeface="Calibri" panose="020F0502020204030204" pitchFamily="34" charset="0"/>
              <a:cs typeface="Calibri" panose="020F0502020204030204" pitchFamily="34" charset="0"/>
            </a:endParaRPr>
          </a:p>
        </p:txBody>
      </p:sp>
      <p:pic>
        <p:nvPicPr>
          <p:cNvPr id="8" name="Picture 7" descr="Table&#10;&#10;Description automatically generated">
            <a:hlinkClick r:id="rId3" tgtFrame="&quot;_blank&quot;"/>
            <a:extLst>
              <a:ext uri="{FF2B5EF4-FFF2-40B4-BE49-F238E27FC236}">
                <a16:creationId xmlns:a16="http://schemas.microsoft.com/office/drawing/2014/main" id="{21387A1F-F635-410F-A15A-876173E28D6A}"/>
              </a:ext>
            </a:extLst>
          </p:cNvPr>
          <p:cNvPicPr>
            <a:picLocks noChangeAspect="1"/>
          </p:cNvPicPr>
          <p:nvPr/>
        </p:nvPicPr>
        <p:blipFill rotWithShape="1">
          <a:blip r:embed="rId4">
            <a:extLst>
              <a:ext uri="{28A0092B-C50C-407E-A947-70E740481C1C}">
                <a14:useLocalDpi xmlns:a14="http://schemas.microsoft.com/office/drawing/2010/main" val="0"/>
              </a:ext>
            </a:extLst>
          </a:blip>
          <a:srcRect b="54152"/>
          <a:stretch/>
        </p:blipFill>
        <p:spPr bwMode="auto">
          <a:xfrm>
            <a:off x="1618169" y="3851096"/>
            <a:ext cx="5907662" cy="2449279"/>
          </a:xfrm>
          <a:prstGeom prst="rect">
            <a:avLst/>
          </a:prstGeom>
          <a:noFill/>
          <a:ln>
            <a:noFill/>
          </a:ln>
        </p:spPr>
      </p:pic>
    </p:spTree>
    <p:extLst>
      <p:ext uri="{BB962C8B-B14F-4D97-AF65-F5344CB8AC3E}">
        <p14:creationId xmlns:p14="http://schemas.microsoft.com/office/powerpoint/2010/main" val="3352693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E2F82-3855-422F-AAB4-92A37D5A37D7}"/>
              </a:ext>
            </a:extLst>
          </p:cNvPr>
          <p:cNvSpPr>
            <a:spLocks noGrp="1"/>
          </p:cNvSpPr>
          <p:nvPr>
            <p:ph type="title"/>
          </p:nvPr>
        </p:nvSpPr>
        <p:spPr/>
        <p:txBody>
          <a:bodyPr/>
          <a:lstStyle/>
          <a:p>
            <a:r>
              <a:rPr lang="en-AU" dirty="0"/>
              <a:t>Project Work - Confluence</a:t>
            </a:r>
          </a:p>
        </p:txBody>
      </p:sp>
      <p:sp>
        <p:nvSpPr>
          <p:cNvPr id="3" name="Slide Number Placeholder 2">
            <a:extLst>
              <a:ext uri="{FF2B5EF4-FFF2-40B4-BE49-F238E27FC236}">
                <a16:creationId xmlns:a16="http://schemas.microsoft.com/office/drawing/2014/main" id="{5248AFD9-7151-42AD-A2A3-2DC2E14B06A0}"/>
              </a:ext>
            </a:extLst>
          </p:cNvPr>
          <p:cNvSpPr>
            <a:spLocks noGrp="1"/>
          </p:cNvSpPr>
          <p:nvPr>
            <p:ph type="sldNum" sz="quarter" idx="10"/>
          </p:nvPr>
        </p:nvSpPr>
        <p:spPr/>
        <p:txBody>
          <a:bodyPr/>
          <a:lstStyle/>
          <a:p>
            <a:r>
              <a:rPr lang="en-AU"/>
              <a:t>-</a:t>
            </a:r>
            <a:fld id="{E714E059-E509-4057-9854-D87D1A2F4F01}" type="slidenum">
              <a:rPr lang="en-AU" smtClean="0"/>
              <a:pPr/>
              <a:t>12</a:t>
            </a:fld>
            <a:r>
              <a:rPr lang="en-AU"/>
              <a:t>-</a:t>
            </a:r>
            <a:endParaRPr lang="en-AU" dirty="0"/>
          </a:p>
        </p:txBody>
      </p:sp>
      <p:sp>
        <p:nvSpPr>
          <p:cNvPr id="4" name="Text Placeholder 3">
            <a:extLst>
              <a:ext uri="{FF2B5EF4-FFF2-40B4-BE49-F238E27FC236}">
                <a16:creationId xmlns:a16="http://schemas.microsoft.com/office/drawing/2014/main" id="{4C155AB4-A35A-4095-971D-4FDA29874B69}"/>
              </a:ext>
            </a:extLst>
          </p:cNvPr>
          <p:cNvSpPr>
            <a:spLocks noGrp="1"/>
          </p:cNvSpPr>
          <p:nvPr>
            <p:ph type="body" sz="quarter" idx="11"/>
          </p:nvPr>
        </p:nvSpPr>
        <p:spPr>
          <a:xfrm>
            <a:off x="0" y="877785"/>
            <a:ext cx="8939048" cy="1739291"/>
          </a:xfrm>
        </p:spPr>
        <p:txBody>
          <a:bodyPr/>
          <a:lstStyle/>
          <a:p>
            <a:pPr marL="236538" marR="0" indent="-236538">
              <a:lnSpc>
                <a:spcPct val="107000"/>
              </a:lnSpc>
              <a:spcBef>
                <a:spcPts val="0"/>
              </a:spcBef>
              <a:spcAft>
                <a:spcPts val="1200"/>
              </a:spcAft>
              <a:buNone/>
            </a:pPr>
            <a:r>
              <a:rPr lang="en-AU" sz="1800" dirty="0">
                <a:solidFill>
                  <a:srgbClr val="24292F"/>
                </a:solidFill>
                <a:effectLst/>
                <a:latin typeface="Calibri" panose="020F0502020204030204" pitchFamily="34" charset="0"/>
                <a:ea typeface="Calibri" panose="020F0502020204030204" pitchFamily="34" charset="0"/>
                <a:cs typeface="Calibri" panose="020F0502020204030204" pitchFamily="34" charset="0"/>
              </a:rPr>
              <a:t>3. </a:t>
            </a:r>
            <a:r>
              <a:rPr lang="en-AU" sz="1800" b="1" dirty="0">
                <a:solidFill>
                  <a:srgbClr val="00B050"/>
                </a:solidFill>
                <a:effectLst/>
                <a:latin typeface="Calibri" panose="020F0502020204030204" pitchFamily="34" charset="0"/>
                <a:ea typeface="Calibri" panose="020F0502020204030204" pitchFamily="34" charset="0"/>
                <a:cs typeface="Calibri" panose="020F0502020204030204" pitchFamily="34" charset="0"/>
              </a:rPr>
              <a:t>Upload each User Story to Confluence</a:t>
            </a:r>
            <a:endParaRPr lang="en-AU" sz="1800" dirty="0">
              <a:solidFill>
                <a:srgbClr val="24292F"/>
              </a:solidFill>
              <a:effectLst/>
              <a:latin typeface="Calibri" panose="020F0502020204030204" pitchFamily="34" charset="0"/>
              <a:ea typeface="Calibri" panose="020F0502020204030204" pitchFamily="34" charset="0"/>
              <a:cs typeface="Calibri" panose="020F0502020204030204" pitchFamily="34" charset="0"/>
            </a:endParaRPr>
          </a:p>
          <a:p>
            <a:pPr marL="630238" indent="0">
              <a:lnSpc>
                <a:spcPct val="107000"/>
              </a:lnSpc>
              <a:spcBef>
                <a:spcPts val="0"/>
              </a:spcBef>
              <a:spcAft>
                <a:spcPts val="1200"/>
              </a:spcAft>
              <a:buNone/>
              <a:tabLst>
                <a:tab pos="630238" algn="l"/>
              </a:tabLst>
            </a:pPr>
            <a:r>
              <a:rPr lang="en-AU" sz="1800" dirty="0">
                <a:solidFill>
                  <a:srgbClr val="24292F"/>
                </a:solidFill>
                <a:effectLst/>
                <a:latin typeface="Calibri" panose="020F0502020204030204" pitchFamily="34" charset="0"/>
                <a:ea typeface="Calibri" panose="020F0502020204030204" pitchFamily="34" charset="0"/>
                <a:cs typeface="Calibri" panose="020F0502020204030204" pitchFamily="34" charset="0"/>
              </a:rPr>
              <a:t>4.</a:t>
            </a:r>
            <a:r>
              <a:rPr lang="en-AU" sz="1800" b="1" dirty="0">
                <a:solidFill>
                  <a:srgbClr val="00B050"/>
                </a:solidFill>
                <a:effectLst/>
                <a:latin typeface="Calibri" panose="020F0502020204030204" pitchFamily="34" charset="0"/>
                <a:ea typeface="Calibri" panose="020F0502020204030204" pitchFamily="34" charset="0"/>
                <a:cs typeface="Calibri" panose="020F0502020204030204" pitchFamily="34" charset="0"/>
              </a:rPr>
              <a:t>	</a:t>
            </a:r>
            <a:r>
              <a:rPr lang="en-AU" sz="1800" dirty="0">
                <a:solidFill>
                  <a:schemeClr val="tx1"/>
                </a:solidFill>
                <a:latin typeface="Calibri" panose="020F0502020204030204" pitchFamily="34" charset="0"/>
                <a:ea typeface="Calibri" panose="020F0502020204030204" pitchFamily="34" charset="0"/>
                <a:cs typeface="Calibri" panose="020F0502020204030204" pitchFamily="34" charset="0"/>
              </a:rPr>
              <a:t>D</a:t>
            </a:r>
            <a:r>
              <a:rPr lang="en-AU" sz="1800" dirty="0">
                <a:solidFill>
                  <a:srgbClr val="24292F"/>
                </a:solidFill>
                <a:effectLst/>
                <a:latin typeface="Calibri" panose="020F0502020204030204" pitchFamily="34" charset="0"/>
                <a:ea typeface="Calibri" panose="020F0502020204030204" pitchFamily="34" charset="0"/>
                <a:cs typeface="Calibri" panose="020F0502020204030204" pitchFamily="34" charset="0"/>
              </a:rPr>
              <a:t>iscuss with team </a:t>
            </a:r>
            <a:r>
              <a:rPr lang="en-AU" sz="1800" dirty="0">
                <a:solidFill>
                  <a:schemeClr val="bg1">
                    <a:lumMod val="65000"/>
                  </a:schemeClr>
                </a:solidFill>
                <a:effectLst/>
                <a:latin typeface="Calibri" panose="020F0502020204030204" pitchFamily="34" charset="0"/>
                <a:ea typeface="Calibri" panose="020F0502020204030204" pitchFamily="34" charset="0"/>
                <a:cs typeface="Calibri" panose="020F0502020204030204" pitchFamily="34" charset="0"/>
              </a:rPr>
              <a:t>(Zoom breakout rooms for those online).</a:t>
            </a:r>
            <a:endParaRPr lang="en-AU" sz="1800"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endParaRPr>
          </a:p>
          <a:p>
            <a:pPr marL="630238" marR="0" indent="0">
              <a:lnSpc>
                <a:spcPct val="107000"/>
              </a:lnSpc>
              <a:spcBef>
                <a:spcPts val="0"/>
              </a:spcBef>
              <a:buNone/>
            </a:pPr>
            <a:r>
              <a:rPr lang="en-AU" sz="1800" dirty="0">
                <a:solidFill>
                  <a:srgbClr val="24292F"/>
                </a:solidFill>
                <a:effectLst/>
                <a:latin typeface="Calibri" panose="020F0502020204030204" pitchFamily="34" charset="0"/>
                <a:ea typeface="Calibri" panose="020F0502020204030204" pitchFamily="34" charset="0"/>
                <a:cs typeface="Calibri" panose="020F0502020204030204" pitchFamily="34" charset="0"/>
              </a:rPr>
              <a:t>5. Use the </a:t>
            </a:r>
            <a:r>
              <a:rPr lang="en-AU" sz="1800" dirty="0" err="1">
                <a:solidFill>
                  <a:srgbClr val="24292F"/>
                </a:solidFill>
                <a:effectLst/>
                <a:latin typeface="Calibri" panose="020F0502020204030204" pitchFamily="34" charset="0"/>
                <a:ea typeface="Calibri" panose="020F0502020204030204" pitchFamily="34" charset="0"/>
                <a:cs typeface="Calibri" panose="020F0502020204030204" pitchFamily="34" charset="0"/>
              </a:rPr>
              <a:t>MoSCoW</a:t>
            </a:r>
            <a:r>
              <a:rPr lang="en-AU" sz="1800" dirty="0">
                <a:solidFill>
                  <a:srgbClr val="24292F"/>
                </a:solidFill>
                <a:effectLst/>
                <a:latin typeface="Calibri" panose="020F0502020204030204" pitchFamily="34" charset="0"/>
                <a:ea typeface="Calibri" panose="020F0502020204030204" pitchFamily="34" charset="0"/>
                <a:cs typeface="Calibri" panose="020F0502020204030204" pitchFamily="34" charset="0"/>
              </a:rPr>
              <a:t> technique to classify/prioritize your team’s user stories. </a:t>
            </a:r>
          </a:p>
          <a:p>
            <a:pPr marL="630238" marR="0" indent="0">
              <a:lnSpc>
                <a:spcPct val="107000"/>
              </a:lnSpc>
              <a:spcBef>
                <a:spcPts val="0"/>
              </a:spcBef>
              <a:buNone/>
            </a:pPr>
            <a:r>
              <a:rPr lang="en-AU" sz="1600" dirty="0">
                <a:solidFill>
                  <a:srgbClr val="24292F"/>
                </a:solidFill>
                <a:effectLst/>
                <a:latin typeface="Calibri" panose="020F0502020204030204" pitchFamily="34" charset="0"/>
                <a:ea typeface="Calibri" panose="020F0502020204030204" pitchFamily="34" charset="0"/>
                <a:cs typeface="Calibri" panose="020F0502020204030204" pitchFamily="34" charset="0"/>
              </a:rPr>
              <a:t>	Reference: </a:t>
            </a:r>
            <a:r>
              <a:rPr lang="en-AU" sz="1600" dirty="0">
                <a:solidFill>
                  <a:srgbClr val="24292F"/>
                </a:solidFill>
                <a:effectLst/>
                <a:latin typeface="Calibri" panose="020F0502020204030204" pitchFamily="34" charset="0"/>
                <a:ea typeface="Calibri" panose="020F0502020204030204" pitchFamily="34" charset="0"/>
                <a:cs typeface="Calibri" panose="020F0502020204030204" pitchFamily="34" charset="0"/>
                <a:hlinkClick r:id="rId3"/>
              </a:rPr>
              <a:t>https://www.agilebusiness.org/page/ProjectFramework_10_MoSCoWPrioritisation</a:t>
            </a:r>
            <a:endParaRPr lang="en-AU" sz="1600" dirty="0">
              <a:solidFill>
                <a:srgbClr val="24292F"/>
              </a:solidFill>
              <a:effectLst/>
              <a:latin typeface="Calibri" panose="020F0502020204030204" pitchFamily="34" charset="0"/>
              <a:ea typeface="Calibri" panose="020F0502020204030204" pitchFamily="34" charset="0"/>
              <a:cs typeface="Calibri" panose="020F0502020204030204" pitchFamily="34" charset="0"/>
            </a:endParaRPr>
          </a:p>
          <a:p>
            <a:pPr marL="630238" marR="0" indent="0">
              <a:lnSpc>
                <a:spcPct val="107000"/>
              </a:lnSpc>
              <a:spcBef>
                <a:spcPts val="0"/>
              </a:spcBef>
              <a:buNone/>
            </a:pPr>
            <a:endParaRPr lang="en-AU" sz="1600" dirty="0">
              <a:solidFill>
                <a:srgbClr val="24292F"/>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descr="Table&#10;&#10;Description automatically generated">
            <a:hlinkClick r:id="rId4" tgtFrame="&quot;_blank&quot;"/>
            <a:extLst>
              <a:ext uri="{FF2B5EF4-FFF2-40B4-BE49-F238E27FC236}">
                <a16:creationId xmlns:a16="http://schemas.microsoft.com/office/drawing/2014/main" id="{8BDF303D-CFBA-4FB0-90C6-69F3E0563F3E}"/>
              </a:ext>
            </a:extLst>
          </p:cNvPr>
          <p:cNvPicPr>
            <a:picLocks noChangeAspect="1"/>
          </p:cNvPicPr>
          <p:nvPr/>
        </p:nvPicPr>
        <p:blipFill rotWithShape="1">
          <a:blip r:embed="rId5">
            <a:extLst>
              <a:ext uri="{28A0092B-C50C-407E-A947-70E740481C1C}">
                <a14:useLocalDpi xmlns:a14="http://schemas.microsoft.com/office/drawing/2010/main" val="0"/>
              </a:ext>
            </a:extLst>
          </a:blip>
          <a:srcRect t="44043"/>
          <a:stretch/>
        </p:blipFill>
        <p:spPr bwMode="auto">
          <a:xfrm>
            <a:off x="1282860" y="2617076"/>
            <a:ext cx="6373328" cy="2786482"/>
          </a:xfrm>
          <a:prstGeom prst="rect">
            <a:avLst/>
          </a:prstGeom>
          <a:noFill/>
          <a:ln>
            <a:noFill/>
          </a:ln>
        </p:spPr>
      </p:pic>
      <p:sp>
        <p:nvSpPr>
          <p:cNvPr id="7" name="TextBox 6">
            <a:extLst>
              <a:ext uri="{FF2B5EF4-FFF2-40B4-BE49-F238E27FC236}">
                <a16:creationId xmlns:a16="http://schemas.microsoft.com/office/drawing/2014/main" id="{E1FF9ACC-2AB4-4993-A138-23437A89FECC}"/>
              </a:ext>
            </a:extLst>
          </p:cNvPr>
          <p:cNvSpPr txBox="1"/>
          <p:nvPr/>
        </p:nvSpPr>
        <p:spPr>
          <a:xfrm>
            <a:off x="409902" y="5403558"/>
            <a:ext cx="8403021" cy="869533"/>
          </a:xfrm>
          <a:prstGeom prst="rect">
            <a:avLst/>
          </a:prstGeom>
          <a:noFill/>
        </p:spPr>
        <p:txBody>
          <a:bodyPr wrap="square">
            <a:spAutoFit/>
          </a:bodyPr>
          <a:lstStyle/>
          <a:p>
            <a:pPr marL="630238" marR="0" indent="0">
              <a:lnSpc>
                <a:spcPct val="107000"/>
              </a:lnSpc>
              <a:spcBef>
                <a:spcPts val="0"/>
              </a:spcBef>
              <a:buNone/>
            </a:pPr>
            <a:endParaRPr lang="en-AU" sz="1200" dirty="0">
              <a:solidFill>
                <a:srgbClr val="24292F"/>
              </a:solidFill>
              <a:effectLst/>
              <a:latin typeface="Calibri" panose="020F0502020204030204" pitchFamily="34" charset="0"/>
              <a:ea typeface="Calibri" panose="020F0502020204030204" pitchFamily="34" charset="0"/>
              <a:cs typeface="Calibri" panose="020F0502020204030204" pitchFamily="34" charset="0"/>
            </a:endParaRPr>
          </a:p>
          <a:p>
            <a:pPr marL="457200" marR="0" indent="-220663">
              <a:lnSpc>
                <a:spcPct val="107000"/>
              </a:lnSpc>
              <a:spcBef>
                <a:spcPts val="0"/>
              </a:spcBef>
              <a:spcAft>
                <a:spcPts val="1200"/>
              </a:spcAft>
              <a:buNone/>
              <a:tabLst>
                <a:tab pos="457200" algn="l"/>
              </a:tabLst>
            </a:pPr>
            <a:r>
              <a:rPr lang="en-AU" sz="1800" dirty="0">
                <a:solidFill>
                  <a:srgbClr val="24292F"/>
                </a:solidFill>
                <a:effectLst/>
                <a:latin typeface="Calibri" panose="020F0502020204030204" pitchFamily="34" charset="0"/>
                <a:ea typeface="Calibri" panose="020F0502020204030204" pitchFamily="34" charset="0"/>
                <a:cs typeface="Calibri" panose="020F0502020204030204" pitchFamily="34" charset="0"/>
              </a:rPr>
              <a:t>6. </a:t>
            </a:r>
            <a:r>
              <a:rPr lang="en-AU" sz="1800" dirty="0">
                <a:solidFill>
                  <a:srgbClr val="24292F"/>
                </a:solidFill>
                <a:latin typeface="Calibri" panose="020F0502020204030204" pitchFamily="34" charset="0"/>
                <a:cs typeface="Calibri" panose="020F0502020204030204" pitchFamily="34" charset="0"/>
              </a:rPr>
              <a:t>Feedback. Each student should review at </a:t>
            </a:r>
            <a:r>
              <a:rPr lang="en-AU" sz="1800" b="1" dirty="0">
                <a:solidFill>
                  <a:srgbClr val="00B050"/>
                </a:solidFill>
                <a:latin typeface="Calibri" panose="020F0502020204030204" pitchFamily="34" charset="0"/>
                <a:cs typeface="Calibri" panose="020F0502020204030204" pitchFamily="34" charset="0"/>
              </a:rPr>
              <a:t>least one user story </a:t>
            </a:r>
            <a:r>
              <a:rPr lang="en-AU" sz="1800" dirty="0">
                <a:solidFill>
                  <a:srgbClr val="24292F"/>
                </a:solidFill>
                <a:latin typeface="Calibri" panose="020F0502020204030204" pitchFamily="34" charset="0"/>
                <a:cs typeface="Calibri" panose="020F0502020204030204" pitchFamily="34" charset="0"/>
              </a:rPr>
              <a:t>from </a:t>
            </a:r>
            <a:r>
              <a:rPr lang="en-AU" sz="1800" b="1" dirty="0">
                <a:solidFill>
                  <a:srgbClr val="00B050"/>
                </a:solidFill>
                <a:latin typeface="Calibri" panose="020F0502020204030204" pitchFamily="34" charset="0"/>
                <a:cs typeface="Calibri" panose="020F0502020204030204" pitchFamily="34" charset="0"/>
              </a:rPr>
              <a:t>each member </a:t>
            </a:r>
            <a:r>
              <a:rPr lang="en-AU" sz="1800" dirty="0">
                <a:solidFill>
                  <a:srgbClr val="24292F"/>
                </a:solidFill>
                <a:latin typeface="Calibri" panose="020F0502020204030204" pitchFamily="34" charset="0"/>
                <a:cs typeface="Calibri" panose="020F0502020204030204" pitchFamily="34" charset="0"/>
              </a:rPr>
              <a:t>and provide </a:t>
            </a:r>
            <a:r>
              <a:rPr lang="en-AU" sz="1800" b="1" dirty="0">
                <a:solidFill>
                  <a:srgbClr val="00B050"/>
                </a:solidFill>
                <a:latin typeface="Calibri" panose="020F0502020204030204" pitchFamily="34" charset="0"/>
                <a:cs typeface="Calibri" panose="020F0502020204030204" pitchFamily="34" charset="0"/>
              </a:rPr>
              <a:t>Confluence comments</a:t>
            </a:r>
            <a:r>
              <a:rPr lang="en-AU" sz="1800" dirty="0">
                <a:solidFill>
                  <a:srgbClr val="24292F"/>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4036281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E2F82-3855-422F-AAB4-92A37D5A37D7}"/>
              </a:ext>
            </a:extLst>
          </p:cNvPr>
          <p:cNvSpPr>
            <a:spLocks noGrp="1"/>
          </p:cNvSpPr>
          <p:nvPr>
            <p:ph type="title"/>
          </p:nvPr>
        </p:nvSpPr>
        <p:spPr/>
        <p:txBody>
          <a:bodyPr/>
          <a:lstStyle/>
          <a:p>
            <a:r>
              <a:rPr lang="en-AU" dirty="0"/>
              <a:t>Project Work – quality review</a:t>
            </a:r>
          </a:p>
        </p:txBody>
      </p:sp>
      <p:sp>
        <p:nvSpPr>
          <p:cNvPr id="3" name="Slide Number Placeholder 2">
            <a:extLst>
              <a:ext uri="{FF2B5EF4-FFF2-40B4-BE49-F238E27FC236}">
                <a16:creationId xmlns:a16="http://schemas.microsoft.com/office/drawing/2014/main" id="{5248AFD9-7151-42AD-A2A3-2DC2E14B06A0}"/>
              </a:ext>
            </a:extLst>
          </p:cNvPr>
          <p:cNvSpPr>
            <a:spLocks noGrp="1"/>
          </p:cNvSpPr>
          <p:nvPr>
            <p:ph type="sldNum" sz="quarter" idx="10"/>
          </p:nvPr>
        </p:nvSpPr>
        <p:spPr/>
        <p:txBody>
          <a:bodyPr/>
          <a:lstStyle/>
          <a:p>
            <a:r>
              <a:rPr lang="en-AU"/>
              <a:t>-</a:t>
            </a:r>
            <a:fld id="{E714E059-E509-4057-9854-D87D1A2F4F01}" type="slidenum">
              <a:rPr lang="en-AU" smtClean="0"/>
              <a:pPr/>
              <a:t>13</a:t>
            </a:fld>
            <a:r>
              <a:rPr lang="en-AU"/>
              <a:t>-</a:t>
            </a:r>
            <a:endParaRPr lang="en-AU" dirty="0"/>
          </a:p>
        </p:txBody>
      </p:sp>
      <p:sp>
        <p:nvSpPr>
          <p:cNvPr id="4" name="Text Placeholder 3">
            <a:extLst>
              <a:ext uri="{FF2B5EF4-FFF2-40B4-BE49-F238E27FC236}">
                <a16:creationId xmlns:a16="http://schemas.microsoft.com/office/drawing/2014/main" id="{4C155AB4-A35A-4095-971D-4FDA29874B69}"/>
              </a:ext>
            </a:extLst>
          </p:cNvPr>
          <p:cNvSpPr>
            <a:spLocks noGrp="1"/>
          </p:cNvSpPr>
          <p:nvPr>
            <p:ph type="body" sz="quarter" idx="11"/>
          </p:nvPr>
        </p:nvSpPr>
        <p:spPr>
          <a:xfrm>
            <a:off x="0" y="877784"/>
            <a:ext cx="8939048" cy="1455513"/>
          </a:xfrm>
        </p:spPr>
        <p:txBody>
          <a:bodyPr/>
          <a:lstStyle/>
          <a:p>
            <a:pPr marL="50800" marR="0" indent="0">
              <a:lnSpc>
                <a:spcPct val="107000"/>
              </a:lnSpc>
              <a:spcBef>
                <a:spcPts val="0"/>
              </a:spcBef>
              <a:spcAft>
                <a:spcPts val="1200"/>
              </a:spcAft>
              <a:buNone/>
            </a:pPr>
            <a:r>
              <a:rPr lang="en-AU" sz="1800" dirty="0">
                <a:solidFill>
                  <a:srgbClr val="24292F"/>
                </a:solidFill>
                <a:effectLst/>
                <a:latin typeface="Calibri" panose="020F0502020204030204" pitchFamily="34" charset="0"/>
                <a:ea typeface="Calibri" panose="020F0502020204030204" pitchFamily="34" charset="0"/>
                <a:cs typeface="Calibri" panose="020F0502020204030204" pitchFamily="34" charset="0"/>
              </a:rPr>
              <a:t>7. Review/rework your own user stories after receiving feedback.</a:t>
            </a:r>
          </a:p>
          <a:p>
            <a:pPr marL="330200" marR="0" indent="-330200">
              <a:lnSpc>
                <a:spcPct val="107000"/>
              </a:lnSpc>
              <a:spcBef>
                <a:spcPts val="0"/>
              </a:spcBef>
              <a:spcAft>
                <a:spcPts val="1200"/>
              </a:spcAft>
              <a:buNone/>
            </a:pPr>
            <a:r>
              <a:rPr lang="en-AU" sz="1800" dirty="0">
                <a:solidFill>
                  <a:srgbClr val="24292F"/>
                </a:solidFill>
                <a:effectLst/>
                <a:latin typeface="Calibri" panose="020F0502020204030204" pitchFamily="34" charset="0"/>
                <a:ea typeface="Calibri" panose="020F0502020204030204" pitchFamily="34" charset="0"/>
                <a:cs typeface="Calibri" panose="020F0502020204030204" pitchFamily="34" charset="0"/>
              </a:rPr>
              <a:t>8. Create one well-organized, easy to read, shared  Confluence page to document all of the team’s final, high-quality user stories.</a:t>
            </a:r>
            <a:endParaRPr lang="en-AU" sz="1800" dirty="0">
              <a:latin typeface="Calibri" panose="020F0502020204030204" pitchFamily="34" charset="0"/>
              <a:cs typeface="Calibri" panose="020F0502020204030204" pitchFamily="34" charset="0"/>
            </a:endParaRPr>
          </a:p>
        </p:txBody>
      </p:sp>
      <p:pic>
        <p:nvPicPr>
          <p:cNvPr id="5" name="Picture 4" descr="Graphical user interface, application&#10;&#10;Description automatically generated">
            <a:hlinkClick r:id="rId3" tgtFrame="&quot;_blank&quot;"/>
            <a:extLst>
              <a:ext uri="{FF2B5EF4-FFF2-40B4-BE49-F238E27FC236}">
                <a16:creationId xmlns:a16="http://schemas.microsoft.com/office/drawing/2014/main" id="{CE2BBE25-2A72-4EF0-9CE1-158E479250BF}"/>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4952" y="2163817"/>
            <a:ext cx="8607972" cy="3637893"/>
          </a:xfrm>
          <a:prstGeom prst="rect">
            <a:avLst/>
          </a:prstGeom>
          <a:noFill/>
          <a:ln>
            <a:noFill/>
          </a:ln>
        </p:spPr>
      </p:pic>
      <p:sp>
        <p:nvSpPr>
          <p:cNvPr id="7" name="TextBox 6">
            <a:extLst>
              <a:ext uri="{FF2B5EF4-FFF2-40B4-BE49-F238E27FC236}">
                <a16:creationId xmlns:a16="http://schemas.microsoft.com/office/drawing/2014/main" id="{8CEF4BB0-0501-4D65-83D4-30490BA383D6}"/>
              </a:ext>
            </a:extLst>
          </p:cNvPr>
          <p:cNvSpPr txBox="1"/>
          <p:nvPr/>
        </p:nvSpPr>
        <p:spPr>
          <a:xfrm>
            <a:off x="407623" y="5995981"/>
            <a:ext cx="8405301" cy="312650"/>
          </a:xfrm>
          <a:prstGeom prst="rect">
            <a:avLst/>
          </a:prstGeom>
          <a:noFill/>
        </p:spPr>
        <p:txBody>
          <a:bodyPr wrap="square">
            <a:spAutoFit/>
          </a:bodyPr>
          <a:lstStyle/>
          <a:p>
            <a:pPr marL="0" marR="0">
              <a:lnSpc>
                <a:spcPct val="107000"/>
              </a:lnSpc>
              <a:spcBef>
                <a:spcPts val="0"/>
              </a:spcBef>
              <a:spcAft>
                <a:spcPts val="1200"/>
              </a:spcAft>
            </a:pPr>
            <a:r>
              <a:rPr lang="en-AU" dirty="0">
                <a:solidFill>
                  <a:srgbClr val="24292F"/>
                </a:solidFill>
                <a:effectLst/>
                <a:latin typeface="Calibri" panose="020F0502020204030204" pitchFamily="34" charset="0"/>
                <a:ea typeface="Calibri" panose="020F0502020204030204" pitchFamily="34" charset="0"/>
                <a:cs typeface="Calibri" panose="020F0502020204030204" pitchFamily="34" charset="0"/>
              </a:rPr>
              <a:t>Confluence Space (2019)  https://confluence.cis.unimelb.edu.au:8443/display/ESPS/User+Stories</a:t>
            </a:r>
            <a:endParaRPr lang="en-AU"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44151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2214" y="76200"/>
            <a:ext cx="5355604" cy="685800"/>
          </a:xfrm>
        </p:spPr>
        <p:txBody>
          <a:bodyPr/>
          <a:lstStyle/>
          <a:p>
            <a:pPr algn="ctr"/>
            <a:r>
              <a:rPr lang="en-US" sz="2800" dirty="0"/>
              <a:t>The End</a:t>
            </a:r>
          </a:p>
        </p:txBody>
      </p:sp>
      <p:sp>
        <p:nvSpPr>
          <p:cNvPr id="3" name="Slide Number Placeholder 2"/>
          <p:cNvSpPr>
            <a:spLocks noGrp="1"/>
          </p:cNvSpPr>
          <p:nvPr>
            <p:ph type="sldNum" sz="quarter" idx="10"/>
          </p:nvPr>
        </p:nvSpPr>
        <p:spPr/>
        <p:txBody>
          <a:bodyPr/>
          <a:lstStyle/>
          <a:p>
            <a:r>
              <a:rPr lang="en-AU"/>
              <a:t>-</a:t>
            </a:r>
            <a:fld id="{E714E059-E509-4057-9854-D87D1A2F4F01}" type="slidenum">
              <a:rPr lang="en-AU" smtClean="0"/>
              <a:pPr/>
              <a:t>14</a:t>
            </a:fld>
            <a:r>
              <a:rPr lang="en-AU"/>
              <a:t>-</a:t>
            </a:r>
            <a:endParaRPr lang="en-AU" dirty="0"/>
          </a:p>
        </p:txBody>
      </p:sp>
      <p:pic>
        <p:nvPicPr>
          <p:cNvPr id="6" name="Picture 5">
            <a:extLst>
              <a:ext uri="{FF2B5EF4-FFF2-40B4-BE49-F238E27FC236}">
                <a16:creationId xmlns:a16="http://schemas.microsoft.com/office/drawing/2014/main" id="{EB9911BC-C4DF-480A-B59F-4C08A2525F00}"/>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817567" y="3890033"/>
            <a:ext cx="2000502" cy="1815332"/>
          </a:xfrm>
          <a:prstGeom prst="rect">
            <a:avLst/>
          </a:prstGeom>
        </p:spPr>
      </p:pic>
      <p:sp>
        <p:nvSpPr>
          <p:cNvPr id="8" name="Text Placeholder 3">
            <a:extLst>
              <a:ext uri="{FF2B5EF4-FFF2-40B4-BE49-F238E27FC236}">
                <a16:creationId xmlns:a16="http://schemas.microsoft.com/office/drawing/2014/main" id="{571C6C7D-18C0-4497-A7B8-682FD681070C}"/>
              </a:ext>
            </a:extLst>
          </p:cNvPr>
          <p:cNvSpPr>
            <a:spLocks noGrp="1"/>
          </p:cNvSpPr>
          <p:nvPr>
            <p:ph type="body" sz="quarter" idx="11"/>
          </p:nvPr>
        </p:nvSpPr>
        <p:spPr>
          <a:xfrm>
            <a:off x="1156447" y="2392722"/>
            <a:ext cx="5990665" cy="1681921"/>
          </a:xfrm>
        </p:spPr>
        <p:txBody>
          <a:bodyPr/>
          <a:lstStyle/>
          <a:p>
            <a:pPr marL="0" indent="0">
              <a:buNone/>
            </a:pPr>
            <a:r>
              <a:rPr lang="en-US" sz="8800" dirty="0">
                <a:solidFill>
                  <a:srgbClr val="00B050"/>
                </a:solidFill>
              </a:rPr>
              <a:t>Thank you!</a:t>
            </a:r>
          </a:p>
        </p:txBody>
      </p:sp>
    </p:spTree>
    <p:extLst>
      <p:ext uri="{BB962C8B-B14F-4D97-AF65-F5344CB8AC3E}">
        <p14:creationId xmlns:p14="http://schemas.microsoft.com/office/powerpoint/2010/main" val="2254779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
          <p:cNvSpPr txBox="1">
            <a:spLocks noGrp="1"/>
          </p:cNvSpPr>
          <p:nvPr>
            <p:ph type="ctrTitle"/>
          </p:nvPr>
        </p:nvSpPr>
        <p:spPr>
          <a:xfrm>
            <a:off x="1399936" y="791165"/>
            <a:ext cx="6214712" cy="323235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AU" sz="3600" dirty="0"/>
              <a:t>SWEN90009</a:t>
            </a:r>
            <a:br>
              <a:rPr lang="en-AU" sz="3600" dirty="0"/>
            </a:br>
            <a:br>
              <a:rPr lang="en-AU" sz="3600" dirty="0"/>
            </a:br>
            <a:r>
              <a:rPr lang="en-AU" sz="3600" dirty="0"/>
              <a:t>Software Requirements Analysis</a:t>
            </a:r>
            <a:endParaRPr sz="3600" dirty="0"/>
          </a:p>
        </p:txBody>
      </p:sp>
      <p:sp>
        <p:nvSpPr>
          <p:cNvPr id="74" name="Google Shape;74;p1"/>
          <p:cNvSpPr txBox="1"/>
          <p:nvPr/>
        </p:nvSpPr>
        <p:spPr>
          <a:xfrm>
            <a:off x="6015037" y="6071015"/>
            <a:ext cx="2865907" cy="628441"/>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lt1"/>
              </a:buClr>
              <a:buSzPts val="1800"/>
              <a:buFont typeface="Arial"/>
              <a:buNone/>
            </a:pPr>
            <a:r>
              <a:rPr lang="en-AU" sz="1800" b="0" i="0" u="none" strike="noStrike" cap="none" dirty="0">
                <a:solidFill>
                  <a:schemeClr val="lt1"/>
                </a:solidFill>
                <a:latin typeface="Arial"/>
                <a:ea typeface="Arial"/>
                <a:cs typeface="Arial"/>
                <a:sym typeface="Arial"/>
              </a:rPr>
              <a:t>2022 - Semester </a:t>
            </a:r>
            <a:r>
              <a:rPr lang="en-AU" sz="1800" dirty="0">
                <a:solidFill>
                  <a:schemeClr val="lt1"/>
                </a:solidFill>
              </a:rPr>
              <a:t>1</a:t>
            </a:r>
            <a:endParaRPr sz="1400" b="0" i="0" u="none" strike="noStrike" cap="none" dirty="0">
              <a:solidFill>
                <a:srgbClr val="000000"/>
              </a:solidFill>
              <a:latin typeface="Arial"/>
              <a:ea typeface="Arial"/>
              <a:cs typeface="Arial"/>
              <a:sym typeface="Arial"/>
            </a:endParaRPr>
          </a:p>
          <a:p>
            <a:pPr marL="0" marR="0" lvl="0" indent="0" algn="r" rtl="0">
              <a:lnSpc>
                <a:spcPct val="100000"/>
              </a:lnSpc>
              <a:spcBef>
                <a:spcPts val="360"/>
              </a:spcBef>
              <a:spcAft>
                <a:spcPts val="0"/>
              </a:spcAft>
              <a:buClr>
                <a:schemeClr val="lt1"/>
              </a:buClr>
              <a:buSzPts val="1800"/>
              <a:buFont typeface="Arial"/>
              <a:buNone/>
            </a:pPr>
            <a:r>
              <a:rPr lang="en-AU" sz="1800" b="0" i="0" u="none" strike="noStrike" cap="none" dirty="0">
                <a:solidFill>
                  <a:schemeClr val="lt1"/>
                </a:solidFill>
                <a:latin typeface="Arial"/>
                <a:ea typeface="Arial"/>
                <a:cs typeface="Arial"/>
                <a:sym typeface="Arial"/>
              </a:rPr>
              <a:t>Tutorial Week 6</a:t>
            </a:r>
            <a:endParaRPr sz="1400" b="0" i="0" u="none" strike="noStrike" cap="none" dirty="0">
              <a:solidFill>
                <a:srgbClr val="000000"/>
              </a:solidFill>
              <a:latin typeface="Arial"/>
              <a:ea typeface="Arial"/>
              <a:cs typeface="Arial"/>
              <a:sym typeface="Arial"/>
            </a:endParaRPr>
          </a:p>
        </p:txBody>
      </p:sp>
      <p:sp>
        <p:nvSpPr>
          <p:cNvPr id="75" name="Google Shape;75;p1"/>
          <p:cNvSpPr txBox="1"/>
          <p:nvPr/>
        </p:nvSpPr>
        <p:spPr>
          <a:xfrm>
            <a:off x="577380" y="6311228"/>
            <a:ext cx="4651845" cy="39687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800"/>
              <a:buFont typeface="Arial"/>
              <a:buNone/>
            </a:pPr>
            <a:r>
              <a:rPr lang="en-AU" sz="1800" b="0" i="0" u="none" strike="noStrike" cap="none">
                <a:solidFill>
                  <a:schemeClr val="lt1"/>
                </a:solidFill>
                <a:latin typeface="Arial"/>
                <a:ea typeface="Arial"/>
                <a:cs typeface="Arial"/>
                <a:sym typeface="Arial"/>
              </a:rPr>
              <a:t>Copyright University of Melbourne 2017</a:t>
            </a:r>
            <a:endParaRPr sz="1400" b="0" i="0" u="none" strike="noStrike" cap="none">
              <a:solidFill>
                <a:srgbClr val="000000"/>
              </a:solidFill>
              <a:latin typeface="Arial"/>
              <a:ea typeface="Arial"/>
              <a:cs typeface="Arial"/>
              <a:sym typeface="Arial"/>
            </a:endParaRPr>
          </a:p>
        </p:txBody>
      </p:sp>
      <p:sp>
        <p:nvSpPr>
          <p:cNvPr id="76" name="Google Shape;76;p1"/>
          <p:cNvSpPr txBox="1">
            <a:spLocks noGrp="1"/>
          </p:cNvSpPr>
          <p:nvPr>
            <p:ph type="subTitle" idx="1"/>
          </p:nvPr>
        </p:nvSpPr>
        <p:spPr>
          <a:xfrm>
            <a:off x="1806514" y="4396740"/>
            <a:ext cx="5638799" cy="1068859"/>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rgbClr val="00B050"/>
              </a:buClr>
              <a:buSzPts val="2800"/>
              <a:buFont typeface="Arial"/>
              <a:buNone/>
            </a:pPr>
            <a:r>
              <a:rPr lang="en-AU" dirty="0"/>
              <a:t>User Stories</a:t>
            </a:r>
            <a:endParaRPr dirty="0"/>
          </a:p>
          <a:p>
            <a:pPr marL="0" lvl="0" indent="0" algn="ctr" rtl="0">
              <a:lnSpc>
                <a:spcPct val="100000"/>
              </a:lnSpc>
              <a:spcBef>
                <a:spcPts val="560"/>
              </a:spcBef>
              <a:spcAft>
                <a:spcPts val="0"/>
              </a:spcAft>
              <a:buClr>
                <a:srgbClr val="00B050"/>
              </a:buClr>
              <a:buSzPts val="2800"/>
              <a:buFont typeface="Arial"/>
              <a:buNone/>
            </a:pPr>
            <a:endParaRPr dirty="0"/>
          </a:p>
        </p:txBody>
      </p:sp>
      <p:sp>
        <p:nvSpPr>
          <p:cNvPr id="77" name="Google Shape;77;p1"/>
          <p:cNvSpPr/>
          <p:nvPr/>
        </p:nvSpPr>
        <p:spPr>
          <a:xfrm>
            <a:off x="2029381" y="4130426"/>
            <a:ext cx="169334" cy="1171992"/>
          </a:xfrm>
          <a:prstGeom prst="halfFrame">
            <a:avLst>
              <a:gd name="adj1" fmla="val 33333"/>
              <a:gd name="adj2" fmla="val 33333"/>
            </a:avLst>
          </a:prstGeom>
          <a:solidFill>
            <a:srgbClr val="00B050"/>
          </a:solidFill>
          <a:ln w="9525" cap="flat" cmpd="sng">
            <a:solidFill>
              <a:srgbClr val="88A3A5">
                <a:alpha val="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00B050"/>
              </a:solidFill>
              <a:latin typeface="Arial"/>
              <a:ea typeface="Arial"/>
              <a:cs typeface="Arial"/>
              <a:sym typeface="Arial"/>
            </a:endParaRPr>
          </a:p>
        </p:txBody>
      </p:sp>
      <p:sp>
        <p:nvSpPr>
          <p:cNvPr id="78" name="Google Shape;78;p1"/>
          <p:cNvSpPr/>
          <p:nvPr/>
        </p:nvSpPr>
        <p:spPr>
          <a:xfrm rot="10800000">
            <a:off x="7252819" y="4224053"/>
            <a:ext cx="169334" cy="1171992"/>
          </a:xfrm>
          <a:prstGeom prst="halfFrame">
            <a:avLst>
              <a:gd name="adj1" fmla="val 33333"/>
              <a:gd name="adj2" fmla="val 33333"/>
            </a:avLst>
          </a:prstGeom>
          <a:solidFill>
            <a:srgbClr val="00B050"/>
          </a:solidFill>
          <a:ln w="9525" cap="flat" cmpd="sng">
            <a:solidFill>
              <a:srgbClr val="88A3A5">
                <a:alpha val="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00B05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6FD5604-FDF3-4232-8781-BC23A8759763}"/>
              </a:ext>
            </a:extLst>
          </p:cNvPr>
          <p:cNvPicPr>
            <a:picLocks noChangeAspect="1"/>
          </p:cNvPicPr>
          <p:nvPr/>
        </p:nvPicPr>
        <p:blipFill>
          <a:blip r:embed="rId2"/>
          <a:stretch>
            <a:fillRect/>
          </a:stretch>
        </p:blipFill>
        <p:spPr>
          <a:xfrm>
            <a:off x="3106842" y="3119863"/>
            <a:ext cx="2566418" cy="1456121"/>
          </a:xfrm>
          <a:prstGeom prst="rect">
            <a:avLst/>
          </a:prstGeom>
        </p:spPr>
      </p:pic>
      <p:sp>
        <p:nvSpPr>
          <p:cNvPr id="2" name="Title 1">
            <a:extLst>
              <a:ext uri="{FF2B5EF4-FFF2-40B4-BE49-F238E27FC236}">
                <a16:creationId xmlns:a16="http://schemas.microsoft.com/office/drawing/2014/main" id="{C694E648-3BB4-43C2-8DC5-168C4E84C8DB}"/>
              </a:ext>
            </a:extLst>
          </p:cNvPr>
          <p:cNvSpPr>
            <a:spLocks noGrp="1"/>
          </p:cNvSpPr>
          <p:nvPr>
            <p:ph type="title"/>
          </p:nvPr>
        </p:nvSpPr>
        <p:spPr/>
        <p:txBody>
          <a:bodyPr/>
          <a:lstStyle/>
          <a:p>
            <a:r>
              <a:rPr lang="en-AU" dirty="0"/>
              <a:t>Recap</a:t>
            </a:r>
          </a:p>
        </p:txBody>
      </p:sp>
      <p:sp>
        <p:nvSpPr>
          <p:cNvPr id="3" name="Slide Number Placeholder 2">
            <a:extLst>
              <a:ext uri="{FF2B5EF4-FFF2-40B4-BE49-F238E27FC236}">
                <a16:creationId xmlns:a16="http://schemas.microsoft.com/office/drawing/2014/main" id="{8A978E1D-6607-4D31-B04F-2111FB856091}"/>
              </a:ext>
            </a:extLst>
          </p:cNvPr>
          <p:cNvSpPr>
            <a:spLocks noGrp="1"/>
          </p:cNvSpPr>
          <p:nvPr>
            <p:ph type="sldNum" sz="quarter" idx="10"/>
          </p:nvPr>
        </p:nvSpPr>
        <p:spPr/>
        <p:txBody>
          <a:bodyPr/>
          <a:lstStyle/>
          <a:p>
            <a:r>
              <a:rPr lang="en-AU"/>
              <a:t>-</a:t>
            </a:r>
            <a:fld id="{E714E059-E509-4057-9854-D87D1A2F4F01}" type="slidenum">
              <a:rPr lang="en-AU" smtClean="0"/>
              <a:pPr/>
              <a:t>3</a:t>
            </a:fld>
            <a:r>
              <a:rPr lang="en-AU"/>
              <a:t>-</a:t>
            </a:r>
            <a:endParaRPr lang="en-AU" dirty="0"/>
          </a:p>
        </p:txBody>
      </p:sp>
      <p:sp>
        <p:nvSpPr>
          <p:cNvPr id="4" name="Text Placeholder 3">
            <a:extLst>
              <a:ext uri="{FF2B5EF4-FFF2-40B4-BE49-F238E27FC236}">
                <a16:creationId xmlns:a16="http://schemas.microsoft.com/office/drawing/2014/main" id="{37307BA5-7498-456A-B063-3141F881847A}"/>
              </a:ext>
            </a:extLst>
          </p:cNvPr>
          <p:cNvSpPr>
            <a:spLocks noGrp="1"/>
          </p:cNvSpPr>
          <p:nvPr>
            <p:ph type="body" sz="quarter" idx="11"/>
          </p:nvPr>
        </p:nvSpPr>
        <p:spPr>
          <a:xfrm>
            <a:off x="6192692" y="4035301"/>
            <a:ext cx="3131579" cy="497895"/>
          </a:xfrm>
        </p:spPr>
        <p:txBody>
          <a:bodyPr/>
          <a:lstStyle/>
          <a:p>
            <a:pPr marL="50800" indent="0">
              <a:buNone/>
            </a:pPr>
            <a:r>
              <a:rPr lang="en-AU" sz="2000" dirty="0">
                <a:latin typeface="Calibri" panose="020F0502020204030204" pitchFamily="34" charset="0"/>
                <a:cs typeface="Calibri" panose="020F0502020204030204" pitchFamily="34" charset="0"/>
              </a:rPr>
              <a:t>Week 5: Personas</a:t>
            </a:r>
          </a:p>
        </p:txBody>
      </p:sp>
      <p:pic>
        <p:nvPicPr>
          <p:cNvPr id="6" name="Picture 5">
            <a:extLst>
              <a:ext uri="{FF2B5EF4-FFF2-40B4-BE49-F238E27FC236}">
                <a16:creationId xmlns:a16="http://schemas.microsoft.com/office/drawing/2014/main" id="{C83F0631-4FE6-4D6A-BCC1-7D1A61D9B18F}"/>
              </a:ext>
            </a:extLst>
          </p:cNvPr>
          <p:cNvPicPr>
            <a:picLocks noChangeAspect="1"/>
          </p:cNvPicPr>
          <p:nvPr/>
        </p:nvPicPr>
        <p:blipFill>
          <a:blip r:embed="rId3"/>
          <a:stretch>
            <a:fillRect/>
          </a:stretch>
        </p:blipFill>
        <p:spPr>
          <a:xfrm>
            <a:off x="6142239" y="4560862"/>
            <a:ext cx="2749909" cy="1668343"/>
          </a:xfrm>
          <a:prstGeom prst="rect">
            <a:avLst/>
          </a:prstGeom>
        </p:spPr>
      </p:pic>
      <p:pic>
        <p:nvPicPr>
          <p:cNvPr id="7" name="Picture 6" descr="A picture containing text, vector graphics&#10;&#10;Description automatically generated">
            <a:extLst>
              <a:ext uri="{FF2B5EF4-FFF2-40B4-BE49-F238E27FC236}">
                <a16:creationId xmlns:a16="http://schemas.microsoft.com/office/drawing/2014/main" id="{8BCAB3D9-1466-4777-A744-76DCCBF49AA5}"/>
              </a:ext>
            </a:extLst>
          </p:cNvPr>
          <p:cNvPicPr>
            <a:picLocks noChangeAspect="1"/>
          </p:cNvPicPr>
          <p:nvPr/>
        </p:nvPicPr>
        <p:blipFill>
          <a:blip r:embed="rId4"/>
          <a:stretch>
            <a:fillRect/>
          </a:stretch>
        </p:blipFill>
        <p:spPr>
          <a:xfrm>
            <a:off x="362110" y="1887537"/>
            <a:ext cx="2749909" cy="1418341"/>
          </a:xfrm>
          <a:prstGeom prst="rect">
            <a:avLst/>
          </a:prstGeom>
        </p:spPr>
      </p:pic>
      <p:sp>
        <p:nvSpPr>
          <p:cNvPr id="8" name="Text Placeholder 3">
            <a:extLst>
              <a:ext uri="{FF2B5EF4-FFF2-40B4-BE49-F238E27FC236}">
                <a16:creationId xmlns:a16="http://schemas.microsoft.com/office/drawing/2014/main" id="{8A1C449A-3B90-4447-993E-3B8A94A60A41}"/>
              </a:ext>
            </a:extLst>
          </p:cNvPr>
          <p:cNvSpPr txBox="1">
            <a:spLocks/>
          </p:cNvSpPr>
          <p:nvPr/>
        </p:nvSpPr>
        <p:spPr>
          <a:xfrm>
            <a:off x="3390460" y="2666277"/>
            <a:ext cx="3241385" cy="63960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100000"/>
              </a:lnSpc>
              <a:spcBef>
                <a:spcPts val="480"/>
              </a:spcBef>
              <a:spcAft>
                <a:spcPts val="0"/>
              </a:spcAft>
              <a:buClr>
                <a:srgbClr val="002060"/>
              </a:buClr>
              <a:buSzPts val="2400"/>
              <a:buFont typeface="Arial"/>
              <a:buChar char="–"/>
              <a:defRPr sz="2400" b="0" i="0" u="none" strike="noStrike" cap="none">
                <a:solidFill>
                  <a:srgbClr val="002060"/>
                </a:solidFill>
                <a:latin typeface="Arial"/>
                <a:ea typeface="Arial"/>
                <a:cs typeface="Arial"/>
                <a:sym typeface="Arial"/>
              </a:defRPr>
            </a:lvl2pPr>
            <a:lvl3pPr marL="1371600" marR="0" lvl="2" indent="-368300" algn="l" rtl="0">
              <a:lnSpc>
                <a:spcPct val="100000"/>
              </a:lnSpc>
              <a:spcBef>
                <a:spcPts val="440"/>
              </a:spcBef>
              <a:spcAft>
                <a:spcPts val="0"/>
              </a:spcAft>
              <a:buClr>
                <a:srgbClr val="00B050"/>
              </a:buClr>
              <a:buSzPts val="2200"/>
              <a:buFont typeface="Arial"/>
              <a:buChar char="•"/>
              <a:defRPr sz="2200" b="0" i="0" u="none" strike="noStrike" cap="none">
                <a:solidFill>
                  <a:srgbClr val="00B050"/>
                </a:solidFill>
                <a:latin typeface="Arial"/>
                <a:ea typeface="Arial"/>
                <a:cs typeface="Arial"/>
                <a:sym typeface="Arial"/>
              </a:defRPr>
            </a:lvl3pPr>
            <a:lvl4pPr marL="1828800" marR="0" lvl="3" indent="-355600" algn="l" rtl="0">
              <a:lnSpc>
                <a:spcPct val="100000"/>
              </a:lnSpc>
              <a:spcBef>
                <a:spcPts val="400"/>
              </a:spcBef>
              <a:spcAft>
                <a:spcPts val="0"/>
              </a:spcAft>
              <a:buClr>
                <a:srgbClr val="FFC000"/>
              </a:buClr>
              <a:buSzPts val="2000"/>
              <a:buFont typeface="Arial"/>
              <a:buChar char="–"/>
              <a:defRPr sz="2000" b="0" i="0" u="none" strike="noStrike" cap="none">
                <a:solidFill>
                  <a:srgbClr val="FFC000"/>
                </a:solidFill>
                <a:latin typeface="Arial"/>
                <a:ea typeface="Arial"/>
                <a:cs typeface="Arial"/>
                <a:sym typeface="Arial"/>
              </a:defRPr>
            </a:lvl4pPr>
            <a:lvl5pPr marL="2286000" marR="0" lvl="4" indent="-355600" algn="l" rtl="0">
              <a:lnSpc>
                <a:spcPct val="100000"/>
              </a:lnSpc>
              <a:spcBef>
                <a:spcPts val="400"/>
              </a:spcBef>
              <a:spcAft>
                <a:spcPts val="0"/>
              </a:spcAft>
              <a:buClr>
                <a:srgbClr val="C00000"/>
              </a:buClr>
              <a:buSzPts val="2000"/>
              <a:buFont typeface="Arial"/>
              <a:buChar char="»"/>
              <a:defRPr sz="2000" b="0" i="0" u="none" strike="noStrike" cap="none">
                <a:solidFill>
                  <a:srgbClr val="C00000"/>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marL="50800" indent="0">
              <a:buFont typeface="Arial"/>
              <a:buNone/>
            </a:pPr>
            <a:r>
              <a:rPr lang="en-AU" sz="2000" dirty="0">
                <a:latin typeface="Calibri" panose="020F0502020204030204" pitchFamily="34" charset="0"/>
                <a:cs typeface="Calibri" panose="020F0502020204030204" pitchFamily="34" charset="0"/>
              </a:rPr>
              <a:t>Week 4: Motivational Model</a:t>
            </a:r>
          </a:p>
        </p:txBody>
      </p:sp>
      <p:sp>
        <p:nvSpPr>
          <p:cNvPr id="10" name="Text Placeholder 3">
            <a:extLst>
              <a:ext uri="{FF2B5EF4-FFF2-40B4-BE49-F238E27FC236}">
                <a16:creationId xmlns:a16="http://schemas.microsoft.com/office/drawing/2014/main" id="{55D6959B-1B9E-4AE7-84C2-6D2E7D789B36}"/>
              </a:ext>
            </a:extLst>
          </p:cNvPr>
          <p:cNvSpPr txBox="1">
            <a:spLocks/>
          </p:cNvSpPr>
          <p:nvPr/>
        </p:nvSpPr>
        <p:spPr>
          <a:xfrm>
            <a:off x="246384" y="1294637"/>
            <a:ext cx="3871996" cy="5929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100000"/>
              </a:lnSpc>
              <a:spcBef>
                <a:spcPts val="480"/>
              </a:spcBef>
              <a:spcAft>
                <a:spcPts val="0"/>
              </a:spcAft>
              <a:buClr>
                <a:srgbClr val="002060"/>
              </a:buClr>
              <a:buSzPts val="2400"/>
              <a:buFont typeface="Arial"/>
              <a:buChar char="–"/>
              <a:defRPr sz="2400" b="0" i="0" u="none" strike="noStrike" cap="none">
                <a:solidFill>
                  <a:srgbClr val="002060"/>
                </a:solidFill>
                <a:latin typeface="Arial"/>
                <a:ea typeface="Arial"/>
                <a:cs typeface="Arial"/>
                <a:sym typeface="Arial"/>
              </a:defRPr>
            </a:lvl2pPr>
            <a:lvl3pPr marL="1371600" marR="0" lvl="2" indent="-368300" algn="l" rtl="0">
              <a:lnSpc>
                <a:spcPct val="100000"/>
              </a:lnSpc>
              <a:spcBef>
                <a:spcPts val="440"/>
              </a:spcBef>
              <a:spcAft>
                <a:spcPts val="0"/>
              </a:spcAft>
              <a:buClr>
                <a:srgbClr val="00B050"/>
              </a:buClr>
              <a:buSzPts val="2200"/>
              <a:buFont typeface="Arial"/>
              <a:buChar char="•"/>
              <a:defRPr sz="2200" b="0" i="0" u="none" strike="noStrike" cap="none">
                <a:solidFill>
                  <a:srgbClr val="00B050"/>
                </a:solidFill>
                <a:latin typeface="Arial"/>
                <a:ea typeface="Arial"/>
                <a:cs typeface="Arial"/>
                <a:sym typeface="Arial"/>
              </a:defRPr>
            </a:lvl3pPr>
            <a:lvl4pPr marL="1828800" marR="0" lvl="3" indent="-355600" algn="l" rtl="0">
              <a:lnSpc>
                <a:spcPct val="100000"/>
              </a:lnSpc>
              <a:spcBef>
                <a:spcPts val="400"/>
              </a:spcBef>
              <a:spcAft>
                <a:spcPts val="0"/>
              </a:spcAft>
              <a:buClr>
                <a:srgbClr val="FFC000"/>
              </a:buClr>
              <a:buSzPts val="2000"/>
              <a:buFont typeface="Arial"/>
              <a:buChar char="–"/>
              <a:defRPr sz="2000" b="0" i="0" u="none" strike="noStrike" cap="none">
                <a:solidFill>
                  <a:srgbClr val="FFC000"/>
                </a:solidFill>
                <a:latin typeface="Arial"/>
                <a:ea typeface="Arial"/>
                <a:cs typeface="Arial"/>
                <a:sym typeface="Arial"/>
              </a:defRPr>
            </a:lvl4pPr>
            <a:lvl5pPr marL="2286000" marR="0" lvl="4" indent="-355600" algn="l" rtl="0">
              <a:lnSpc>
                <a:spcPct val="100000"/>
              </a:lnSpc>
              <a:spcBef>
                <a:spcPts val="400"/>
              </a:spcBef>
              <a:spcAft>
                <a:spcPts val="0"/>
              </a:spcAft>
              <a:buClr>
                <a:srgbClr val="C00000"/>
              </a:buClr>
              <a:buSzPts val="2000"/>
              <a:buFont typeface="Arial"/>
              <a:buChar char="»"/>
              <a:defRPr sz="2000" b="0" i="0" u="none" strike="noStrike" cap="none">
                <a:solidFill>
                  <a:srgbClr val="C00000"/>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marL="50800" indent="0">
              <a:buFont typeface="Arial"/>
              <a:buNone/>
            </a:pPr>
            <a:r>
              <a:rPr lang="en-AU" sz="2000" dirty="0">
                <a:latin typeface="Calibri" panose="020F0502020204030204" pitchFamily="34" charset="0"/>
                <a:cs typeface="Calibri" panose="020F0502020204030204" pitchFamily="34" charset="0"/>
              </a:rPr>
              <a:t>Week 3: Requirements Elicitation</a:t>
            </a:r>
          </a:p>
        </p:txBody>
      </p:sp>
    </p:spTree>
    <p:extLst>
      <p:ext uri="{BB962C8B-B14F-4D97-AF65-F5344CB8AC3E}">
        <p14:creationId xmlns:p14="http://schemas.microsoft.com/office/powerpoint/2010/main" val="1087653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E72E7-15E8-4FBD-BD74-D5D8E404DD92}"/>
              </a:ext>
            </a:extLst>
          </p:cNvPr>
          <p:cNvSpPr>
            <a:spLocks noGrp="1"/>
          </p:cNvSpPr>
          <p:nvPr>
            <p:ph type="title"/>
          </p:nvPr>
        </p:nvSpPr>
        <p:spPr/>
        <p:txBody>
          <a:bodyPr/>
          <a:lstStyle/>
          <a:p>
            <a:r>
              <a:rPr lang="en-AU" dirty="0"/>
              <a:t>Today’s Aim</a:t>
            </a:r>
          </a:p>
        </p:txBody>
      </p:sp>
      <p:sp>
        <p:nvSpPr>
          <p:cNvPr id="3" name="Slide Number Placeholder 2">
            <a:extLst>
              <a:ext uri="{FF2B5EF4-FFF2-40B4-BE49-F238E27FC236}">
                <a16:creationId xmlns:a16="http://schemas.microsoft.com/office/drawing/2014/main" id="{EE7DB7E5-A9B4-4A62-8731-9990F5060DE8}"/>
              </a:ext>
            </a:extLst>
          </p:cNvPr>
          <p:cNvSpPr>
            <a:spLocks noGrp="1"/>
          </p:cNvSpPr>
          <p:nvPr>
            <p:ph type="sldNum" sz="quarter" idx="10"/>
          </p:nvPr>
        </p:nvSpPr>
        <p:spPr/>
        <p:txBody>
          <a:bodyPr/>
          <a:lstStyle/>
          <a:p>
            <a:r>
              <a:rPr lang="en-AU"/>
              <a:t>-</a:t>
            </a:r>
            <a:fld id="{E714E059-E509-4057-9854-D87D1A2F4F01}" type="slidenum">
              <a:rPr lang="en-AU" smtClean="0"/>
              <a:pPr/>
              <a:t>4</a:t>
            </a:fld>
            <a:r>
              <a:rPr lang="en-AU"/>
              <a:t>-</a:t>
            </a:r>
            <a:endParaRPr lang="en-AU" dirty="0"/>
          </a:p>
        </p:txBody>
      </p:sp>
      <p:sp>
        <p:nvSpPr>
          <p:cNvPr id="7" name="Content Placeholder 2">
            <a:extLst>
              <a:ext uri="{FF2B5EF4-FFF2-40B4-BE49-F238E27FC236}">
                <a16:creationId xmlns:a16="http://schemas.microsoft.com/office/drawing/2014/main" id="{B9A0B907-6D06-4400-B5DE-ECF2AD7BE8E5}"/>
              </a:ext>
            </a:extLst>
          </p:cNvPr>
          <p:cNvSpPr>
            <a:spLocks noGrp="1"/>
          </p:cNvSpPr>
          <p:nvPr>
            <p:ph type="body" sz="quarter" idx="11"/>
          </p:nvPr>
        </p:nvSpPr>
        <p:spPr>
          <a:xfrm>
            <a:off x="324029" y="1238974"/>
            <a:ext cx="5891242" cy="4955491"/>
          </a:xfrm>
        </p:spPr>
        <p:txBody>
          <a:bodyPr>
            <a:normAutofit/>
          </a:bodyPr>
          <a:lstStyle/>
          <a:p>
            <a:pPr marL="0" indent="0">
              <a:buNone/>
            </a:pPr>
            <a:r>
              <a:rPr lang="en-US" sz="2400" dirty="0">
                <a:solidFill>
                  <a:srgbClr val="00B050"/>
                </a:solidFill>
                <a:latin typeface="Calibri" panose="020F0502020204030204" pitchFamily="34" charset="0"/>
                <a:cs typeface="Calibri" panose="020F0502020204030204" pitchFamily="34" charset="0"/>
              </a:rPr>
              <a:t>Discuss </a:t>
            </a:r>
            <a:r>
              <a:rPr lang="en-US" sz="2400" dirty="0">
                <a:latin typeface="Calibri" panose="020F0502020204030204" pitchFamily="34" charset="0"/>
                <a:cs typeface="Calibri" panose="020F0502020204030204" pitchFamily="34" charset="0"/>
              </a:rPr>
              <a:t>User Stories with your team</a:t>
            </a:r>
          </a:p>
          <a:p>
            <a:pPr marL="0" indent="0">
              <a:buNone/>
            </a:pPr>
            <a:r>
              <a:rPr lang="en-US" sz="2000" dirty="0">
                <a:latin typeface="Calibri" panose="020F0502020204030204" pitchFamily="34" charset="0"/>
                <a:cs typeface="Calibri" panose="020F0502020204030204" pitchFamily="34" charset="0"/>
              </a:rPr>
              <a:t>	- Consider why do we create User Stories</a:t>
            </a:r>
          </a:p>
          <a:p>
            <a:pPr marL="0" indent="0">
              <a:buNone/>
            </a:pPr>
            <a:r>
              <a:rPr lang="en-US" sz="2000" dirty="0">
                <a:latin typeface="Calibri" panose="020F0502020204030204" pitchFamily="34" charset="0"/>
                <a:cs typeface="Calibri" panose="020F0502020204030204" pitchFamily="34" charset="0"/>
              </a:rPr>
              <a:t>	- Consider what makes a good User Story</a:t>
            </a:r>
          </a:p>
          <a:p>
            <a:pPr marL="514350" indent="-514350">
              <a:buFont typeface="+mj-lt"/>
              <a:buAutoNum type="arabicPeriod"/>
            </a:pPr>
            <a:endParaRPr lang="en-US" sz="2400" dirty="0">
              <a:latin typeface="Calibri" panose="020F0502020204030204" pitchFamily="34" charset="0"/>
              <a:cs typeface="Calibri" panose="020F0502020204030204" pitchFamily="34" charset="0"/>
            </a:endParaRPr>
          </a:p>
          <a:p>
            <a:pPr marL="514350" indent="-514350">
              <a:buFont typeface="+mj-lt"/>
              <a:buAutoNum type="arabicPeriod"/>
            </a:pPr>
            <a:endParaRPr lang="en-US" sz="2400" dirty="0">
              <a:latin typeface="Calibri" panose="020F0502020204030204" pitchFamily="34" charset="0"/>
              <a:cs typeface="Calibri" panose="020F0502020204030204" pitchFamily="34" charset="0"/>
            </a:endParaRPr>
          </a:p>
          <a:p>
            <a:pPr marL="514350" indent="-514350">
              <a:buFont typeface="+mj-lt"/>
              <a:buAutoNum type="arabicPeriod"/>
            </a:pPr>
            <a:endParaRPr lang="en-US" sz="2400" dirty="0">
              <a:latin typeface="Calibri" panose="020F0502020204030204" pitchFamily="34" charset="0"/>
              <a:cs typeface="Calibri" panose="020F0502020204030204" pitchFamily="34" charset="0"/>
            </a:endParaRPr>
          </a:p>
          <a:p>
            <a:pPr marL="0" indent="0">
              <a:buNone/>
            </a:pPr>
            <a:r>
              <a:rPr lang="en-US" sz="2400" dirty="0">
                <a:solidFill>
                  <a:srgbClr val="00B050"/>
                </a:solidFill>
                <a:latin typeface="Calibri" panose="020F0502020204030204" pitchFamily="34" charset="0"/>
                <a:cs typeface="Calibri" panose="020F0502020204030204" pitchFamily="34" charset="0"/>
              </a:rPr>
              <a:t>Write</a:t>
            </a:r>
            <a:r>
              <a:rPr lang="en-US" sz="2400" dirty="0">
                <a:latin typeface="Calibri" panose="020F0502020204030204" pitchFamily="34" charset="0"/>
                <a:cs typeface="Calibri" panose="020F0502020204030204" pitchFamily="34" charset="0"/>
              </a:rPr>
              <a:t> one User Story</a:t>
            </a:r>
          </a:p>
          <a:p>
            <a:pPr marL="0" indent="0">
              <a:buNone/>
            </a:pPr>
            <a:endParaRPr lang="en-US" sz="2400" dirty="0">
              <a:latin typeface="Calibri" panose="020F0502020204030204" pitchFamily="34" charset="0"/>
              <a:cs typeface="Calibri" panose="020F0502020204030204" pitchFamily="34" charset="0"/>
            </a:endParaRPr>
          </a:p>
          <a:p>
            <a:pPr marL="0" indent="0">
              <a:buNone/>
            </a:pPr>
            <a:endParaRPr lang="en-US" sz="2400" dirty="0">
              <a:latin typeface="Calibri" panose="020F0502020204030204" pitchFamily="34" charset="0"/>
              <a:cs typeface="Calibri" panose="020F0502020204030204" pitchFamily="34" charset="0"/>
            </a:endParaRPr>
          </a:p>
          <a:p>
            <a:pPr marL="0" indent="0">
              <a:buNone/>
            </a:pPr>
            <a:endParaRPr lang="en-US" sz="2400" dirty="0">
              <a:latin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cs typeface="Calibri" panose="020F0502020204030204" pitchFamily="34" charset="0"/>
              </a:rPr>
              <a:t>Update Confluence</a:t>
            </a:r>
          </a:p>
          <a:p>
            <a:pPr marL="514350" indent="-514350">
              <a:buFont typeface="+mj-lt"/>
              <a:buAutoNum type="arabicPeriod"/>
            </a:pPr>
            <a:endParaRPr lang="en-US" dirty="0"/>
          </a:p>
          <a:p>
            <a:pPr marL="514350" indent="-514350">
              <a:buFont typeface="+mj-lt"/>
              <a:buAutoNum type="arabicPeriod"/>
            </a:pPr>
            <a:endParaRPr lang="en-US" dirty="0"/>
          </a:p>
          <a:p>
            <a:endParaRPr lang="en-US" dirty="0"/>
          </a:p>
          <a:p>
            <a:endParaRPr lang="en-AU" dirty="0"/>
          </a:p>
        </p:txBody>
      </p:sp>
      <p:pic>
        <p:nvPicPr>
          <p:cNvPr id="8" name="Picture 7">
            <a:extLst>
              <a:ext uri="{FF2B5EF4-FFF2-40B4-BE49-F238E27FC236}">
                <a16:creationId xmlns:a16="http://schemas.microsoft.com/office/drawing/2014/main" id="{B899A6F2-874F-425B-AAAB-88946BD70509}"/>
              </a:ext>
            </a:extLst>
          </p:cNvPr>
          <p:cNvPicPr>
            <a:picLocks noChangeAspect="1"/>
          </p:cNvPicPr>
          <p:nvPr/>
        </p:nvPicPr>
        <p:blipFill>
          <a:blip r:embed="rId2"/>
          <a:stretch>
            <a:fillRect/>
          </a:stretch>
        </p:blipFill>
        <p:spPr>
          <a:xfrm>
            <a:off x="3872360" y="3816934"/>
            <a:ext cx="2639535" cy="2377532"/>
          </a:xfrm>
          <a:prstGeom prst="rect">
            <a:avLst/>
          </a:prstGeom>
        </p:spPr>
      </p:pic>
      <p:pic>
        <p:nvPicPr>
          <p:cNvPr id="9" name="Picture 8">
            <a:extLst>
              <a:ext uri="{FF2B5EF4-FFF2-40B4-BE49-F238E27FC236}">
                <a16:creationId xmlns:a16="http://schemas.microsoft.com/office/drawing/2014/main" id="{933AF01B-C596-4F5C-A465-83F531733A57}"/>
              </a:ext>
            </a:extLst>
          </p:cNvPr>
          <p:cNvPicPr>
            <a:picLocks noChangeAspect="1"/>
          </p:cNvPicPr>
          <p:nvPr/>
        </p:nvPicPr>
        <p:blipFill rotWithShape="1">
          <a:blip r:embed="rId3"/>
          <a:srcRect b="16337"/>
          <a:stretch/>
        </p:blipFill>
        <p:spPr>
          <a:xfrm>
            <a:off x="6388769" y="1844853"/>
            <a:ext cx="2072115" cy="1733594"/>
          </a:xfrm>
          <a:prstGeom prst="rect">
            <a:avLst/>
          </a:prstGeom>
        </p:spPr>
      </p:pic>
    </p:spTree>
    <p:extLst>
      <p:ext uri="{BB962C8B-B14F-4D97-AF65-F5344CB8AC3E}">
        <p14:creationId xmlns:p14="http://schemas.microsoft.com/office/powerpoint/2010/main" val="2040734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51B91-2D0F-421C-991E-9128BE2E0334}"/>
              </a:ext>
            </a:extLst>
          </p:cNvPr>
          <p:cNvSpPr>
            <a:spLocks noGrp="1"/>
          </p:cNvSpPr>
          <p:nvPr>
            <p:ph type="title"/>
          </p:nvPr>
        </p:nvSpPr>
        <p:spPr/>
        <p:txBody>
          <a:bodyPr>
            <a:normAutofit/>
          </a:bodyPr>
          <a:lstStyle/>
          <a:p>
            <a:r>
              <a:rPr lang="en-AU" dirty="0"/>
              <a:t>Poll discussion</a:t>
            </a:r>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3" name="Add-in 2" title="Poll Everywhere">
                <a:extLst>
                  <a:ext uri="{FF2B5EF4-FFF2-40B4-BE49-F238E27FC236}">
                    <a16:creationId xmlns:a16="http://schemas.microsoft.com/office/drawing/2014/main" id="{28E3303F-2EFA-465A-97FD-6531B0B8E9D9}"/>
                  </a:ext>
                </a:extLst>
              </p:cNvPr>
              <p:cNvGraphicFramePr>
                <a:graphicFrameLocks noGrp="1"/>
              </p:cNvGraphicFramePr>
              <p:nvPr>
                <p:extLst>
                  <p:ext uri="{D42A27DB-BD31-4B8C-83A1-F6EECF244321}">
                    <p14:modId xmlns:p14="http://schemas.microsoft.com/office/powerpoint/2010/main" val="3076964943"/>
                  </p:ext>
                </p:extLst>
              </p:nvPr>
            </p:nvGraphicFramePr>
            <p:xfrm>
              <a:off x="248920" y="1010119"/>
              <a:ext cx="8646160" cy="5005070"/>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xmlns="">
          <p:pic>
            <p:nvPicPr>
              <p:cNvPr id="3" name="Add-in 2" title="Poll Everywhere">
                <a:extLst>
                  <a:ext uri="{FF2B5EF4-FFF2-40B4-BE49-F238E27FC236}">
                    <a16:creationId xmlns:a16="http://schemas.microsoft.com/office/drawing/2014/main" id="{28E3303F-2EFA-465A-97FD-6531B0B8E9D9}"/>
                  </a:ext>
                </a:extLst>
              </p:cNvPr>
              <p:cNvPicPr>
                <a:picLocks noGrp="1" noRot="1" noChangeAspect="1" noMove="1" noResize="1" noEditPoints="1" noAdjustHandles="1" noChangeArrowheads="1" noChangeShapeType="1"/>
              </p:cNvPicPr>
              <p:nvPr/>
            </p:nvPicPr>
            <p:blipFill>
              <a:blip r:embed="rId4"/>
              <a:stretch>
                <a:fillRect/>
              </a:stretch>
            </p:blipFill>
            <p:spPr>
              <a:xfrm>
                <a:off x="248920" y="1010119"/>
                <a:ext cx="8646160" cy="5005070"/>
              </a:xfrm>
              <a:prstGeom prst="rect">
                <a:avLst/>
              </a:prstGeom>
            </p:spPr>
          </p:pic>
        </mc:Fallback>
      </mc:AlternateContent>
      <p:sp>
        <p:nvSpPr>
          <p:cNvPr id="5" name="Rectangle 1">
            <a:extLst>
              <a:ext uri="{FF2B5EF4-FFF2-40B4-BE49-F238E27FC236}">
                <a16:creationId xmlns:a16="http://schemas.microsoft.com/office/drawing/2014/main" id="{14B00755-7DA1-4521-80EB-F2FB7AD50CDC}"/>
              </a:ext>
            </a:extLst>
          </p:cNvPr>
          <p:cNvSpPr>
            <a:spLocks noChangeArrowheads="1"/>
          </p:cNvSpPr>
          <p:nvPr/>
        </p:nvSpPr>
        <p:spPr bwMode="auto">
          <a:xfrm>
            <a:off x="2736031" y="-204114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96655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0DDB1-7C45-4681-8B72-DE8178EDF0A7}"/>
              </a:ext>
            </a:extLst>
          </p:cNvPr>
          <p:cNvSpPr>
            <a:spLocks noGrp="1"/>
          </p:cNvSpPr>
          <p:nvPr>
            <p:ph type="title"/>
          </p:nvPr>
        </p:nvSpPr>
        <p:spPr/>
        <p:txBody>
          <a:bodyPr/>
          <a:lstStyle/>
          <a:p>
            <a:r>
              <a:rPr lang="en-AU" dirty="0"/>
              <a:t>Discuss</a:t>
            </a:r>
          </a:p>
        </p:txBody>
      </p:sp>
      <p:sp>
        <p:nvSpPr>
          <p:cNvPr id="4" name="Slide Number Placeholder 3">
            <a:extLst>
              <a:ext uri="{FF2B5EF4-FFF2-40B4-BE49-F238E27FC236}">
                <a16:creationId xmlns:a16="http://schemas.microsoft.com/office/drawing/2014/main" id="{80F44565-4E02-44CE-B9A7-A93FBD86152D}"/>
              </a:ext>
            </a:extLst>
          </p:cNvPr>
          <p:cNvSpPr>
            <a:spLocks noGrp="1"/>
          </p:cNvSpPr>
          <p:nvPr>
            <p:ph type="sldNum" sz="quarter" idx="12"/>
          </p:nvPr>
        </p:nvSpPr>
        <p:spPr/>
        <p:txBody>
          <a:bodyPr/>
          <a:lstStyle/>
          <a:p>
            <a:fld id="{1F5D2FAA-607F-4551-AF33-566561DD8E6F}" type="slidenum">
              <a:rPr lang="en-AU" smtClean="0"/>
              <a:t>6</a:t>
            </a:fld>
            <a:endParaRPr lang="en-AU"/>
          </a:p>
        </p:txBody>
      </p:sp>
      <p:sp>
        <p:nvSpPr>
          <p:cNvPr id="6" name="TextBox 5">
            <a:extLst>
              <a:ext uri="{FF2B5EF4-FFF2-40B4-BE49-F238E27FC236}">
                <a16:creationId xmlns:a16="http://schemas.microsoft.com/office/drawing/2014/main" id="{61C389A8-163F-4CB4-B756-595BEBB89958}"/>
              </a:ext>
            </a:extLst>
          </p:cNvPr>
          <p:cNvSpPr txBox="1"/>
          <p:nvPr/>
        </p:nvSpPr>
        <p:spPr>
          <a:xfrm>
            <a:off x="602274" y="1599132"/>
            <a:ext cx="7703526" cy="461665"/>
          </a:xfrm>
          <a:prstGeom prst="rect">
            <a:avLst/>
          </a:prstGeom>
          <a:noFill/>
        </p:spPr>
        <p:txBody>
          <a:bodyPr wrap="square" rtlCol="0">
            <a:spAutoFit/>
          </a:bodyPr>
          <a:lstStyle/>
          <a:p>
            <a:r>
              <a:rPr lang="en-US" sz="2400" dirty="0"/>
              <a:t>What benefits do User Stories provide?</a:t>
            </a:r>
            <a:endParaRPr lang="en-AU" sz="2400" dirty="0"/>
          </a:p>
        </p:txBody>
      </p:sp>
      <p:pic>
        <p:nvPicPr>
          <p:cNvPr id="7" name="Picture 6">
            <a:extLst>
              <a:ext uri="{FF2B5EF4-FFF2-40B4-BE49-F238E27FC236}">
                <a16:creationId xmlns:a16="http://schemas.microsoft.com/office/drawing/2014/main" id="{AE64F476-3359-4B19-8FCA-89277B2500E3}"/>
              </a:ext>
            </a:extLst>
          </p:cNvPr>
          <p:cNvPicPr>
            <a:picLocks noChangeAspect="1"/>
          </p:cNvPicPr>
          <p:nvPr/>
        </p:nvPicPr>
        <p:blipFill>
          <a:blip r:embed="rId3"/>
          <a:stretch>
            <a:fillRect/>
          </a:stretch>
        </p:blipFill>
        <p:spPr>
          <a:xfrm>
            <a:off x="2462213" y="2624109"/>
            <a:ext cx="4737348" cy="2173095"/>
          </a:xfrm>
          <a:prstGeom prst="rect">
            <a:avLst/>
          </a:prstGeom>
        </p:spPr>
      </p:pic>
      <p:sp>
        <p:nvSpPr>
          <p:cNvPr id="8" name="TextBox 7">
            <a:extLst>
              <a:ext uri="{FF2B5EF4-FFF2-40B4-BE49-F238E27FC236}">
                <a16:creationId xmlns:a16="http://schemas.microsoft.com/office/drawing/2014/main" id="{222C71DC-A515-4C68-A6C2-F69E16BA7F40}"/>
              </a:ext>
            </a:extLst>
          </p:cNvPr>
          <p:cNvSpPr txBox="1"/>
          <p:nvPr/>
        </p:nvSpPr>
        <p:spPr>
          <a:xfrm>
            <a:off x="7217463" y="6089006"/>
            <a:ext cx="1845367" cy="307776"/>
          </a:xfrm>
          <a:prstGeom prst="rect">
            <a:avLst/>
          </a:prstGeom>
          <a:noFill/>
        </p:spPr>
        <p:txBody>
          <a:bodyPr wrap="square">
            <a:spAutoFit/>
          </a:bodyPr>
          <a:lstStyle/>
          <a:p>
            <a:pPr marL="50800" indent="0">
              <a:buNone/>
            </a:pPr>
            <a:r>
              <a:rPr lang="en-AU" sz="1400" dirty="0">
                <a:latin typeface="Calibri" panose="020F0502020204030204" pitchFamily="34" charset="0"/>
                <a:cs typeface="Calibri" panose="020F0502020204030204" pitchFamily="34" charset="0"/>
              </a:rPr>
              <a:t>Colton </a:t>
            </a:r>
            <a:r>
              <a:rPr lang="en-AU" sz="1400" dirty="0" err="1">
                <a:latin typeface="Calibri" panose="020F0502020204030204" pitchFamily="34" charset="0"/>
                <a:cs typeface="Calibri" panose="020F0502020204030204" pitchFamily="34" charset="0"/>
              </a:rPr>
              <a:t>Carner</a:t>
            </a:r>
            <a:r>
              <a:rPr lang="en-AU" sz="1400" dirty="0">
                <a:latin typeface="Calibri" panose="020F0502020204030204" pitchFamily="34" charset="0"/>
                <a:cs typeface="Calibri" panose="020F0502020204030204" pitchFamily="34" charset="0"/>
              </a:rPr>
              <a:t> </a:t>
            </a:r>
            <a:r>
              <a:rPr lang="en-AU" dirty="0">
                <a:latin typeface="Calibri" panose="020F0502020204030204" pitchFamily="34" charset="0"/>
                <a:cs typeface="Calibri" panose="020F0502020204030204" pitchFamily="34" charset="0"/>
              </a:rPr>
              <a:t>(</a:t>
            </a:r>
            <a:r>
              <a:rPr lang="en-AU" sz="1400" dirty="0">
                <a:latin typeface="Calibri" panose="020F0502020204030204" pitchFamily="34" charset="0"/>
                <a:cs typeface="Calibri" panose="020F0502020204030204" pitchFamily="34" charset="0"/>
              </a:rPr>
              <a:t>2021)</a:t>
            </a:r>
          </a:p>
        </p:txBody>
      </p:sp>
    </p:spTree>
    <p:extLst>
      <p:ext uri="{BB962C8B-B14F-4D97-AF65-F5344CB8AC3E}">
        <p14:creationId xmlns:p14="http://schemas.microsoft.com/office/powerpoint/2010/main" val="3501122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85AE93-CF71-4883-9008-7527C02CFA2E}"/>
              </a:ext>
            </a:extLst>
          </p:cNvPr>
          <p:cNvSpPr>
            <a:spLocks noGrp="1"/>
          </p:cNvSpPr>
          <p:nvPr>
            <p:ph idx="1"/>
          </p:nvPr>
        </p:nvSpPr>
        <p:spPr>
          <a:xfrm>
            <a:off x="117612" y="966106"/>
            <a:ext cx="7460974" cy="4758516"/>
          </a:xfrm>
        </p:spPr>
        <p:txBody>
          <a:bodyPr>
            <a:noAutofit/>
          </a:bodyPr>
          <a:lstStyle/>
          <a:p>
            <a:pPr>
              <a:buSzPct val="100000"/>
              <a:buFont typeface="+mj-lt"/>
              <a:buAutoNum type="arabicPeriod"/>
            </a:pPr>
            <a:r>
              <a:rPr lang="en-US" sz="1800" dirty="0">
                <a:latin typeface="Calibri" panose="020F0502020204030204" pitchFamily="34" charset="0"/>
                <a:cs typeface="Calibri" panose="020F0502020204030204" pitchFamily="34" charset="0"/>
              </a:rPr>
              <a:t>Contain technical details about how the implementation will be done</a:t>
            </a:r>
          </a:p>
          <a:p>
            <a:pPr>
              <a:buSzPct val="100000"/>
              <a:buFont typeface="+mj-lt"/>
              <a:buAutoNum type="arabicPeriod"/>
            </a:pPr>
            <a:endParaRPr lang="en-US" sz="1800" dirty="0">
              <a:latin typeface="Calibri" panose="020F0502020204030204" pitchFamily="34" charset="0"/>
              <a:cs typeface="Calibri" panose="020F0502020204030204" pitchFamily="34" charset="0"/>
            </a:endParaRPr>
          </a:p>
          <a:p>
            <a:pPr>
              <a:buSzPct val="100000"/>
              <a:buFont typeface="+mj-lt"/>
              <a:buAutoNum type="arabicPeriod"/>
            </a:pPr>
            <a:r>
              <a:rPr lang="en-US" sz="1800" dirty="0">
                <a:latin typeface="Calibri" panose="020F0502020204030204" pitchFamily="34" charset="0"/>
                <a:cs typeface="Calibri" panose="020F0502020204030204" pitchFamily="34" charset="0"/>
              </a:rPr>
              <a:t>Allows for prioritization of certain features over others</a:t>
            </a:r>
          </a:p>
          <a:p>
            <a:pPr>
              <a:buSzPct val="100000"/>
              <a:buFont typeface="+mj-lt"/>
              <a:buAutoNum type="arabicPeriod"/>
            </a:pPr>
            <a:endParaRPr lang="en-US" sz="1800" dirty="0">
              <a:latin typeface="Calibri" panose="020F0502020204030204" pitchFamily="34" charset="0"/>
              <a:cs typeface="Calibri" panose="020F0502020204030204" pitchFamily="34" charset="0"/>
            </a:endParaRPr>
          </a:p>
          <a:p>
            <a:pPr>
              <a:buSzPct val="100000"/>
              <a:buFont typeface="+mj-lt"/>
              <a:buAutoNum type="arabicPeriod"/>
            </a:pPr>
            <a:r>
              <a:rPr lang="en-US" sz="1800" dirty="0">
                <a:latin typeface="Calibri" panose="020F0502020204030204" pitchFamily="34" charset="0"/>
                <a:cs typeface="Calibri" panose="020F0502020204030204" pitchFamily="34" charset="0"/>
              </a:rPr>
              <a:t>Written in language that can be understood by client or users, making for easier validation and for prioritization by product owner</a:t>
            </a:r>
            <a:r>
              <a:rPr lang="en-AU" sz="1800" dirty="0">
                <a:latin typeface="Calibri" panose="020F0502020204030204" pitchFamily="34" charset="0"/>
                <a:cs typeface="Calibri" panose="020F0502020204030204" pitchFamily="34" charset="0"/>
              </a:rPr>
              <a:t> </a:t>
            </a:r>
          </a:p>
          <a:p>
            <a:pPr>
              <a:buSzPct val="100000"/>
              <a:buFont typeface="+mj-lt"/>
              <a:buAutoNum type="arabicPeriod"/>
            </a:pPr>
            <a:r>
              <a:rPr lang="en-US" sz="1800" dirty="0">
                <a:latin typeface="Calibri" panose="020F0502020204030204" pitchFamily="34" charset="0"/>
                <a:cs typeface="Calibri" panose="020F0502020204030204" pitchFamily="34" charset="0"/>
              </a:rPr>
              <a:t>Extensive documentation that we can do upfront and hopefully never need to change later</a:t>
            </a:r>
          </a:p>
          <a:p>
            <a:pPr>
              <a:buSzPct val="100000"/>
              <a:buFont typeface="+mj-lt"/>
              <a:buAutoNum type="arabicPeriod"/>
            </a:pPr>
            <a:r>
              <a:rPr lang="en-US" sz="1800" dirty="0">
                <a:latin typeface="Calibri" panose="020F0502020204030204" pitchFamily="34" charset="0"/>
                <a:cs typeface="Calibri" panose="020F0502020204030204" pitchFamily="34" charset="0"/>
              </a:rPr>
              <a:t>Written in a manner that keeps the users at the front of a developer's mind, especially when tied to a persona</a:t>
            </a:r>
            <a:endParaRPr lang="en-AU" sz="1800" dirty="0">
              <a:latin typeface="Calibri" panose="020F0502020204030204" pitchFamily="34" charset="0"/>
              <a:cs typeface="Calibri" panose="020F0502020204030204" pitchFamily="34" charset="0"/>
            </a:endParaRPr>
          </a:p>
          <a:p>
            <a:pPr>
              <a:buSzPct val="100000"/>
              <a:buFont typeface="+mj-lt"/>
              <a:buAutoNum type="arabicPeriod"/>
            </a:pPr>
            <a:r>
              <a:rPr lang="en-US" sz="1800" dirty="0">
                <a:latin typeface="Calibri" panose="020F0502020204030204" pitchFamily="34" charset="0"/>
                <a:cs typeface="Calibri" panose="020F0502020204030204" pitchFamily="34" charset="0"/>
              </a:rPr>
              <a:t>Use formal mathematical notation to ensure absolute correctness</a:t>
            </a:r>
          </a:p>
          <a:p>
            <a:pPr>
              <a:buSzPct val="100000"/>
              <a:buFont typeface="+mj-lt"/>
              <a:buAutoNum type="arabicPeriod"/>
            </a:pPr>
            <a:endParaRPr lang="en-US" sz="1800" dirty="0">
              <a:latin typeface="Calibri" panose="020F0502020204030204" pitchFamily="34" charset="0"/>
              <a:cs typeface="Calibri" panose="020F0502020204030204" pitchFamily="34" charset="0"/>
            </a:endParaRPr>
          </a:p>
          <a:p>
            <a:pPr>
              <a:buSzPct val="100000"/>
              <a:buFont typeface="+mj-lt"/>
              <a:buAutoNum type="arabicPeriod"/>
            </a:pPr>
            <a:r>
              <a:rPr lang="en-US" sz="1800" dirty="0">
                <a:latin typeface="Calibri" panose="020F0502020204030204" pitchFamily="34" charset="0"/>
                <a:cs typeface="Calibri" panose="020F0502020204030204" pitchFamily="34" charset="0"/>
              </a:rPr>
              <a:t>Ties together information from goal model, personas, and paper prototype into units which can be implemented</a:t>
            </a:r>
          </a:p>
        </p:txBody>
      </p:sp>
      <p:sp>
        <p:nvSpPr>
          <p:cNvPr id="5" name="Title 1">
            <a:extLst>
              <a:ext uri="{FF2B5EF4-FFF2-40B4-BE49-F238E27FC236}">
                <a16:creationId xmlns:a16="http://schemas.microsoft.com/office/drawing/2014/main" id="{41BD805C-BFB5-4E3D-ACBB-28AC98971711}"/>
              </a:ext>
            </a:extLst>
          </p:cNvPr>
          <p:cNvSpPr txBox="1">
            <a:spLocks/>
          </p:cNvSpPr>
          <p:nvPr/>
        </p:nvSpPr>
        <p:spPr>
          <a:xfrm>
            <a:off x="2524760" y="0"/>
            <a:ext cx="4353117" cy="76687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32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9pPr>
          </a:lstStyle>
          <a:p>
            <a:r>
              <a:rPr lang="en-AU" sz="2800" dirty="0">
                <a:solidFill>
                  <a:schemeClr val="bg1"/>
                </a:solidFill>
                <a:latin typeface="Calibri" panose="020F0502020204030204" pitchFamily="34" charset="0"/>
                <a:cs typeface="Calibri" panose="020F0502020204030204" pitchFamily="34" charset="0"/>
              </a:rPr>
              <a:t>Benefits of User Stories</a:t>
            </a:r>
          </a:p>
        </p:txBody>
      </p:sp>
      <p:sp>
        <p:nvSpPr>
          <p:cNvPr id="9" name="TextBox 8">
            <a:extLst>
              <a:ext uri="{FF2B5EF4-FFF2-40B4-BE49-F238E27FC236}">
                <a16:creationId xmlns:a16="http://schemas.microsoft.com/office/drawing/2014/main" id="{A9686C9E-92AD-4E38-9E31-7917AA48083E}"/>
              </a:ext>
            </a:extLst>
          </p:cNvPr>
          <p:cNvSpPr txBox="1"/>
          <p:nvPr/>
        </p:nvSpPr>
        <p:spPr>
          <a:xfrm>
            <a:off x="7268365" y="1133378"/>
            <a:ext cx="559905" cy="307777"/>
          </a:xfrm>
          <a:prstGeom prst="rect">
            <a:avLst/>
          </a:prstGeom>
          <a:noFill/>
        </p:spPr>
        <p:txBody>
          <a:bodyPr wrap="square">
            <a:spAutoFit/>
          </a:bodyPr>
          <a:lstStyle/>
          <a:p>
            <a:r>
              <a:rPr lang="en-AU" sz="1400" dirty="0">
                <a:latin typeface="Calibri" panose="020F0502020204030204" pitchFamily="34" charset="0"/>
                <a:cs typeface="Calibri" panose="020F0502020204030204" pitchFamily="34" charset="0"/>
              </a:rPr>
              <a:t>❌</a:t>
            </a:r>
            <a:endParaRPr lang="en-AU" dirty="0"/>
          </a:p>
        </p:txBody>
      </p:sp>
      <p:sp>
        <p:nvSpPr>
          <p:cNvPr id="10" name="TextBox 9">
            <a:extLst>
              <a:ext uri="{FF2B5EF4-FFF2-40B4-BE49-F238E27FC236}">
                <a16:creationId xmlns:a16="http://schemas.microsoft.com/office/drawing/2014/main" id="{1C504CC6-4D7B-411A-9172-4F88A30C84D8}"/>
              </a:ext>
            </a:extLst>
          </p:cNvPr>
          <p:cNvSpPr txBox="1"/>
          <p:nvPr/>
        </p:nvSpPr>
        <p:spPr>
          <a:xfrm>
            <a:off x="7298633" y="3182661"/>
            <a:ext cx="559905" cy="307777"/>
          </a:xfrm>
          <a:prstGeom prst="rect">
            <a:avLst/>
          </a:prstGeom>
          <a:noFill/>
        </p:spPr>
        <p:txBody>
          <a:bodyPr wrap="square">
            <a:spAutoFit/>
          </a:bodyPr>
          <a:lstStyle/>
          <a:p>
            <a:r>
              <a:rPr lang="en-AU" sz="1400" dirty="0">
                <a:latin typeface="Calibri" panose="020F0502020204030204" pitchFamily="34" charset="0"/>
                <a:cs typeface="Calibri" panose="020F0502020204030204" pitchFamily="34" charset="0"/>
              </a:rPr>
              <a:t>❌</a:t>
            </a:r>
            <a:endParaRPr lang="en-AU" dirty="0"/>
          </a:p>
        </p:txBody>
      </p:sp>
      <p:sp>
        <p:nvSpPr>
          <p:cNvPr id="11" name="TextBox 10">
            <a:extLst>
              <a:ext uri="{FF2B5EF4-FFF2-40B4-BE49-F238E27FC236}">
                <a16:creationId xmlns:a16="http://schemas.microsoft.com/office/drawing/2014/main" id="{E63EABBB-1B38-48AF-B0C8-A0CB2789B7EB}"/>
              </a:ext>
            </a:extLst>
          </p:cNvPr>
          <p:cNvSpPr txBox="1"/>
          <p:nvPr/>
        </p:nvSpPr>
        <p:spPr>
          <a:xfrm>
            <a:off x="7217463" y="4381843"/>
            <a:ext cx="559905" cy="307777"/>
          </a:xfrm>
          <a:prstGeom prst="rect">
            <a:avLst/>
          </a:prstGeom>
          <a:noFill/>
        </p:spPr>
        <p:txBody>
          <a:bodyPr wrap="square">
            <a:spAutoFit/>
          </a:bodyPr>
          <a:lstStyle/>
          <a:p>
            <a:r>
              <a:rPr lang="en-AU" sz="1400" dirty="0">
                <a:latin typeface="Calibri" panose="020F0502020204030204" pitchFamily="34" charset="0"/>
                <a:cs typeface="Calibri" panose="020F0502020204030204" pitchFamily="34" charset="0"/>
              </a:rPr>
              <a:t>❌</a:t>
            </a:r>
            <a:endParaRPr lang="en-AU" dirty="0"/>
          </a:p>
        </p:txBody>
      </p:sp>
      <p:sp>
        <p:nvSpPr>
          <p:cNvPr id="13" name="TextBox 12">
            <a:extLst>
              <a:ext uri="{FF2B5EF4-FFF2-40B4-BE49-F238E27FC236}">
                <a16:creationId xmlns:a16="http://schemas.microsoft.com/office/drawing/2014/main" id="{AD053058-DCF3-49FB-9C78-A68AE167F5B9}"/>
              </a:ext>
            </a:extLst>
          </p:cNvPr>
          <p:cNvSpPr txBox="1"/>
          <p:nvPr/>
        </p:nvSpPr>
        <p:spPr>
          <a:xfrm>
            <a:off x="7257370" y="1821458"/>
            <a:ext cx="519998" cy="400110"/>
          </a:xfrm>
          <a:prstGeom prst="rect">
            <a:avLst/>
          </a:prstGeom>
          <a:noFill/>
        </p:spPr>
        <p:txBody>
          <a:bodyPr wrap="square">
            <a:spAutoFit/>
          </a:bodyPr>
          <a:lstStyle/>
          <a:p>
            <a:r>
              <a:rPr lang="en-AU" sz="2000" b="1" dirty="0">
                <a:solidFill>
                  <a:srgbClr val="00B050"/>
                </a:solidFill>
                <a:latin typeface="Calibri" panose="020F0502020204030204" pitchFamily="34" charset="0"/>
                <a:cs typeface="Calibri" panose="020F0502020204030204" pitchFamily="34" charset="0"/>
              </a:rPr>
              <a:t>✔</a:t>
            </a:r>
            <a:r>
              <a:rPr lang="en-AU" sz="1400" dirty="0">
                <a:latin typeface="Calibri" panose="020F0502020204030204" pitchFamily="34" charset="0"/>
                <a:cs typeface="Calibri" panose="020F0502020204030204" pitchFamily="34" charset="0"/>
              </a:rPr>
              <a:t> </a:t>
            </a:r>
          </a:p>
        </p:txBody>
      </p:sp>
      <p:sp>
        <p:nvSpPr>
          <p:cNvPr id="14" name="TextBox 13">
            <a:extLst>
              <a:ext uri="{FF2B5EF4-FFF2-40B4-BE49-F238E27FC236}">
                <a16:creationId xmlns:a16="http://schemas.microsoft.com/office/drawing/2014/main" id="{68452374-FD77-4D55-86AB-D7436BC701FC}"/>
              </a:ext>
            </a:extLst>
          </p:cNvPr>
          <p:cNvSpPr txBox="1"/>
          <p:nvPr/>
        </p:nvSpPr>
        <p:spPr>
          <a:xfrm>
            <a:off x="7257370" y="2510869"/>
            <a:ext cx="519998" cy="400110"/>
          </a:xfrm>
          <a:prstGeom prst="rect">
            <a:avLst/>
          </a:prstGeom>
          <a:noFill/>
        </p:spPr>
        <p:txBody>
          <a:bodyPr wrap="square">
            <a:spAutoFit/>
          </a:bodyPr>
          <a:lstStyle/>
          <a:p>
            <a:r>
              <a:rPr lang="en-AU" sz="2000" b="1" dirty="0">
                <a:solidFill>
                  <a:srgbClr val="00B050"/>
                </a:solidFill>
                <a:latin typeface="Calibri" panose="020F0502020204030204" pitchFamily="34" charset="0"/>
                <a:cs typeface="Calibri" panose="020F0502020204030204" pitchFamily="34" charset="0"/>
              </a:rPr>
              <a:t>✔</a:t>
            </a:r>
            <a:r>
              <a:rPr lang="en-AU" sz="1400" dirty="0">
                <a:latin typeface="Calibri" panose="020F0502020204030204" pitchFamily="34" charset="0"/>
                <a:cs typeface="Calibri" panose="020F0502020204030204" pitchFamily="34" charset="0"/>
              </a:rPr>
              <a:t> </a:t>
            </a:r>
          </a:p>
        </p:txBody>
      </p:sp>
      <p:sp>
        <p:nvSpPr>
          <p:cNvPr id="15" name="TextBox 14">
            <a:extLst>
              <a:ext uri="{FF2B5EF4-FFF2-40B4-BE49-F238E27FC236}">
                <a16:creationId xmlns:a16="http://schemas.microsoft.com/office/drawing/2014/main" id="{7EFA8D83-BE89-49D8-8F49-E47EBD98C480}"/>
              </a:ext>
            </a:extLst>
          </p:cNvPr>
          <p:cNvSpPr txBox="1"/>
          <p:nvPr/>
        </p:nvSpPr>
        <p:spPr>
          <a:xfrm>
            <a:off x="7268365" y="3696470"/>
            <a:ext cx="519998" cy="400110"/>
          </a:xfrm>
          <a:prstGeom prst="rect">
            <a:avLst/>
          </a:prstGeom>
          <a:noFill/>
        </p:spPr>
        <p:txBody>
          <a:bodyPr wrap="square">
            <a:spAutoFit/>
          </a:bodyPr>
          <a:lstStyle/>
          <a:p>
            <a:r>
              <a:rPr lang="en-AU" sz="2000" b="1" dirty="0">
                <a:solidFill>
                  <a:srgbClr val="00B050"/>
                </a:solidFill>
                <a:latin typeface="Calibri" panose="020F0502020204030204" pitchFamily="34" charset="0"/>
                <a:cs typeface="Calibri" panose="020F0502020204030204" pitchFamily="34" charset="0"/>
              </a:rPr>
              <a:t>✔</a:t>
            </a:r>
            <a:r>
              <a:rPr lang="en-AU" sz="1400" dirty="0">
                <a:latin typeface="Calibri" panose="020F0502020204030204" pitchFamily="34" charset="0"/>
                <a:cs typeface="Calibri" panose="020F0502020204030204" pitchFamily="34" charset="0"/>
              </a:rPr>
              <a:t> </a:t>
            </a:r>
          </a:p>
        </p:txBody>
      </p:sp>
      <p:sp>
        <p:nvSpPr>
          <p:cNvPr id="16" name="TextBox 15">
            <a:extLst>
              <a:ext uri="{FF2B5EF4-FFF2-40B4-BE49-F238E27FC236}">
                <a16:creationId xmlns:a16="http://schemas.microsoft.com/office/drawing/2014/main" id="{E4D113A5-DE77-4D98-99C4-DD3658C29B3B}"/>
              </a:ext>
            </a:extLst>
          </p:cNvPr>
          <p:cNvSpPr txBox="1"/>
          <p:nvPr/>
        </p:nvSpPr>
        <p:spPr>
          <a:xfrm>
            <a:off x="7266707" y="5056802"/>
            <a:ext cx="519998" cy="400110"/>
          </a:xfrm>
          <a:prstGeom prst="rect">
            <a:avLst/>
          </a:prstGeom>
          <a:noFill/>
        </p:spPr>
        <p:txBody>
          <a:bodyPr wrap="square">
            <a:spAutoFit/>
          </a:bodyPr>
          <a:lstStyle/>
          <a:p>
            <a:r>
              <a:rPr lang="en-AU" sz="2000" b="1" dirty="0">
                <a:solidFill>
                  <a:srgbClr val="00B050"/>
                </a:solidFill>
                <a:latin typeface="Calibri" panose="020F0502020204030204" pitchFamily="34" charset="0"/>
                <a:cs typeface="Calibri" panose="020F0502020204030204" pitchFamily="34" charset="0"/>
              </a:rPr>
              <a:t>✔</a:t>
            </a:r>
            <a:r>
              <a:rPr lang="en-AU" sz="1400" dirty="0">
                <a:latin typeface="Calibri" panose="020F0502020204030204" pitchFamily="34" charset="0"/>
                <a:cs typeface="Calibri" panose="020F0502020204030204" pitchFamily="34" charset="0"/>
              </a:rPr>
              <a:t> </a:t>
            </a:r>
          </a:p>
        </p:txBody>
      </p:sp>
      <p:sp>
        <p:nvSpPr>
          <p:cNvPr id="12" name="TextBox 11">
            <a:extLst>
              <a:ext uri="{FF2B5EF4-FFF2-40B4-BE49-F238E27FC236}">
                <a16:creationId xmlns:a16="http://schemas.microsoft.com/office/drawing/2014/main" id="{AC916BC1-BEE9-42D8-AC12-93A63E065D1D}"/>
              </a:ext>
            </a:extLst>
          </p:cNvPr>
          <p:cNvSpPr txBox="1"/>
          <p:nvPr/>
        </p:nvSpPr>
        <p:spPr>
          <a:xfrm>
            <a:off x="7217463" y="6089006"/>
            <a:ext cx="1845367" cy="307776"/>
          </a:xfrm>
          <a:prstGeom prst="rect">
            <a:avLst/>
          </a:prstGeom>
          <a:noFill/>
        </p:spPr>
        <p:txBody>
          <a:bodyPr wrap="square">
            <a:spAutoFit/>
          </a:bodyPr>
          <a:lstStyle/>
          <a:p>
            <a:pPr marL="50800" indent="0">
              <a:buNone/>
            </a:pPr>
            <a:r>
              <a:rPr lang="en-AU" sz="1400" dirty="0">
                <a:latin typeface="Calibri" panose="020F0502020204030204" pitchFamily="34" charset="0"/>
                <a:cs typeface="Calibri" panose="020F0502020204030204" pitchFamily="34" charset="0"/>
              </a:rPr>
              <a:t>Colton </a:t>
            </a:r>
            <a:r>
              <a:rPr lang="en-AU" sz="1400" dirty="0" err="1">
                <a:latin typeface="Calibri" panose="020F0502020204030204" pitchFamily="34" charset="0"/>
                <a:cs typeface="Calibri" panose="020F0502020204030204" pitchFamily="34" charset="0"/>
              </a:rPr>
              <a:t>Carner</a:t>
            </a:r>
            <a:r>
              <a:rPr lang="en-AU" sz="1400" dirty="0">
                <a:latin typeface="Calibri" panose="020F0502020204030204" pitchFamily="34" charset="0"/>
                <a:cs typeface="Calibri" panose="020F0502020204030204" pitchFamily="34" charset="0"/>
              </a:rPr>
              <a:t> </a:t>
            </a:r>
            <a:r>
              <a:rPr lang="en-AU" dirty="0">
                <a:latin typeface="Calibri" panose="020F0502020204030204" pitchFamily="34" charset="0"/>
                <a:cs typeface="Calibri" panose="020F0502020204030204" pitchFamily="34" charset="0"/>
              </a:rPr>
              <a:t>(</a:t>
            </a:r>
            <a:r>
              <a:rPr lang="en-AU" sz="1400" dirty="0">
                <a:latin typeface="Calibri" panose="020F0502020204030204" pitchFamily="34" charset="0"/>
                <a:cs typeface="Calibri" panose="020F0502020204030204" pitchFamily="34" charset="0"/>
              </a:rPr>
              <a:t>2021)</a:t>
            </a:r>
          </a:p>
        </p:txBody>
      </p:sp>
    </p:spTree>
    <p:extLst>
      <p:ext uri="{BB962C8B-B14F-4D97-AF65-F5344CB8AC3E}">
        <p14:creationId xmlns:p14="http://schemas.microsoft.com/office/powerpoint/2010/main" val="33839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3" grpId="0"/>
      <p:bldP spid="14" grpId="0"/>
      <p:bldP spid="15"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08FE7BD-2964-4F08-8231-2F2568268A07}"/>
              </a:ext>
            </a:extLst>
          </p:cNvPr>
          <p:cNvPicPr>
            <a:picLocks noChangeAspect="1"/>
          </p:cNvPicPr>
          <p:nvPr/>
        </p:nvPicPr>
        <p:blipFill>
          <a:blip r:embed="rId2"/>
          <a:stretch>
            <a:fillRect/>
          </a:stretch>
        </p:blipFill>
        <p:spPr>
          <a:xfrm>
            <a:off x="275034" y="1094288"/>
            <a:ext cx="8593931" cy="5093494"/>
          </a:xfrm>
          <a:prstGeom prst="rect">
            <a:avLst/>
          </a:prstGeom>
        </p:spPr>
      </p:pic>
    </p:spTree>
    <p:extLst>
      <p:ext uri="{BB962C8B-B14F-4D97-AF65-F5344CB8AC3E}">
        <p14:creationId xmlns:p14="http://schemas.microsoft.com/office/powerpoint/2010/main" val="2350112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EF0B8-5916-4406-A822-CF85384A4B16}"/>
              </a:ext>
            </a:extLst>
          </p:cNvPr>
          <p:cNvSpPr>
            <a:spLocks noGrp="1"/>
          </p:cNvSpPr>
          <p:nvPr>
            <p:ph type="title"/>
          </p:nvPr>
        </p:nvSpPr>
        <p:spPr/>
        <p:txBody>
          <a:bodyPr/>
          <a:lstStyle/>
          <a:p>
            <a:r>
              <a:rPr lang="en-AU" dirty="0"/>
              <a:t>GOOD User Story</a:t>
            </a:r>
          </a:p>
        </p:txBody>
      </p:sp>
      <p:sp>
        <p:nvSpPr>
          <p:cNvPr id="4" name="Content Placeholder 2">
            <a:extLst>
              <a:ext uri="{FF2B5EF4-FFF2-40B4-BE49-F238E27FC236}">
                <a16:creationId xmlns:a16="http://schemas.microsoft.com/office/drawing/2014/main" id="{CFEFDBC4-2723-4C0F-80CE-1B66DE2AFB5C}"/>
              </a:ext>
            </a:extLst>
          </p:cNvPr>
          <p:cNvSpPr txBox="1">
            <a:spLocks/>
          </p:cNvSpPr>
          <p:nvPr/>
        </p:nvSpPr>
        <p:spPr>
          <a:xfrm>
            <a:off x="1302696" y="1710125"/>
            <a:ext cx="2804801" cy="3601640"/>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3450" dirty="0" err="1">
                <a:latin typeface="Calibri" panose="020F0502020204030204" pitchFamily="34" charset="0"/>
                <a:cs typeface="Calibri" panose="020F0502020204030204" pitchFamily="34" charset="0"/>
              </a:rPr>
              <a:t>ndependent</a:t>
            </a:r>
            <a:endParaRPr lang="en-AU" sz="3450" dirty="0">
              <a:latin typeface="Calibri" panose="020F0502020204030204" pitchFamily="34" charset="0"/>
              <a:cs typeface="Calibri" panose="020F0502020204030204" pitchFamily="34" charset="0"/>
            </a:endParaRPr>
          </a:p>
          <a:p>
            <a:pPr marL="0" indent="0">
              <a:buNone/>
            </a:pPr>
            <a:r>
              <a:rPr lang="en-AU" sz="3450" dirty="0" err="1">
                <a:latin typeface="Calibri" panose="020F0502020204030204" pitchFamily="34" charset="0"/>
                <a:cs typeface="Calibri" panose="020F0502020204030204" pitchFamily="34" charset="0"/>
              </a:rPr>
              <a:t>egotiable</a:t>
            </a:r>
            <a:endParaRPr lang="en-AU" sz="3450" dirty="0">
              <a:latin typeface="Calibri" panose="020F0502020204030204" pitchFamily="34" charset="0"/>
              <a:cs typeface="Calibri" panose="020F0502020204030204" pitchFamily="34" charset="0"/>
            </a:endParaRPr>
          </a:p>
          <a:p>
            <a:pPr marL="0" indent="0">
              <a:buNone/>
            </a:pPr>
            <a:r>
              <a:rPr lang="en-AU" sz="3450" dirty="0" err="1">
                <a:latin typeface="Calibri" panose="020F0502020204030204" pitchFamily="34" charset="0"/>
                <a:cs typeface="Calibri" panose="020F0502020204030204" pitchFamily="34" charset="0"/>
              </a:rPr>
              <a:t>aluable</a:t>
            </a:r>
            <a:endParaRPr lang="en-AU" sz="3450" dirty="0">
              <a:latin typeface="Calibri" panose="020F0502020204030204" pitchFamily="34" charset="0"/>
              <a:cs typeface="Calibri" panose="020F0502020204030204" pitchFamily="34" charset="0"/>
            </a:endParaRPr>
          </a:p>
          <a:p>
            <a:pPr marL="0" indent="0">
              <a:buNone/>
            </a:pPr>
            <a:r>
              <a:rPr lang="en-AU" sz="3450" dirty="0" err="1">
                <a:latin typeface="Calibri" panose="020F0502020204030204" pitchFamily="34" charset="0"/>
                <a:cs typeface="Calibri" panose="020F0502020204030204" pitchFamily="34" charset="0"/>
              </a:rPr>
              <a:t>stimable</a:t>
            </a:r>
            <a:endParaRPr lang="en-AU" sz="3450" dirty="0">
              <a:latin typeface="Calibri" panose="020F0502020204030204" pitchFamily="34" charset="0"/>
              <a:cs typeface="Calibri" panose="020F0502020204030204" pitchFamily="34" charset="0"/>
            </a:endParaRPr>
          </a:p>
          <a:p>
            <a:pPr marL="0" indent="0">
              <a:buNone/>
            </a:pPr>
            <a:r>
              <a:rPr lang="en-AU" sz="3450" dirty="0">
                <a:latin typeface="Calibri" panose="020F0502020204030204" pitchFamily="34" charset="0"/>
                <a:cs typeface="Calibri" panose="020F0502020204030204" pitchFamily="34" charset="0"/>
              </a:rPr>
              <a:t>mall</a:t>
            </a:r>
          </a:p>
          <a:p>
            <a:pPr marL="0" indent="0">
              <a:buNone/>
            </a:pPr>
            <a:r>
              <a:rPr lang="en-AU" sz="3450" dirty="0" err="1">
                <a:latin typeface="Calibri" panose="020F0502020204030204" pitchFamily="34" charset="0"/>
                <a:cs typeface="Calibri" panose="020F0502020204030204" pitchFamily="34" charset="0"/>
              </a:rPr>
              <a:t>estable</a:t>
            </a:r>
            <a:endParaRPr lang="en-AU" sz="3450" dirty="0">
              <a:latin typeface="Calibri" panose="020F0502020204030204" pitchFamily="34" charset="0"/>
              <a:cs typeface="Calibri" panose="020F0502020204030204" pitchFamily="34" charset="0"/>
            </a:endParaRPr>
          </a:p>
        </p:txBody>
      </p:sp>
      <p:pic>
        <p:nvPicPr>
          <p:cNvPr id="1026" name="Picture 2" descr="Splitting user stories - Why, When, How | Mozaic Works">
            <a:extLst>
              <a:ext uri="{FF2B5EF4-FFF2-40B4-BE49-F238E27FC236}">
                <a16:creationId xmlns:a16="http://schemas.microsoft.com/office/drawing/2014/main" id="{FA681989-8039-4555-8062-3AFB193169D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5522" r="35701"/>
          <a:stretch/>
        </p:blipFill>
        <p:spPr bwMode="auto">
          <a:xfrm>
            <a:off x="834487" y="1688650"/>
            <a:ext cx="522448" cy="360164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8B5E92D-E498-4F66-99A7-6F52DD9C4648}"/>
              </a:ext>
            </a:extLst>
          </p:cNvPr>
          <p:cNvSpPr txBox="1"/>
          <p:nvPr/>
        </p:nvSpPr>
        <p:spPr>
          <a:xfrm>
            <a:off x="4462318" y="1042319"/>
            <a:ext cx="4182918" cy="646331"/>
          </a:xfrm>
          <a:prstGeom prst="rect">
            <a:avLst/>
          </a:prstGeom>
          <a:noFill/>
        </p:spPr>
        <p:txBody>
          <a:bodyPr wrap="square" rtlCol="0">
            <a:spAutoFit/>
          </a:bodyPr>
          <a:lstStyle/>
          <a:p>
            <a:r>
              <a:rPr lang="en-AU" sz="1800" dirty="0">
                <a:latin typeface="Calibri" panose="020F0502020204030204" pitchFamily="34" charset="0"/>
                <a:cs typeface="Calibri" panose="020F0502020204030204" pitchFamily="34" charset="0"/>
              </a:rPr>
              <a:t>Stories are </a:t>
            </a:r>
            <a:r>
              <a:rPr lang="en-AU" sz="1800" dirty="0">
                <a:solidFill>
                  <a:srgbClr val="00B050"/>
                </a:solidFill>
                <a:latin typeface="Calibri" panose="020F0502020204030204" pitchFamily="34" charset="0"/>
                <a:cs typeface="Calibri" panose="020F0502020204030204" pitchFamily="34" charset="0"/>
              </a:rPr>
              <a:t>independent &amp; self contained</a:t>
            </a:r>
            <a:r>
              <a:rPr lang="en-AU" sz="1800" dirty="0">
                <a:solidFill>
                  <a:srgbClr val="FF0000"/>
                </a:solidFill>
                <a:latin typeface="Calibri" panose="020F0502020204030204" pitchFamily="34" charset="0"/>
                <a:cs typeface="Calibri" panose="020F0502020204030204" pitchFamily="34" charset="0"/>
              </a:rPr>
              <a:t> </a:t>
            </a:r>
            <a:r>
              <a:rPr lang="en-AU" sz="1800" dirty="0">
                <a:latin typeface="Calibri" panose="020F0502020204030204" pitchFamily="34" charset="0"/>
                <a:cs typeface="Calibri" panose="020F0502020204030204" pitchFamily="34" charset="0"/>
              </a:rPr>
              <a:t>so order of implementation can change</a:t>
            </a:r>
          </a:p>
        </p:txBody>
      </p:sp>
      <p:sp>
        <p:nvSpPr>
          <p:cNvPr id="9" name="TextBox 8">
            <a:extLst>
              <a:ext uri="{FF2B5EF4-FFF2-40B4-BE49-F238E27FC236}">
                <a16:creationId xmlns:a16="http://schemas.microsoft.com/office/drawing/2014/main" id="{43AC332C-869B-4DF1-9033-B7B35FF67375}"/>
              </a:ext>
            </a:extLst>
          </p:cNvPr>
          <p:cNvSpPr txBox="1"/>
          <p:nvPr/>
        </p:nvSpPr>
        <p:spPr>
          <a:xfrm>
            <a:off x="4462318" y="1710125"/>
            <a:ext cx="3979717" cy="923330"/>
          </a:xfrm>
          <a:prstGeom prst="rect">
            <a:avLst/>
          </a:prstGeom>
          <a:noFill/>
        </p:spPr>
        <p:txBody>
          <a:bodyPr wrap="square" rtlCol="0">
            <a:spAutoFit/>
          </a:bodyPr>
          <a:lstStyle/>
          <a:p>
            <a:r>
              <a:rPr lang="en-AU" sz="1800" dirty="0">
                <a:latin typeface="Calibri" panose="020F0502020204030204" pitchFamily="34" charset="0"/>
                <a:cs typeface="Calibri" panose="020F0502020204030204" pitchFamily="34" charset="0"/>
              </a:rPr>
              <a:t>Stories are feature placeholders. </a:t>
            </a:r>
            <a:r>
              <a:rPr lang="en-AU" sz="1800" dirty="0">
                <a:solidFill>
                  <a:srgbClr val="00B050"/>
                </a:solidFill>
                <a:latin typeface="Calibri" panose="020F0502020204030204" pitchFamily="34" charset="0"/>
                <a:cs typeface="Calibri" panose="020F0502020204030204" pitchFamily="34" charset="0"/>
              </a:rPr>
              <a:t>Don’t invest TOO much effort into them</a:t>
            </a:r>
            <a:r>
              <a:rPr lang="en-AU" sz="1800" dirty="0">
                <a:latin typeface="Calibri" panose="020F0502020204030204" pitchFamily="34" charset="0"/>
                <a:cs typeface="Calibri" panose="020F0502020204030204" pitchFamily="34" charset="0"/>
              </a:rPr>
              <a:t> </a:t>
            </a:r>
          </a:p>
          <a:p>
            <a:r>
              <a:rPr lang="en-AU" sz="1800" dirty="0">
                <a:latin typeface="Calibri" panose="020F0502020204030204" pitchFamily="34" charset="0"/>
                <a:cs typeface="Calibri" panose="020F0502020204030204" pitchFamily="34" charset="0"/>
              </a:rPr>
              <a:t>to enable change.</a:t>
            </a:r>
          </a:p>
        </p:txBody>
      </p:sp>
      <p:sp>
        <p:nvSpPr>
          <p:cNvPr id="10" name="TextBox 9">
            <a:extLst>
              <a:ext uri="{FF2B5EF4-FFF2-40B4-BE49-F238E27FC236}">
                <a16:creationId xmlns:a16="http://schemas.microsoft.com/office/drawing/2014/main" id="{37CC60BF-D7F0-4A1D-8AC6-0E051E067EC0}"/>
              </a:ext>
            </a:extLst>
          </p:cNvPr>
          <p:cNvSpPr txBox="1"/>
          <p:nvPr/>
        </p:nvSpPr>
        <p:spPr>
          <a:xfrm>
            <a:off x="4462317" y="2674021"/>
            <a:ext cx="3979717" cy="646331"/>
          </a:xfrm>
          <a:prstGeom prst="rect">
            <a:avLst/>
          </a:prstGeom>
          <a:noFill/>
        </p:spPr>
        <p:txBody>
          <a:bodyPr wrap="square" rtlCol="0">
            <a:spAutoFit/>
          </a:bodyPr>
          <a:lstStyle/>
          <a:p>
            <a:r>
              <a:rPr lang="en-AU" sz="1800" dirty="0">
                <a:latin typeface="Calibri" panose="020F0502020204030204" pitchFamily="34" charset="0"/>
                <a:cs typeface="Calibri" panose="020F0502020204030204" pitchFamily="34" charset="0"/>
              </a:rPr>
              <a:t>Stories provide </a:t>
            </a:r>
            <a:r>
              <a:rPr lang="en-AU" sz="1800" dirty="0">
                <a:solidFill>
                  <a:srgbClr val="00B050"/>
                </a:solidFill>
                <a:latin typeface="Calibri" panose="020F0502020204030204" pitchFamily="34" charset="0"/>
                <a:cs typeface="Calibri" panose="020F0502020204030204" pitchFamily="34" charset="0"/>
              </a:rPr>
              <a:t>measurable business value </a:t>
            </a:r>
            <a:r>
              <a:rPr lang="en-AU" sz="1800" dirty="0">
                <a:latin typeface="Calibri" panose="020F0502020204030204" pitchFamily="34" charset="0"/>
                <a:cs typeface="Calibri" panose="020F0502020204030204" pitchFamily="34" charset="0"/>
              </a:rPr>
              <a:t>to the client/product owner</a:t>
            </a:r>
          </a:p>
        </p:txBody>
      </p:sp>
      <p:sp>
        <p:nvSpPr>
          <p:cNvPr id="11" name="TextBox 10">
            <a:extLst>
              <a:ext uri="{FF2B5EF4-FFF2-40B4-BE49-F238E27FC236}">
                <a16:creationId xmlns:a16="http://schemas.microsoft.com/office/drawing/2014/main" id="{D177BB0C-8330-40D3-AD4B-FF75F7307D1B}"/>
              </a:ext>
            </a:extLst>
          </p:cNvPr>
          <p:cNvSpPr txBox="1"/>
          <p:nvPr/>
        </p:nvSpPr>
        <p:spPr>
          <a:xfrm>
            <a:off x="4462317" y="3360918"/>
            <a:ext cx="3979717" cy="923330"/>
          </a:xfrm>
          <a:prstGeom prst="rect">
            <a:avLst/>
          </a:prstGeom>
          <a:noFill/>
        </p:spPr>
        <p:txBody>
          <a:bodyPr wrap="square" rtlCol="0">
            <a:spAutoFit/>
          </a:bodyPr>
          <a:lstStyle/>
          <a:p>
            <a:r>
              <a:rPr lang="en-AU" sz="1800" dirty="0">
                <a:latin typeface="Calibri" panose="020F0502020204030204" pitchFamily="34" charset="0"/>
                <a:cs typeface="Calibri" panose="020F0502020204030204" pitchFamily="34" charset="0"/>
              </a:rPr>
              <a:t>Stories have </a:t>
            </a:r>
            <a:r>
              <a:rPr lang="en-AU" sz="1800" dirty="0">
                <a:solidFill>
                  <a:srgbClr val="00B050"/>
                </a:solidFill>
                <a:latin typeface="Calibri" panose="020F0502020204030204" pitchFamily="34" charset="0"/>
                <a:cs typeface="Calibri" panose="020F0502020204030204" pitchFamily="34" charset="0"/>
              </a:rPr>
              <a:t>concrete description for a developer </a:t>
            </a:r>
            <a:r>
              <a:rPr lang="en-AU" sz="1800" dirty="0">
                <a:solidFill>
                  <a:schemeClr val="tx1"/>
                </a:solidFill>
                <a:latin typeface="Calibri" panose="020F0502020204030204" pitchFamily="34" charset="0"/>
                <a:cs typeface="Calibri" panose="020F0502020204030204" pitchFamily="34" charset="0"/>
              </a:rPr>
              <a:t>to allow rough </a:t>
            </a:r>
            <a:r>
              <a:rPr lang="en-AU" sz="1800" dirty="0">
                <a:latin typeface="Calibri" panose="020F0502020204030204" pitchFamily="34" charset="0"/>
                <a:cs typeface="Calibri" panose="020F0502020204030204" pitchFamily="34" charset="0"/>
              </a:rPr>
              <a:t>to estimation in </a:t>
            </a:r>
            <a:r>
              <a:rPr lang="en-AU" sz="1800" dirty="0" err="1">
                <a:latin typeface="Calibri" panose="020F0502020204030204" pitchFamily="34" charset="0"/>
                <a:cs typeface="Calibri" panose="020F0502020204030204" pitchFamily="34" charset="0"/>
              </a:rPr>
              <a:t>storypoints</a:t>
            </a:r>
            <a:r>
              <a:rPr lang="en-AU" sz="1800" dirty="0">
                <a:latin typeface="Calibri" panose="020F0502020204030204" pitchFamily="34" charset="0"/>
                <a:cs typeface="Calibri" panose="020F0502020204030204" pitchFamily="34" charset="0"/>
              </a:rPr>
              <a:t>  and priorities.</a:t>
            </a:r>
          </a:p>
        </p:txBody>
      </p:sp>
      <p:sp>
        <p:nvSpPr>
          <p:cNvPr id="12" name="TextBox 11">
            <a:extLst>
              <a:ext uri="{FF2B5EF4-FFF2-40B4-BE49-F238E27FC236}">
                <a16:creationId xmlns:a16="http://schemas.microsoft.com/office/drawing/2014/main" id="{23F0E183-774C-47EC-B5C6-B9697BE1A38B}"/>
              </a:ext>
            </a:extLst>
          </p:cNvPr>
          <p:cNvSpPr txBox="1"/>
          <p:nvPr/>
        </p:nvSpPr>
        <p:spPr>
          <a:xfrm>
            <a:off x="4462316" y="4309043"/>
            <a:ext cx="4529284" cy="923330"/>
          </a:xfrm>
          <a:prstGeom prst="rect">
            <a:avLst/>
          </a:prstGeom>
          <a:noFill/>
        </p:spPr>
        <p:txBody>
          <a:bodyPr wrap="square" rtlCol="0">
            <a:spAutoFit/>
          </a:bodyPr>
          <a:lstStyle/>
          <a:p>
            <a:r>
              <a:rPr lang="en-AU" sz="1800" dirty="0">
                <a:latin typeface="Calibri" panose="020F0502020204030204" pitchFamily="34" charset="0"/>
                <a:cs typeface="Calibri" panose="020F0502020204030204" pitchFamily="34" charset="0"/>
              </a:rPr>
              <a:t>Epic (big) Stories are hard to estimate. Detailed (small) Stories measure ‘progress’. The </a:t>
            </a:r>
            <a:r>
              <a:rPr lang="en-AU" sz="1800" dirty="0" err="1">
                <a:latin typeface="Calibri" panose="020F0502020204030204" pitchFamily="34" charset="0"/>
                <a:cs typeface="Calibri" panose="020F0502020204030204" pitchFamily="34" charset="0"/>
              </a:rPr>
              <a:t>storypoints</a:t>
            </a:r>
            <a:r>
              <a:rPr lang="en-AU" sz="1800" dirty="0">
                <a:latin typeface="Calibri" panose="020F0502020204030204" pitchFamily="34" charset="0"/>
                <a:cs typeface="Calibri" panose="020F0502020204030204" pitchFamily="34" charset="0"/>
              </a:rPr>
              <a:t> completed/velocity.</a:t>
            </a:r>
          </a:p>
        </p:txBody>
      </p:sp>
      <p:sp>
        <p:nvSpPr>
          <p:cNvPr id="13" name="TextBox 12">
            <a:extLst>
              <a:ext uri="{FF2B5EF4-FFF2-40B4-BE49-F238E27FC236}">
                <a16:creationId xmlns:a16="http://schemas.microsoft.com/office/drawing/2014/main" id="{31EE388F-8493-48C9-9929-5FFC6A77E27C}"/>
              </a:ext>
            </a:extLst>
          </p:cNvPr>
          <p:cNvSpPr txBox="1"/>
          <p:nvPr/>
        </p:nvSpPr>
        <p:spPr>
          <a:xfrm>
            <a:off x="4462317" y="5304643"/>
            <a:ext cx="3979717" cy="646331"/>
          </a:xfrm>
          <a:prstGeom prst="rect">
            <a:avLst/>
          </a:prstGeom>
          <a:noFill/>
        </p:spPr>
        <p:txBody>
          <a:bodyPr wrap="square" rtlCol="0">
            <a:spAutoFit/>
          </a:bodyPr>
          <a:lstStyle/>
          <a:p>
            <a:r>
              <a:rPr lang="en-AU" sz="1800" dirty="0">
                <a:solidFill>
                  <a:schemeClr val="tx1"/>
                </a:solidFill>
                <a:latin typeface="Calibri" panose="020F0502020204030204" pitchFamily="34" charset="0"/>
                <a:cs typeface="Calibri" panose="020F0502020204030204" pitchFamily="34" charset="0"/>
              </a:rPr>
              <a:t>Confirm with client when a </a:t>
            </a:r>
            <a:r>
              <a:rPr lang="en-AU" sz="1800" dirty="0">
                <a:solidFill>
                  <a:srgbClr val="00B050"/>
                </a:solidFill>
                <a:latin typeface="Calibri" panose="020F0502020204030204" pitchFamily="34" charset="0"/>
                <a:cs typeface="Calibri" panose="020F0502020204030204" pitchFamily="34" charset="0"/>
              </a:rPr>
              <a:t>Story feature is considered done </a:t>
            </a:r>
            <a:r>
              <a:rPr lang="en-AU" sz="1800" dirty="0">
                <a:latin typeface="Calibri" panose="020F0502020204030204" pitchFamily="34" charset="0"/>
                <a:cs typeface="Calibri" panose="020F0502020204030204" pitchFamily="34" charset="0"/>
              </a:rPr>
              <a:t>(Acceptance Testing)</a:t>
            </a:r>
          </a:p>
        </p:txBody>
      </p:sp>
    </p:spTree>
    <p:extLst>
      <p:ext uri="{BB962C8B-B14F-4D97-AF65-F5344CB8AC3E}">
        <p14:creationId xmlns:p14="http://schemas.microsoft.com/office/powerpoint/2010/main" val="3632050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500"/>
                                        <p:tgtEl>
                                          <p:spTgt spid="4">
                                            <p:txEl>
                                              <p:pRg st="2" end="2"/>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Effect transition="in" filter="fade">
                                      <p:cBhvr>
                                        <p:cTn id="31" dur="500"/>
                                        <p:tgtEl>
                                          <p:spTgt spid="4">
                                            <p:txEl>
                                              <p:pRg st="3" end="3"/>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animEffect transition="in" filter="fade">
                                      <p:cBhvr>
                                        <p:cTn id="39" dur="500"/>
                                        <p:tgtEl>
                                          <p:spTgt spid="4">
                                            <p:txEl>
                                              <p:pRg st="4" end="4"/>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animEffect transition="in" filter="fade">
                                      <p:cBhvr>
                                        <p:cTn id="47" dur="500"/>
                                        <p:tgtEl>
                                          <p:spTgt spid="4">
                                            <p:txEl>
                                              <p:pRg st="5" end="5"/>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1" grpId="0"/>
      <p:bldP spid="12" grpId="0"/>
      <p:bldP spid="13" grpId="0"/>
    </p:bldLst>
  </p:timing>
</p:sld>
</file>

<file path=ppt/theme/theme1.xml><?xml version="1.0" encoding="utf-8"?>
<a:theme xmlns:a="http://schemas.openxmlformats.org/drawingml/2006/main" name="UniMelb">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9.png"/></Relationships>
</file>

<file path=ppt/webextensions/webextension1.xml><?xml version="1.0" encoding="utf-8"?>
<we:webextension xmlns:we="http://schemas.microsoft.com/office/webextensions/webextension/2010/11" id="{2276FF29-B796-43E6-A2DE-DAD2DA4279FF}">
  <we:reference id="wa104218073" version="2.1.0.0" store="en-US" storeType="OMEX"/>
  <we:alternateReferences>
    <we:reference id="WA104218073" version="2.1.0.0" store="WA104218073" storeType="OMEX"/>
  </we:alternateReferences>
  <we:properties>
    <we:property name="appSlideData" value="{&quot;slideId&quot;:288,&quot;confidenceLevel&quot;:2}"/>
    <we:property name="url" value="&quot;free_text_poll/41E73mmZGkueSlmPE6vFT&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otalTime>1519</TotalTime>
  <Words>1148</Words>
  <Application>Microsoft Office PowerPoint</Application>
  <PresentationFormat>On-screen Show (4:3)</PresentationFormat>
  <Paragraphs>134</Paragraphs>
  <Slides>14</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UniMelb</vt:lpstr>
      <vt:lpstr>Hybrid Workshop</vt:lpstr>
      <vt:lpstr>SWEN90009  Software Requirements Analysis</vt:lpstr>
      <vt:lpstr>Recap</vt:lpstr>
      <vt:lpstr>Today’s Aim</vt:lpstr>
      <vt:lpstr>Poll discussion</vt:lpstr>
      <vt:lpstr>Discuss</vt:lpstr>
      <vt:lpstr>PowerPoint Presentation</vt:lpstr>
      <vt:lpstr>PowerPoint Presentation</vt:lpstr>
      <vt:lpstr>GOOD User Story</vt:lpstr>
      <vt:lpstr>User Story Completion</vt:lpstr>
      <vt:lpstr>Project Work – Write User Story</vt:lpstr>
      <vt:lpstr>Project Work - Confluence</vt:lpstr>
      <vt:lpstr>Project Work – quality review</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SWEN90016  Software Processes &amp; Project Management</dc:title>
  <dc:creator>Rachelle Bosua</dc:creator>
  <cp:lastModifiedBy>Haoxin Li</cp:lastModifiedBy>
  <cp:revision>73</cp:revision>
  <dcterms:created xsi:type="dcterms:W3CDTF">2017-03-05T09:26:02Z</dcterms:created>
  <dcterms:modified xsi:type="dcterms:W3CDTF">2022-04-07T08:19:48Z</dcterms:modified>
</cp:coreProperties>
</file>