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410" r:id="rId2"/>
    <p:sldId id="438" r:id="rId3"/>
    <p:sldId id="448" r:id="rId4"/>
    <p:sldId id="443" r:id="rId5"/>
    <p:sldId id="450" r:id="rId6"/>
    <p:sldId id="449" r:id="rId7"/>
    <p:sldId id="366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HctkoklaeC0eiZbbfmO/kTX+Vh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F45544-AB32-FDC8-4D39-3E4CC53C2DD4}" name="Haoxin Li" initials="HL" userId="2adb696727be79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00A04-3296-442E-9AA5-E07924EF248F}" v="1" dt="2022-04-03T06:23:52.735"/>
    <p1510:client id="{6E28AD18-59EE-4ABE-A08D-AA46E29817E9}" v="712" dt="2022-04-03T06:17:33.783"/>
  </p1510:revLst>
</p1510:revInfo>
</file>

<file path=ppt/tableStyles.xml><?xml version="1.0" encoding="utf-8"?>
<a:tblStyleLst xmlns:a="http://schemas.openxmlformats.org/drawingml/2006/main" def="{DB62882C-D4C6-4053-A254-E7CD03AC04C8}">
  <a:tblStyle styleId="{DB62882C-D4C6-4053-A254-E7CD03AC04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9" autoAdjust="0"/>
    <p:restoredTop sz="93447" autoAdjust="0"/>
  </p:normalViewPr>
  <p:slideViewPr>
    <p:cSldViewPr snapToGrid="0">
      <p:cViewPr varScale="1">
        <p:scale>
          <a:sx n="103" d="100"/>
          <a:sy n="103" d="100"/>
        </p:scale>
        <p:origin x="1512" y="114"/>
      </p:cViewPr>
      <p:guideLst>
        <p:guide orient="horz" pos="24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49" Type="http://schemas.microsoft.com/office/2018/10/relationships/authors" Target="authors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leen O'Callaghan" userId="54f46cf0-fa08-4f4b-9692-b86f76c3d2aa" providerId="ADAL" clId="{17B00A04-3296-442E-9AA5-E07924EF248F}"/>
    <pc:docChg chg="modSld">
      <pc:chgData name="Eileen O'Callaghan" userId="54f46cf0-fa08-4f4b-9692-b86f76c3d2aa" providerId="ADAL" clId="{17B00A04-3296-442E-9AA5-E07924EF248F}" dt="2022-04-03T06:23:52.735" v="15"/>
      <pc:docMkLst>
        <pc:docMk/>
      </pc:docMkLst>
      <pc:sldChg chg="addSp modSp mod">
        <pc:chgData name="Eileen O'Callaghan" userId="54f46cf0-fa08-4f4b-9692-b86f76c3d2aa" providerId="ADAL" clId="{17B00A04-3296-442E-9AA5-E07924EF248F}" dt="2022-04-03T06:23:38.513" v="14" actId="1076"/>
        <pc:sldMkLst>
          <pc:docMk/>
          <pc:sldMk cId="33839162" sldId="297"/>
        </pc:sldMkLst>
        <pc:spChg chg="add mod">
          <ac:chgData name="Eileen O'Callaghan" userId="54f46cf0-fa08-4f4b-9692-b86f76c3d2aa" providerId="ADAL" clId="{17B00A04-3296-442E-9AA5-E07924EF248F}" dt="2022-04-03T06:23:38.513" v="14" actId="1076"/>
          <ac:spMkLst>
            <pc:docMk/>
            <pc:sldMk cId="33839162" sldId="297"/>
            <ac:spMk id="12" creationId="{AC916BC1-BEE9-42D8-AC12-93A63E065D1D}"/>
          </ac:spMkLst>
        </pc:spChg>
      </pc:sldChg>
      <pc:sldChg chg="addSp modSp">
        <pc:chgData name="Eileen O'Callaghan" userId="54f46cf0-fa08-4f4b-9692-b86f76c3d2aa" providerId="ADAL" clId="{17B00A04-3296-442E-9AA5-E07924EF248F}" dt="2022-04-03T06:23:52.735" v="15"/>
        <pc:sldMkLst>
          <pc:docMk/>
          <pc:sldMk cId="3501122085" sldId="443"/>
        </pc:sldMkLst>
        <pc:spChg chg="add mod">
          <ac:chgData name="Eileen O'Callaghan" userId="54f46cf0-fa08-4f4b-9692-b86f76c3d2aa" providerId="ADAL" clId="{17B00A04-3296-442E-9AA5-E07924EF248F}" dt="2022-04-03T06:23:52.735" v="15"/>
          <ac:spMkLst>
            <pc:docMk/>
            <pc:sldMk cId="3501122085" sldId="443"/>
            <ac:spMk id="8" creationId="{222C71DC-A515-4C68-A6C2-F69E16BA7F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93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 - Headings">
  <p:cSld name="Content 2 Frame -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76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3"/>
          </p:nvPr>
        </p:nvSpPr>
        <p:spPr>
          <a:xfrm>
            <a:off x="76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4"/>
          </p:nvPr>
        </p:nvSpPr>
        <p:spPr>
          <a:xfrm>
            <a:off x="4648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age">
  <p:cSld name="Content P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r>
              <a:rPr lang="en-US"/>
              <a:t>-</a:t>
            </a:r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FDE22-F280-4AEB-802F-121796F6D2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 smtClean="0"/>
              <a:t>‹#›</a:t>
            </a:fld>
            <a:r>
              <a:rPr lang="en-US"/>
              <a:t>-</a:t>
            </a:r>
            <a:endParaRPr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7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9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19"/>
          <p:cNvCxnSpPr/>
          <p:nvPr/>
        </p:nvCxnSpPr>
        <p:spPr>
          <a:xfrm>
            <a:off x="2743200" y="107950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19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19"/>
          <p:cNvCxnSpPr/>
          <p:nvPr/>
        </p:nvCxnSpPr>
        <p:spPr>
          <a:xfrm>
            <a:off x="1972470" y="493714"/>
            <a:ext cx="1587" cy="1312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oogle Shape;27;p19" descr="UOM-Rev3D_S_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37" y="430386"/>
            <a:ext cx="1347788" cy="136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>
            <a:spLocks noGrp="1"/>
          </p:cNvSpPr>
          <p:nvPr>
            <p:ph type="ctrTitle"/>
          </p:nvPr>
        </p:nvSpPr>
        <p:spPr>
          <a:xfrm>
            <a:off x="2438400" y="1806576"/>
            <a:ext cx="64008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849960" y="4267200"/>
            <a:ext cx="79892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 b="0">
                <a:solidFill>
                  <a:srgbClr val="00B05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849313" y="3581400"/>
            <a:ext cx="7989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>
                <a:solidFill>
                  <a:srgbClr val="FFFF0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96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" y="990600"/>
            <a:ext cx="8991600" cy="53340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2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117B-7FD8-43F4-80E9-1A26AD98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5E8D-ADD2-45A3-A136-ADD20386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E065-FC2A-4154-90C3-5AECB5E2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BB9-745F-4708-9A4D-D29FFAB479C6}" type="datetimeFigureOut">
              <a:rPr lang="en-AU" smtClean="0"/>
              <a:t>12/04/2022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409C-08FA-430D-A13E-6FC9B620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F85B-7D61-4AAA-B143-B7CD4123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49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22" descr="UOM-Rev3D_S_sm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119063"/>
            <a:ext cx="860425" cy="87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2"/>
          <p:cNvCxnSpPr/>
          <p:nvPr/>
        </p:nvCxnSpPr>
        <p:spPr>
          <a:xfrm>
            <a:off x="2386668" y="159543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14;p22" descr="UOM-Rev3D_H_s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07950"/>
            <a:ext cx="2362200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2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2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/>
          <p:nvPr/>
        </p:nvSpPr>
        <p:spPr>
          <a:xfrm>
            <a:off x="104316" y="6465956"/>
            <a:ext cx="42370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SWEN90009</a:t>
            </a:r>
            <a:endParaRPr sz="1200" b="0" i="1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fld id="{00000000-1234-1234-1234-123412341234}" type="slidenum">
              <a:rPr lang="en-US"/>
              <a:t>‹#›</a:t>
            </a:fld>
            <a:r>
              <a:rPr lang="en-US" dirty="0"/>
              <a:t>-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1" name="Google Shape;21;p22"/>
          <p:cNvSpPr txBox="1"/>
          <p:nvPr/>
        </p:nvSpPr>
        <p:spPr>
          <a:xfrm>
            <a:off x="7149947" y="6485690"/>
            <a:ext cx="1886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ALL STARTS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N90009-2022/swen90009-2022-resources/blob/main/workshop_material/Wk_7_Workshop_Paper_Prototypes.md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thailandblog.nl/category/lezersvraag/page/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399936" y="791165"/>
            <a:ext cx="6214712" cy="32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3600" dirty="0"/>
              <a:t>SWEN90009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Software Requirements Analysis</a:t>
            </a:r>
            <a:endParaRPr sz="3600"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6015037" y="6071015"/>
            <a:ext cx="2865907" cy="62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2022 - Semester </a:t>
            </a:r>
            <a:r>
              <a:rPr lang="en-AU" sz="1800" dirty="0">
                <a:solidFill>
                  <a:schemeClr val="lt1"/>
                </a:solidFill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Week 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577380" y="6311228"/>
            <a:ext cx="4651845" cy="3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University of Melbourne 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806514" y="4396740"/>
            <a:ext cx="5638799" cy="106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dirty="0"/>
              <a:t>Low Fidelity Prototypes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2029381" y="4130426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10800000">
            <a:off x="7252819" y="4224053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72E7-15E8-4FBD-BD74-D5D8E404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Aim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DB7E5-A9B4-4A62-8731-9990F5060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2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0B907-6D06-4400-B5DE-ECF2AD7BE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029" y="1238974"/>
            <a:ext cx="6414228" cy="495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Fidelity Prototype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- Consider why do we create Low Fidelity Prototype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- Discuss roles in validation session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Low Fidelity Prototype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AF01B-C596-4F5C-A465-83F53173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37"/>
          <a:stretch/>
        </p:blipFill>
        <p:spPr>
          <a:xfrm>
            <a:off x="6747856" y="2378254"/>
            <a:ext cx="2072115" cy="17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EBC3-18B9-4BDA-A9FE-12AB312B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D9987-68F0-4F86-B937-1E9F729F16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3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F2EC-6FAC-4CBF-99F8-B2572A5B9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AU" dirty="0"/>
              <a:t>Why do we bother with Low Fidelity Prototype?</a:t>
            </a:r>
          </a:p>
        </p:txBody>
      </p:sp>
    </p:spTree>
    <p:extLst>
      <p:ext uri="{BB962C8B-B14F-4D97-AF65-F5344CB8AC3E}">
        <p14:creationId xmlns:p14="http://schemas.microsoft.com/office/powerpoint/2010/main" val="228256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DDB1-7C45-4681-8B72-DE8178ED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4565-4E02-44CE-B9A7-A93FBD8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89A8-163F-4CB4-B756-595BEBB89958}"/>
              </a:ext>
            </a:extLst>
          </p:cNvPr>
          <p:cNvSpPr txBox="1"/>
          <p:nvPr/>
        </p:nvSpPr>
        <p:spPr>
          <a:xfrm>
            <a:off x="91283" y="938909"/>
            <a:ext cx="9303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are the roles of the Facilitator and the Human Computer?</a:t>
            </a:r>
            <a:endParaRPr lang="en-A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C71DC-A515-4C68-A6C2-F69E16BA7F40}"/>
              </a:ext>
            </a:extLst>
          </p:cNvPr>
          <p:cNvSpPr txBox="1"/>
          <p:nvPr/>
        </p:nvSpPr>
        <p:spPr>
          <a:xfrm>
            <a:off x="7217463" y="6089006"/>
            <a:ext cx="1845367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indent="0">
              <a:buNone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Colton </a:t>
            </a:r>
            <a:r>
              <a:rPr lang="en-A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Carner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2021)</a:t>
            </a:r>
          </a:p>
        </p:txBody>
      </p:sp>
    </p:spTree>
    <p:extLst>
      <p:ext uri="{BB962C8B-B14F-4D97-AF65-F5344CB8AC3E}">
        <p14:creationId xmlns:p14="http://schemas.microsoft.com/office/powerpoint/2010/main" val="350112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6148-A6BF-4A02-93D4-BBC73A15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30A9C-1B75-453A-88EE-2DE2465E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301065-C842-42B8-B96D-860C71FB86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200" y="942721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AU" b="1" dirty="0"/>
              <a:t>Be careful not to give users hints.  </a:t>
            </a:r>
          </a:p>
          <a:p>
            <a:pPr marL="50800" indent="0">
              <a:buNone/>
            </a:pPr>
            <a:r>
              <a:rPr lang="en-AU" sz="2400" dirty="0"/>
              <a:t>There was a scenario (demonstrated in the lecture), where:</a:t>
            </a:r>
          </a:p>
          <a:p>
            <a:r>
              <a:rPr lang="en-AU" sz="2000" dirty="0"/>
              <a:t>There were 5 buttons, but only 3 were clickable.</a:t>
            </a:r>
          </a:p>
          <a:p>
            <a:r>
              <a:rPr lang="en-AU" sz="2000" dirty="0"/>
              <a:t>User clicked one button, did not work – so they clicked somewhere else on the page, and</a:t>
            </a:r>
          </a:p>
          <a:p>
            <a:r>
              <a:rPr lang="en-AU" sz="2000" dirty="0"/>
              <a:t>Areas were highlighted to prompt the user where to click – </a:t>
            </a:r>
            <a:r>
              <a:rPr lang="en-AU" sz="2000" dirty="0">
                <a:solidFill>
                  <a:srgbClr val="FF0000"/>
                </a:solidFill>
              </a:rPr>
              <a:t>that’s giving hints away</a:t>
            </a:r>
            <a:r>
              <a:rPr lang="en-AU" sz="2000" dirty="0"/>
              <a:t>.  </a:t>
            </a:r>
          </a:p>
          <a:p>
            <a:pPr marL="50800" indent="0">
              <a:buNone/>
            </a:pPr>
            <a:endParaRPr lang="en-AU" sz="300" dirty="0"/>
          </a:p>
          <a:p>
            <a:pPr marL="50800" indent="0">
              <a:buNone/>
            </a:pPr>
            <a:r>
              <a:rPr lang="en-AU" dirty="0"/>
              <a:t>Suggestion 1: Try to make sure what your users see are clickable. </a:t>
            </a:r>
          </a:p>
          <a:p>
            <a:pPr marL="50800" indent="0">
              <a:buNone/>
            </a:pPr>
            <a:r>
              <a:rPr lang="en-AU" dirty="0"/>
              <a:t>Suggestion 2: Also, turn off hints on your tool.  (For Marvel, there are “hotspot hints” that you should turn off. )</a:t>
            </a:r>
          </a:p>
          <a:p>
            <a:pPr marL="5080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1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5328-6291-42D8-B544-C9B44DF5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12" y="76200"/>
            <a:ext cx="7900987" cy="685800"/>
          </a:xfrm>
        </p:spPr>
        <p:txBody>
          <a:bodyPr/>
          <a:lstStyle/>
          <a:p>
            <a:r>
              <a:rPr lang="en-AU" dirty="0"/>
              <a:t>Work on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A70C-43DD-482B-AFDE-A98FBE67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688771"/>
            <a:ext cx="8991600" cy="1480457"/>
          </a:xfrm>
        </p:spPr>
        <p:txBody>
          <a:bodyPr/>
          <a:lstStyle/>
          <a:p>
            <a:pPr marL="50800" indent="0" algn="l">
              <a:buNone/>
            </a:pPr>
            <a:r>
              <a:rPr lang="en-AU" dirty="0"/>
              <a:t>Refer to GitHub Worksheet for </a:t>
            </a:r>
            <a:r>
              <a:rPr lang="en-AU" dirty="0" err="1"/>
              <a:t>Wk</a:t>
            </a:r>
            <a:r>
              <a:rPr lang="en-AU" dirty="0"/>
              <a:t> 7 for a step-by-step guideline</a:t>
            </a:r>
          </a:p>
          <a:p>
            <a:pPr marL="50800" indent="0">
              <a:buNone/>
            </a:pPr>
            <a:r>
              <a:rPr lang="en-AU" sz="1800" dirty="0">
                <a:hlinkClick r:id="rId2"/>
              </a:rPr>
              <a:t>https://github.com/SWEN90009-2022/swen90009-2022-resources/blob/main/workshop_material/Wk_7_Workshop_Paper_Prototypes.md</a:t>
            </a:r>
            <a:r>
              <a:rPr lang="en-AU" sz="1800" dirty="0"/>
              <a:t> </a:t>
            </a:r>
          </a:p>
          <a:p>
            <a:pPr marL="50800" indent="0" algn="l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D86C2-E339-41DD-9D33-5262AC5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FAA-607F-4551-AF33-566561DD8E6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03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4" y="76200"/>
            <a:ext cx="5355604" cy="685800"/>
          </a:xfrm>
        </p:spPr>
        <p:txBody>
          <a:bodyPr/>
          <a:lstStyle/>
          <a:p>
            <a:pPr algn="ctr"/>
            <a:r>
              <a:rPr lang="en-US" sz="2800" dirty="0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7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911BC-C4DF-480A-B59F-4C08A252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17567" y="3890033"/>
            <a:ext cx="2000502" cy="18153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C6C7D-18C0-4497-A7B8-682FD6810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6447" y="2392722"/>
            <a:ext cx="5990665" cy="1681921"/>
          </a:xfrm>
        </p:spPr>
        <p:txBody>
          <a:bodyPr/>
          <a:lstStyle/>
          <a:p>
            <a:pPr marL="0" indent="0">
              <a:buNone/>
            </a:pPr>
            <a:r>
              <a:rPr lang="en-US" sz="8800" dirty="0">
                <a:solidFill>
                  <a:srgbClr val="00B05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4779067"/>
      </p:ext>
    </p:extLst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249</Words>
  <Application>Microsoft Office PowerPoint</Application>
  <PresentationFormat>On-screen Show (4:3)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UniMelb</vt:lpstr>
      <vt:lpstr>SWEN90009  Software Requirements Analysis</vt:lpstr>
      <vt:lpstr>Today’s Aim</vt:lpstr>
      <vt:lpstr>Discuss</vt:lpstr>
      <vt:lpstr>Discuss</vt:lpstr>
      <vt:lpstr>Reminder</vt:lpstr>
      <vt:lpstr>Work on your project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SWEN90016  Software Processes &amp; Project Management</dc:title>
  <dc:creator>Rachelle Bosua</dc:creator>
  <cp:lastModifiedBy>Haoxin Li</cp:lastModifiedBy>
  <cp:revision>84</cp:revision>
  <dcterms:created xsi:type="dcterms:W3CDTF">2017-03-05T09:26:02Z</dcterms:created>
  <dcterms:modified xsi:type="dcterms:W3CDTF">2022-04-12T02:53:38Z</dcterms:modified>
</cp:coreProperties>
</file>