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410" r:id="rId2"/>
    <p:sldId id="438" r:id="rId3"/>
    <p:sldId id="448" r:id="rId4"/>
    <p:sldId id="451" r:id="rId5"/>
    <p:sldId id="452" r:id="rId6"/>
    <p:sldId id="443" r:id="rId7"/>
    <p:sldId id="449" r:id="rId8"/>
    <p:sldId id="453" r:id="rId9"/>
    <p:sldId id="3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HctkoklaeC0eiZbbfmO/kTX+Vh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F45544-AB32-FDC8-4D39-3E4CC53C2DD4}" name="Haoxin Li" initials="HL" userId="2adb696727be79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00A04-3296-442E-9AA5-E07924EF248F}" v="1" dt="2022-04-03T06:23:52.735"/>
    <p1510:client id="{6E28AD18-59EE-4ABE-A08D-AA46E29817E9}" v="712" dt="2022-04-03T06:17:33.783"/>
  </p1510:revLst>
</p1510:revInfo>
</file>

<file path=ppt/tableStyles.xml><?xml version="1.0" encoding="utf-8"?>
<a:tblStyleLst xmlns:a="http://schemas.openxmlformats.org/drawingml/2006/main" def="{DB62882C-D4C6-4053-A254-E7CD03AC04C8}">
  <a:tblStyle styleId="{DB62882C-D4C6-4053-A254-E7CD03AC04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9" autoAdjust="0"/>
    <p:restoredTop sz="75214" autoAdjust="0"/>
  </p:normalViewPr>
  <p:slideViewPr>
    <p:cSldViewPr snapToGrid="0">
      <p:cViewPr varScale="1">
        <p:scale>
          <a:sx n="83" d="100"/>
          <a:sy n="83" d="100"/>
        </p:scale>
        <p:origin x="2082" y="108"/>
      </p:cViewPr>
      <p:guideLst>
        <p:guide orient="horz" pos="24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een O'Callaghan" userId="54f46cf0-fa08-4f4b-9692-b86f76c3d2aa" providerId="ADAL" clId="{17B00A04-3296-442E-9AA5-E07924EF248F}"/>
    <pc:docChg chg="modSld">
      <pc:chgData name="Eileen O'Callaghan" userId="54f46cf0-fa08-4f4b-9692-b86f76c3d2aa" providerId="ADAL" clId="{17B00A04-3296-442E-9AA5-E07924EF248F}" dt="2022-04-03T06:23:52.735" v="15"/>
      <pc:docMkLst>
        <pc:docMk/>
      </pc:docMkLst>
      <pc:sldChg chg="addSp modSp mod">
        <pc:chgData name="Eileen O'Callaghan" userId="54f46cf0-fa08-4f4b-9692-b86f76c3d2aa" providerId="ADAL" clId="{17B00A04-3296-442E-9AA5-E07924EF248F}" dt="2022-04-03T06:23:38.513" v="14" actId="1076"/>
        <pc:sldMkLst>
          <pc:docMk/>
          <pc:sldMk cId="33839162" sldId="297"/>
        </pc:sldMkLst>
        <pc:spChg chg="add mod">
          <ac:chgData name="Eileen O'Callaghan" userId="54f46cf0-fa08-4f4b-9692-b86f76c3d2aa" providerId="ADAL" clId="{17B00A04-3296-442E-9AA5-E07924EF248F}" dt="2022-04-03T06:23:38.513" v="14" actId="1076"/>
          <ac:spMkLst>
            <pc:docMk/>
            <pc:sldMk cId="33839162" sldId="297"/>
            <ac:spMk id="12" creationId="{AC916BC1-BEE9-42D8-AC12-93A63E065D1D}"/>
          </ac:spMkLst>
        </pc:spChg>
      </pc:sldChg>
      <pc:sldChg chg="addSp modSp">
        <pc:chgData name="Eileen O'Callaghan" userId="54f46cf0-fa08-4f4b-9692-b86f76c3d2aa" providerId="ADAL" clId="{17B00A04-3296-442E-9AA5-E07924EF248F}" dt="2022-04-03T06:23:52.735" v="15"/>
        <pc:sldMkLst>
          <pc:docMk/>
          <pc:sldMk cId="3501122085" sldId="443"/>
        </pc:sldMkLst>
        <pc:spChg chg="add mod">
          <ac:chgData name="Eileen O'Callaghan" userId="54f46cf0-fa08-4f4b-9692-b86f76c3d2aa" providerId="ADAL" clId="{17B00A04-3296-442E-9AA5-E07924EF248F}" dt="2022-04-03T06:23:52.735" v="15"/>
          <ac:spMkLst>
            <pc:docMk/>
            <pc:sldMk cId="3501122085" sldId="443"/>
            <ac:spMk id="8" creationId="{222C71DC-A515-4C68-A6C2-F69E16BA7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26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are actual mistakes of past students:</a:t>
            </a:r>
          </a:p>
          <a:p>
            <a:pPr>
              <a:buAutoNum type="arabicPeriod"/>
            </a:pPr>
            <a:r>
              <a:rPr lang="en-AU" dirty="0"/>
              <a:t>Inconsistency in High Fidelity Prototype because multiple team members worked on it and there is no agreement prior among the team members.</a:t>
            </a:r>
          </a:p>
          <a:p>
            <a:pPr>
              <a:buAutoNum type="arabicPeriod"/>
            </a:pPr>
            <a:r>
              <a:rPr lang="en-AU" dirty="0"/>
              <a:t>Students finished the mood board and that was it – left there and forgotten.  It became a standalone activity that is NOT related to anything else.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7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AU" dirty="0"/>
              <a:t>We strongly encourage you to conduct this activity.  The cost is very small for LOTS of benefits.</a:t>
            </a:r>
          </a:p>
          <a:p>
            <a:pPr>
              <a:buAutoNum type="arabicPeriod"/>
            </a:pPr>
            <a:r>
              <a:rPr lang="en-AU" dirty="0"/>
              <a:t>This should be done BEFORE you start working on your High Fidelity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9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GitHub worksheet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97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GitHub worksheet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95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 - Headings">
  <p:cSld name="Content 2 Frame -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FDE22-F280-4AEB-802F-121796F6D2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‹#›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7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9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19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19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19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19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96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2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117B-7FD8-43F4-80E9-1A26AD98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5E8D-ADD2-45A3-A136-ADD20386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E065-FC2A-4154-90C3-5AECB5E2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BB9-745F-4708-9A4D-D29FFAB479C6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409C-08FA-430D-A13E-6FC9B620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F85B-7D61-4AAA-B143-B7CD4123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49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22" descr="UOM-Rev3D_S_s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119063"/>
            <a:ext cx="860425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2386668" y="159543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22" descr="UOM-Rev3D_H_s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2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2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/>
          <p:nvPr/>
        </p:nvSpPr>
        <p:spPr>
          <a:xfrm>
            <a:off x="104316" y="6465956"/>
            <a:ext cx="42370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SWEN90009</a:t>
            </a:r>
            <a:endParaRPr sz="1200" b="0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fld id="{00000000-1234-1234-1234-123412341234}" type="slidenum">
              <a:rPr lang="en-US"/>
              <a:t>‹#›</a:t>
            </a:fld>
            <a:r>
              <a:rPr lang="en-US" dirty="0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1" name="Google Shape;21;p22"/>
          <p:cNvSpPr txBox="1"/>
          <p:nvPr/>
        </p:nvSpPr>
        <p:spPr>
          <a:xfrm>
            <a:off x="7149947" y="6485690"/>
            <a:ext cx="1886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ALL STARTS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bloq.com/inspiration/get-most-out-moodboards-9151663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sign.tutsplus.com/articles/a-beginners-guide-towireframing--webdesign-73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thailandblog.nl/category/lezersvraag/page/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399936" y="791165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3600" dirty="0"/>
              <a:t>SWEN90009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Software Requirements Analysis</a:t>
            </a:r>
            <a:endParaRPr sz="36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6015037" y="6071015"/>
            <a:ext cx="2865907" cy="62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2022 - Semester </a:t>
            </a:r>
            <a:r>
              <a:rPr lang="en-AU" sz="1800" dirty="0">
                <a:solidFill>
                  <a:schemeClr val="lt1"/>
                </a:solidFill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Week 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77380" y="6311228"/>
            <a:ext cx="4651845" cy="3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806514" y="4396740"/>
            <a:ext cx="5638799" cy="106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dirty="0"/>
              <a:t>High Fidelity Prototypes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2029381" y="4130426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10800000">
            <a:off x="7252819" y="4224053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72E7-15E8-4FBD-BD74-D5D8E404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Aim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DB7E5-A9B4-4A62-8731-9990F5060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2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0B907-6D06-4400-B5DE-ECF2AD7BE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029" y="1238974"/>
            <a:ext cx="6736528" cy="4955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  What value does High Fidelity Prototype add to our project?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  Why should we attempt mood boards, wireframe and basic UI components design prior to High Fidelity Prototype?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on your project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Mood board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UI components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 fidelity prototype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AF01B-C596-4F5C-A465-83F53173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7"/>
          <a:stretch/>
        </p:blipFill>
        <p:spPr>
          <a:xfrm>
            <a:off x="6747856" y="2378254"/>
            <a:ext cx="2072115" cy="17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EBC3-18B9-4BDA-A9FE-12AB312B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D9987-68F0-4F86-B937-1E9F729F1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3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F2EC-6FAC-4CBF-99F8-B2572A5B9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value does High Fidelity Prototype add to our project?</a:t>
            </a:r>
          </a:p>
        </p:txBody>
      </p:sp>
    </p:spTree>
    <p:extLst>
      <p:ext uri="{BB962C8B-B14F-4D97-AF65-F5344CB8AC3E}">
        <p14:creationId xmlns:p14="http://schemas.microsoft.com/office/powerpoint/2010/main" val="22825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DDB1-7C45-4681-8B72-DE8178E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3" y="76200"/>
            <a:ext cx="6932158" cy="685800"/>
          </a:xfrm>
        </p:spPr>
        <p:txBody>
          <a:bodyPr/>
          <a:lstStyle/>
          <a:p>
            <a:r>
              <a:rPr lang="en-AU" sz="3200"/>
              <a:t>Mood boards </a:t>
            </a:r>
            <a:r>
              <a:rPr lang="en-AU" sz="3200" dirty="0"/>
              <a:t>and Wireframe – Why?</a:t>
            </a:r>
            <a:endParaRPr lang="en-AU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4565-4E02-44CE-B9A7-A93FBD8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C71DC-A515-4C68-A6C2-F69E16BA7F40}"/>
              </a:ext>
            </a:extLst>
          </p:cNvPr>
          <p:cNvSpPr txBox="1"/>
          <p:nvPr/>
        </p:nvSpPr>
        <p:spPr>
          <a:xfrm>
            <a:off x="7217463" y="6089006"/>
            <a:ext cx="1845367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Colton </a:t>
            </a:r>
            <a:r>
              <a:rPr lang="en-A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Carner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2021)</a:t>
            </a:r>
          </a:p>
        </p:txBody>
      </p:sp>
    </p:spTree>
    <p:extLst>
      <p:ext uri="{BB962C8B-B14F-4D97-AF65-F5344CB8AC3E}">
        <p14:creationId xmlns:p14="http://schemas.microsoft.com/office/powerpoint/2010/main" val="5218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FF14-1817-769B-C37C-E3BB804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5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A6B46E-E0CE-6ACA-1BD3-37F071EE412A}"/>
              </a:ext>
            </a:extLst>
          </p:cNvPr>
          <p:cNvSpPr>
            <a:spLocks noGrp="1"/>
          </p:cNvSpPr>
          <p:nvPr/>
        </p:nvSpPr>
        <p:spPr>
          <a:xfrm>
            <a:off x="254790" y="2687876"/>
            <a:ext cx="8414648" cy="234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High fidelity prototype usually takes a lot of effort – very likely more than one  team members will work on it.  How to ensure there is consistency?</a:t>
            </a:r>
          </a:p>
          <a:p>
            <a:r>
              <a:rPr lang="en-AU" sz="2000" dirty="0"/>
              <a:t>Mood board – how to translate it to actual design?</a:t>
            </a:r>
          </a:p>
          <a:p>
            <a:endParaRPr lang="en-AU" sz="900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0AB98D-BC75-2200-F164-D4A91BCB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</p:spPr>
        <p:txBody>
          <a:bodyPr/>
          <a:lstStyle/>
          <a:p>
            <a:r>
              <a:rPr lang="en-AU" sz="3200" dirty="0"/>
              <a:t>Basic UI elements – Why?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3813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DDB1-7C45-4681-8B72-DE8178E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3" y="76200"/>
            <a:ext cx="6932158" cy="685800"/>
          </a:xfrm>
        </p:spPr>
        <p:txBody>
          <a:bodyPr/>
          <a:lstStyle/>
          <a:p>
            <a:r>
              <a:rPr lang="en-AU" sz="3200" dirty="0"/>
              <a:t>Basic UI elements – Why?</a:t>
            </a:r>
            <a:endParaRPr lang="en-AU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4565-4E02-44CE-B9A7-A93FBD8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6</a:t>
            </a:fld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CED219-05AF-480C-9AE3-89031E53DD00}"/>
              </a:ext>
            </a:extLst>
          </p:cNvPr>
          <p:cNvSpPr>
            <a:spLocks noGrp="1"/>
          </p:cNvSpPr>
          <p:nvPr/>
        </p:nvSpPr>
        <p:spPr>
          <a:xfrm>
            <a:off x="81170" y="928524"/>
            <a:ext cx="9183346" cy="234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From experience, this exercise does not take long (less than 1 hour), and does not need to be perfect.  </a:t>
            </a:r>
          </a:p>
          <a:p>
            <a:r>
              <a:rPr lang="en-AU" sz="2000" dirty="0"/>
              <a:t>Highly beneficial – you can ensure there will be consistency across members</a:t>
            </a:r>
          </a:p>
          <a:p>
            <a:r>
              <a:rPr lang="en-AU" sz="2000" dirty="0"/>
              <a:t>Verifies that what you have designed in your mood board actually translate to a good design</a:t>
            </a:r>
          </a:p>
          <a:p>
            <a:r>
              <a:rPr lang="en-AU" sz="2000" dirty="0"/>
              <a:t>Before HFP</a:t>
            </a:r>
          </a:p>
          <a:p>
            <a:endParaRPr lang="en-AU" sz="900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458A2BCC-AFF7-9516-22A1-17460BA0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65" y="2550134"/>
            <a:ext cx="6217804" cy="37117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2903F7-4F03-FD04-6961-E82B76CE8BA2}"/>
              </a:ext>
            </a:extLst>
          </p:cNvPr>
          <p:cNvSpPr>
            <a:spLocks noGrp="1"/>
          </p:cNvSpPr>
          <p:nvPr/>
        </p:nvSpPr>
        <p:spPr>
          <a:xfrm>
            <a:off x="-156537" y="5856246"/>
            <a:ext cx="1828653" cy="60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400" dirty="0"/>
              <a:t>Example by Glenn Phillips</a:t>
            </a:r>
          </a:p>
        </p:txBody>
      </p:sp>
    </p:spTree>
    <p:extLst>
      <p:ext uri="{BB962C8B-B14F-4D97-AF65-F5344CB8AC3E}">
        <p14:creationId xmlns:p14="http://schemas.microsoft.com/office/powerpoint/2010/main" val="35011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5328-6291-42D8-B544-C9B44DF5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2" y="76200"/>
            <a:ext cx="7900987" cy="685800"/>
          </a:xfrm>
        </p:spPr>
        <p:txBody>
          <a:bodyPr/>
          <a:lstStyle/>
          <a:p>
            <a:r>
              <a:rPr lang="en-AU" dirty="0"/>
              <a:t>Work on your project – mood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A70C-43DD-482B-AFDE-A98FBE67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81581"/>
            <a:ext cx="8991600" cy="38625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800" dirty="0"/>
              <a:t>You can download the template on Canvas or use other tools as suggested in lecture.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Divide your group into two sub-groups (2-2 in case of 4 members, 3-2 in case of 5 members and keep the group intact if there are only 3 members);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Construct a mood board. Both sub-groups, without discussing with each other, should construct a mood board for their projects [25 minutes working in this task]. Your mood board should include visual references (photos, illustrations, icons), typefaces (1-3) and colour palette. This article can help you with this task: </a:t>
            </a:r>
            <a:r>
              <a:rPr lang="en-GB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https://www.creativebloq.com/inspiration/get-most-out-moodboards-91516630</a:t>
            </a:r>
            <a:r>
              <a:rPr lang="en-GB" sz="1800" dirty="0"/>
              <a:t>. The goal is to set the mood of the system. Be abstract.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Present your mood board at the end of 25 minutes. Vote for the best one (or combine them into one) [5 - 10 minutes];</a:t>
            </a:r>
            <a:endParaRPr lang="en-AU" sz="1400" dirty="0"/>
          </a:p>
          <a:p>
            <a:pPr algn="l">
              <a:buFontTx/>
              <a:buChar char="-"/>
            </a:pPr>
            <a:endParaRPr lang="en-A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D86C2-E339-41DD-9D33-5262AC5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0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580F-0EF7-86EF-81ED-08594CD7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 on your project – Wireframe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5562-B789-3A39-9547-B8B02A9F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49FB6-C64D-E4BF-6956-9327726E61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" y="990600"/>
            <a:ext cx="8991600" cy="226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Wireframe your system [</a:t>
            </a:r>
            <a:r>
              <a:rPr lang="en-GB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https://webdesign.tutsplus.com/articles/a-beginners-guide-towireframing--webdesign-7399</a:t>
            </a:r>
            <a:r>
              <a:rPr lang="en-GB" sz="1800" dirty="0"/>
              <a:t>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Draw the boxes of your system (grid-based). Different team members can work on different boxes (or screens);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Use typography to define the information architecture of the boxes/screens;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Tune the wireframe with greyscale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400" dirty="0"/>
          </a:p>
          <a:p>
            <a:pPr>
              <a:buFontTx/>
              <a:buChar char="-"/>
            </a:pPr>
            <a:endParaRPr lang="en-AU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A6BDE-1C2F-E8BB-5043-1A0F7818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062951"/>
            <a:ext cx="2942908" cy="208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8C843-EDFF-22CC-AE4F-19988426B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199" y="3605515"/>
            <a:ext cx="2755232" cy="2106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CE5CA2-AF23-2777-A686-5F6EB187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522" y="4105637"/>
            <a:ext cx="2966058" cy="22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55604" cy="685800"/>
          </a:xfrm>
        </p:spPr>
        <p:txBody>
          <a:bodyPr/>
          <a:lstStyle/>
          <a:p>
            <a:pPr algn="ctr"/>
            <a:r>
              <a:rPr lang="en-US" sz="2800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9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911BC-C4DF-480A-B59F-4C08A252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7567" y="3890033"/>
            <a:ext cx="2000502" cy="18153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C6C7D-18C0-4497-A7B8-682FD6810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6447" y="2392722"/>
            <a:ext cx="5990665" cy="1681921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>
                <a:solidFill>
                  <a:srgbClr val="00B05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4779067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555</Words>
  <Application>Microsoft Office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UniMelb</vt:lpstr>
      <vt:lpstr>SWEN90009  Software Requirements Analysis</vt:lpstr>
      <vt:lpstr>Today’s Aim</vt:lpstr>
      <vt:lpstr>Discuss</vt:lpstr>
      <vt:lpstr>Mood boards and Wireframe – Why?</vt:lpstr>
      <vt:lpstr>Basic UI elements – Why?</vt:lpstr>
      <vt:lpstr>Basic UI elements – Why?</vt:lpstr>
      <vt:lpstr>Work on your project – mood board</vt:lpstr>
      <vt:lpstr>Work on your project – Wireframe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SWEN90016  Software Processes &amp; Project Management</dc:title>
  <dc:creator>Rachelle Bosua</dc:creator>
  <cp:lastModifiedBy>Haoxin Li</cp:lastModifiedBy>
  <cp:revision>112</cp:revision>
  <dcterms:created xsi:type="dcterms:W3CDTF">2017-03-05T09:26:02Z</dcterms:created>
  <dcterms:modified xsi:type="dcterms:W3CDTF">2022-05-03T05:39:47Z</dcterms:modified>
</cp:coreProperties>
</file>