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oboto Bold" charset="1" panose="02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GmNPOyZA.mp4" Type="http://schemas.microsoft.com/office/2007/relationships/media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VAGGmNPOyZA.mp4" Type="http://schemas.openxmlformats.org/officeDocument/2006/relationships/video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B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97147" y="4171690"/>
            <a:ext cx="10173221" cy="10173221"/>
          </a:xfrm>
          <a:custGeom>
            <a:avLst/>
            <a:gdLst/>
            <a:ahLst/>
            <a:cxnLst/>
            <a:rect r="r" b="b" t="t" l="l"/>
            <a:pathLst>
              <a:path h="10173221" w="10173221">
                <a:moveTo>
                  <a:pt x="0" y="0"/>
                </a:moveTo>
                <a:lnTo>
                  <a:pt x="10173221" y="0"/>
                </a:lnTo>
                <a:lnTo>
                  <a:pt x="10173221" y="10173220"/>
                </a:lnTo>
                <a:lnTo>
                  <a:pt x="0" y="1017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53756" y="1276985"/>
            <a:ext cx="17011089" cy="17011089"/>
          </a:xfrm>
          <a:custGeom>
            <a:avLst/>
            <a:gdLst/>
            <a:ahLst/>
            <a:cxnLst/>
            <a:rect r="r" b="b" t="t" l="l"/>
            <a:pathLst>
              <a:path h="17011089" w="17011089">
                <a:moveTo>
                  <a:pt x="0" y="0"/>
                </a:moveTo>
                <a:lnTo>
                  <a:pt x="17011088" y="0"/>
                </a:lnTo>
                <a:lnTo>
                  <a:pt x="17011088" y="17011089"/>
                </a:lnTo>
                <a:lnTo>
                  <a:pt x="0" y="1701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040931" y="-9276120"/>
            <a:ext cx="16376864" cy="16376864"/>
          </a:xfrm>
          <a:custGeom>
            <a:avLst/>
            <a:gdLst/>
            <a:ahLst/>
            <a:cxnLst/>
            <a:rect r="r" b="b" t="t" l="l"/>
            <a:pathLst>
              <a:path h="16376864" w="16376864">
                <a:moveTo>
                  <a:pt x="0" y="0"/>
                </a:moveTo>
                <a:lnTo>
                  <a:pt x="16376864" y="0"/>
                </a:lnTo>
                <a:lnTo>
                  <a:pt x="16376864" y="16376864"/>
                </a:lnTo>
                <a:lnTo>
                  <a:pt x="0" y="163768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3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4495" y="6000379"/>
            <a:ext cx="2265634" cy="835414"/>
            <a:chOff x="0" y="0"/>
            <a:chExt cx="596710" cy="2200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6710" cy="220027"/>
            </a:xfrm>
            <a:custGeom>
              <a:avLst/>
              <a:gdLst/>
              <a:ahLst/>
              <a:cxnLst/>
              <a:rect r="r" b="b" t="t" l="l"/>
              <a:pathLst>
                <a:path h="220027" w="596710">
                  <a:moveTo>
                    <a:pt x="110013" y="0"/>
                  </a:moveTo>
                  <a:lnTo>
                    <a:pt x="486697" y="0"/>
                  </a:lnTo>
                  <a:cubicBezTo>
                    <a:pt x="547456" y="0"/>
                    <a:pt x="596710" y="49255"/>
                    <a:pt x="596710" y="110013"/>
                  </a:cubicBezTo>
                  <a:lnTo>
                    <a:pt x="596710" y="110013"/>
                  </a:lnTo>
                  <a:cubicBezTo>
                    <a:pt x="596710" y="170772"/>
                    <a:pt x="547456" y="220027"/>
                    <a:pt x="486697" y="220027"/>
                  </a:cubicBezTo>
                  <a:lnTo>
                    <a:pt x="110013" y="220027"/>
                  </a:lnTo>
                  <a:cubicBezTo>
                    <a:pt x="49255" y="220027"/>
                    <a:pt x="0" y="170772"/>
                    <a:pt x="0" y="110013"/>
                  </a:cubicBezTo>
                  <a:lnTo>
                    <a:pt x="0" y="110013"/>
                  </a:lnTo>
                  <a:cubicBezTo>
                    <a:pt x="0" y="49255"/>
                    <a:pt x="49255" y="0"/>
                    <a:pt x="110013" y="0"/>
                  </a:cubicBezTo>
                  <a:close/>
                </a:path>
              </a:pathLst>
            </a:custGeom>
            <a:solidFill>
              <a:srgbClr val="00FF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96710" cy="258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0090114" y="3577872"/>
            <a:ext cx="7573904" cy="5680428"/>
          </a:xfrm>
          <a:prstGeom prst="rect">
            <a:avLst/>
          </a:prstGeom>
          <a:ln cap="rnd">
            <a:noFill/>
            <a:prstDash val="solid"/>
          </a:ln>
        </p:spPr>
      </p:pic>
      <p:sp>
        <p:nvSpPr>
          <p:cNvPr name="TextBox 9" id="9"/>
          <p:cNvSpPr txBox="true"/>
          <p:nvPr/>
        </p:nvSpPr>
        <p:spPr>
          <a:xfrm rot="0">
            <a:off x="2644971" y="374426"/>
            <a:ext cx="12998059" cy="1318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1"/>
              </a:lnSpc>
            </a:pPr>
            <a:r>
              <a:rPr lang="en-US" sz="5113">
                <a:solidFill>
                  <a:srgbClr val="FFFFFF"/>
                </a:solidFill>
                <a:latin typeface="Roboto Bold"/>
              </a:rPr>
              <a:t>Cross Platform Application Development</a:t>
            </a:r>
          </a:p>
          <a:p>
            <a:pPr algn="ctr">
              <a:lnSpc>
                <a:spcPts val="4423"/>
              </a:lnSpc>
            </a:pPr>
            <a:r>
              <a:rPr lang="en-US" sz="3813">
                <a:solidFill>
                  <a:srgbClr val="FFFFFF"/>
                </a:solidFill>
                <a:latin typeface="Roboto Bold"/>
              </a:rPr>
              <a:t>S2-23_SESAPZG585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2513" y="2708607"/>
            <a:ext cx="9368656" cy="165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76"/>
              </a:lnSpc>
            </a:pPr>
            <a:r>
              <a:rPr lang="en-US" sz="12953" spc="-336">
                <a:solidFill>
                  <a:srgbClr val="FFFFFF"/>
                </a:solidFill>
                <a:latin typeface="Roboto Bold"/>
                <a:ea typeface="Roboto Bold"/>
              </a:rPr>
              <a:t>Carzoo📱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36903" y="6131576"/>
            <a:ext cx="1800818" cy="506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4"/>
              </a:lnSpc>
            </a:pPr>
            <a:r>
              <a:rPr lang="en-US" sz="2960">
                <a:solidFill>
                  <a:srgbClr val="151B1F"/>
                </a:solidFill>
                <a:latin typeface="Roboto Bold"/>
              </a:rPr>
              <a:t>Group - 1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39751" y="8004344"/>
            <a:ext cx="218106" cy="271783"/>
          </a:xfrm>
          <a:custGeom>
            <a:avLst/>
            <a:gdLst/>
            <a:ahLst/>
            <a:cxnLst/>
            <a:rect r="r" b="b" t="t" l="l"/>
            <a:pathLst>
              <a:path h="271783" w="218106">
                <a:moveTo>
                  <a:pt x="0" y="0"/>
                </a:moveTo>
                <a:lnTo>
                  <a:pt x="218106" y="0"/>
                </a:lnTo>
                <a:lnTo>
                  <a:pt x="218106" y="271783"/>
                </a:lnTo>
                <a:lnTo>
                  <a:pt x="0" y="27178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39751" y="7128032"/>
            <a:ext cx="281868" cy="421401"/>
          </a:xfrm>
          <a:custGeom>
            <a:avLst/>
            <a:gdLst/>
            <a:ahLst/>
            <a:cxnLst/>
            <a:rect r="r" b="b" t="t" l="l"/>
            <a:pathLst>
              <a:path h="421401" w="281868">
                <a:moveTo>
                  <a:pt x="0" y="0"/>
                </a:moveTo>
                <a:lnTo>
                  <a:pt x="281867" y="0"/>
                </a:lnTo>
                <a:lnTo>
                  <a:pt x="281867" y="421401"/>
                </a:lnTo>
                <a:lnTo>
                  <a:pt x="0" y="421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39751" y="7692308"/>
            <a:ext cx="281868" cy="421401"/>
          </a:xfrm>
          <a:custGeom>
            <a:avLst/>
            <a:gdLst/>
            <a:ahLst/>
            <a:cxnLst/>
            <a:rect r="r" b="b" t="t" l="l"/>
            <a:pathLst>
              <a:path h="421401" w="281868">
                <a:moveTo>
                  <a:pt x="0" y="0"/>
                </a:moveTo>
                <a:lnTo>
                  <a:pt x="281867" y="0"/>
                </a:lnTo>
                <a:lnTo>
                  <a:pt x="281867" y="421401"/>
                </a:lnTo>
                <a:lnTo>
                  <a:pt x="0" y="421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39751" y="8276127"/>
            <a:ext cx="281868" cy="421401"/>
          </a:xfrm>
          <a:custGeom>
            <a:avLst/>
            <a:gdLst/>
            <a:ahLst/>
            <a:cxnLst/>
            <a:rect r="r" b="b" t="t" l="l"/>
            <a:pathLst>
              <a:path h="421401" w="281868">
                <a:moveTo>
                  <a:pt x="0" y="0"/>
                </a:moveTo>
                <a:lnTo>
                  <a:pt x="281867" y="0"/>
                </a:lnTo>
                <a:lnTo>
                  <a:pt x="281867" y="421401"/>
                </a:lnTo>
                <a:lnTo>
                  <a:pt x="0" y="421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21618" y="8746853"/>
            <a:ext cx="2014727" cy="53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521618" y="7608362"/>
            <a:ext cx="2815866" cy="53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FFFFFF"/>
                </a:solidFill>
                <a:latin typeface="Roboto Bold"/>
              </a:rPr>
              <a:t>Anjali Mishra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1618" y="8165655"/>
            <a:ext cx="3064825" cy="53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FFFFFF"/>
                </a:solidFill>
                <a:latin typeface="Roboto Bold"/>
              </a:rPr>
              <a:t>Shruti Dhanuka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21618" y="8754678"/>
            <a:ext cx="2948148" cy="53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FFFFFF"/>
                </a:solidFill>
                <a:latin typeface="Roboto Bold"/>
              </a:rPr>
              <a:t>Preeti M Baddi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586444" y="7603734"/>
            <a:ext cx="2670019" cy="53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FFFFFF"/>
                </a:solidFill>
                <a:latin typeface="Roboto Bold"/>
              </a:rPr>
              <a:t>2021HS70010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86444" y="8165655"/>
            <a:ext cx="2670019" cy="53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FFFFFF"/>
                </a:solidFill>
                <a:latin typeface="Roboto Bold"/>
              </a:rPr>
              <a:t>2021HS70006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586444" y="8754678"/>
            <a:ext cx="2670019" cy="53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FFFFFF"/>
                </a:solidFill>
                <a:latin typeface="Roboto Bold"/>
              </a:rPr>
              <a:t>2021HS70017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70262" y="4365051"/>
            <a:ext cx="5666816" cy="67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sz="4413" spc="357">
                <a:solidFill>
                  <a:srgbClr val="00FFFC"/>
                </a:solidFill>
                <a:latin typeface="Roboto Bold"/>
              </a:rPr>
              <a:t>Mobile Application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239751" y="8796695"/>
            <a:ext cx="281868" cy="421401"/>
          </a:xfrm>
          <a:custGeom>
            <a:avLst/>
            <a:gdLst/>
            <a:ahLst/>
            <a:cxnLst/>
            <a:rect r="r" b="b" t="t" l="l"/>
            <a:pathLst>
              <a:path h="421401" w="281868">
                <a:moveTo>
                  <a:pt x="0" y="0"/>
                </a:moveTo>
                <a:lnTo>
                  <a:pt x="281867" y="0"/>
                </a:lnTo>
                <a:lnTo>
                  <a:pt x="281867" y="421401"/>
                </a:lnTo>
                <a:lnTo>
                  <a:pt x="0" y="421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21049" y="7088616"/>
            <a:ext cx="2815866" cy="53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FFFFFF"/>
                </a:solidFill>
                <a:latin typeface="Roboto Bold"/>
              </a:rPr>
              <a:t>Sushanth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86444" y="7095538"/>
            <a:ext cx="2670019" cy="53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FFFFFF"/>
                </a:solidFill>
                <a:latin typeface="Roboto Bold"/>
              </a:rPr>
              <a:t>2021HS70024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B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97147" y="4171690"/>
            <a:ext cx="10173221" cy="10173221"/>
          </a:xfrm>
          <a:custGeom>
            <a:avLst/>
            <a:gdLst/>
            <a:ahLst/>
            <a:cxnLst/>
            <a:rect r="r" b="b" t="t" l="l"/>
            <a:pathLst>
              <a:path h="10173221" w="10173221">
                <a:moveTo>
                  <a:pt x="0" y="0"/>
                </a:moveTo>
                <a:lnTo>
                  <a:pt x="10173221" y="0"/>
                </a:lnTo>
                <a:lnTo>
                  <a:pt x="10173221" y="10173220"/>
                </a:lnTo>
                <a:lnTo>
                  <a:pt x="0" y="1017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53756" y="1276985"/>
            <a:ext cx="17011089" cy="17011089"/>
          </a:xfrm>
          <a:custGeom>
            <a:avLst/>
            <a:gdLst/>
            <a:ahLst/>
            <a:cxnLst/>
            <a:rect r="r" b="b" t="t" l="l"/>
            <a:pathLst>
              <a:path h="17011089" w="17011089">
                <a:moveTo>
                  <a:pt x="0" y="0"/>
                </a:moveTo>
                <a:lnTo>
                  <a:pt x="17011088" y="0"/>
                </a:lnTo>
                <a:lnTo>
                  <a:pt x="17011088" y="17011089"/>
                </a:lnTo>
                <a:lnTo>
                  <a:pt x="0" y="1701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75031" y="5294889"/>
            <a:ext cx="4671328" cy="4192672"/>
          </a:xfrm>
          <a:custGeom>
            <a:avLst/>
            <a:gdLst/>
            <a:ahLst/>
            <a:cxnLst/>
            <a:rect r="r" b="b" t="t" l="l"/>
            <a:pathLst>
              <a:path h="4192672" w="4671328">
                <a:moveTo>
                  <a:pt x="0" y="0"/>
                </a:moveTo>
                <a:lnTo>
                  <a:pt x="4671328" y="0"/>
                </a:lnTo>
                <a:lnTo>
                  <a:pt x="4671328" y="4192672"/>
                </a:lnTo>
                <a:lnTo>
                  <a:pt x="0" y="41926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4350" y="2595531"/>
            <a:ext cx="12435306" cy="378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  <a:spcBef>
                <a:spcPct val="0"/>
              </a:spcBef>
            </a:pPr>
            <a:r>
              <a:rPr lang="en-US" sz="3060">
                <a:solidFill>
                  <a:srgbClr val="FFFFFF"/>
                </a:solidFill>
                <a:latin typeface="Roboto Bold"/>
              </a:rPr>
              <a:t>The </a:t>
            </a:r>
            <a:r>
              <a:rPr lang="en-US" sz="3060">
                <a:solidFill>
                  <a:srgbClr val="00FFFC"/>
                </a:solidFill>
                <a:latin typeface="Roboto Bold"/>
              </a:rPr>
              <a:t>Carzoo</a:t>
            </a:r>
            <a:r>
              <a:rPr lang="en-US" sz="3060">
                <a:solidFill>
                  <a:srgbClr val="FFFFFF"/>
                </a:solidFill>
                <a:latin typeface="Roboto Bold"/>
              </a:rPr>
              <a:t> app is designed to streamline car service management, providing functionalities for car owners, service center managers, mechanics, and service agents.</a:t>
            </a:r>
          </a:p>
          <a:p>
            <a:pPr algn="l">
              <a:lnSpc>
                <a:spcPts val="4284"/>
              </a:lnSpc>
              <a:spcBef>
                <a:spcPct val="0"/>
              </a:spcBef>
            </a:pPr>
          </a:p>
          <a:p>
            <a:pPr algn="l">
              <a:lnSpc>
                <a:spcPts val="4284"/>
              </a:lnSpc>
              <a:spcBef>
                <a:spcPct val="0"/>
              </a:spcBef>
            </a:pPr>
            <a:r>
              <a:rPr lang="en-US" sz="3060">
                <a:solidFill>
                  <a:srgbClr val="FFFFFF"/>
                </a:solidFill>
                <a:latin typeface="Roboto Bold"/>
              </a:rPr>
              <a:t> The app supports periodic car servicing, locating nearby mechanics for breakdown services, and managing important car-related documents.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B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66068" y="932294"/>
            <a:ext cx="17011089" cy="17011089"/>
          </a:xfrm>
          <a:custGeom>
            <a:avLst/>
            <a:gdLst/>
            <a:ahLst/>
            <a:cxnLst/>
            <a:rect r="r" b="b" t="t" l="l"/>
            <a:pathLst>
              <a:path h="17011089" w="17011089">
                <a:moveTo>
                  <a:pt x="0" y="0"/>
                </a:moveTo>
                <a:lnTo>
                  <a:pt x="17011089" y="0"/>
                </a:lnTo>
                <a:lnTo>
                  <a:pt x="17011089" y="17011089"/>
                </a:lnTo>
                <a:lnTo>
                  <a:pt x="0" y="1701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96603" y="-9864837"/>
            <a:ext cx="16376864" cy="16376864"/>
          </a:xfrm>
          <a:custGeom>
            <a:avLst/>
            <a:gdLst/>
            <a:ahLst/>
            <a:cxnLst/>
            <a:rect r="r" b="b" t="t" l="l"/>
            <a:pathLst>
              <a:path h="16376864" w="16376864">
                <a:moveTo>
                  <a:pt x="0" y="0"/>
                </a:moveTo>
                <a:lnTo>
                  <a:pt x="16376863" y="0"/>
                </a:lnTo>
                <a:lnTo>
                  <a:pt x="16376863" y="16376864"/>
                </a:lnTo>
                <a:lnTo>
                  <a:pt x="0" y="16376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37207" y="1670771"/>
            <a:ext cx="703533" cy="651087"/>
          </a:xfrm>
          <a:custGeom>
            <a:avLst/>
            <a:gdLst/>
            <a:ahLst/>
            <a:cxnLst/>
            <a:rect r="r" b="b" t="t" l="l"/>
            <a:pathLst>
              <a:path h="651087" w="703533">
                <a:moveTo>
                  <a:pt x="0" y="0"/>
                </a:moveTo>
                <a:lnTo>
                  <a:pt x="703532" y="0"/>
                </a:lnTo>
                <a:lnTo>
                  <a:pt x="703532" y="651087"/>
                </a:lnTo>
                <a:lnTo>
                  <a:pt x="0" y="6510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61304" y="3470527"/>
            <a:ext cx="1073823" cy="604026"/>
          </a:xfrm>
          <a:custGeom>
            <a:avLst/>
            <a:gdLst/>
            <a:ahLst/>
            <a:cxnLst/>
            <a:rect r="r" b="b" t="t" l="l"/>
            <a:pathLst>
              <a:path h="604026" w="1073823">
                <a:moveTo>
                  <a:pt x="0" y="0"/>
                </a:moveTo>
                <a:lnTo>
                  <a:pt x="1073823" y="0"/>
                </a:lnTo>
                <a:lnTo>
                  <a:pt x="1073823" y="604026"/>
                </a:lnTo>
                <a:lnTo>
                  <a:pt x="0" y="6040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1710" y="1670771"/>
            <a:ext cx="12004426" cy="820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sz="4413">
                <a:solidFill>
                  <a:srgbClr val="FFFFFF"/>
                </a:solidFill>
                <a:latin typeface="Roboto Bold"/>
              </a:rPr>
              <a:t>Frontend: React native</a:t>
            </a:r>
          </a:p>
          <a:p>
            <a:pPr algn="l">
              <a:lnSpc>
                <a:spcPts val="4539"/>
              </a:lnSpc>
            </a:pPr>
            <a:r>
              <a:rPr lang="en-US" sz="3913">
                <a:solidFill>
                  <a:srgbClr val="FFFFFF"/>
                </a:solidFill>
                <a:latin typeface="Roboto Bold"/>
              </a:rPr>
              <a:t>Tool: Expo Go</a:t>
            </a:r>
          </a:p>
          <a:p>
            <a:pPr algn="l">
              <a:lnSpc>
                <a:spcPts val="4539"/>
              </a:lnSpc>
            </a:pPr>
          </a:p>
          <a:p>
            <a:pPr algn="l">
              <a:lnSpc>
                <a:spcPts val="5119"/>
              </a:lnSpc>
            </a:pPr>
            <a:r>
              <a:rPr lang="en-US" sz="4413">
                <a:solidFill>
                  <a:srgbClr val="FFFFFF"/>
                </a:solidFill>
                <a:latin typeface="Roboto Bold"/>
              </a:rPr>
              <a:t>Backend: Express.js</a:t>
            </a:r>
          </a:p>
          <a:p>
            <a:pPr algn="l">
              <a:lnSpc>
                <a:spcPts val="5119"/>
              </a:lnSpc>
            </a:pPr>
          </a:p>
          <a:p>
            <a:pPr algn="l">
              <a:lnSpc>
                <a:spcPts val="5119"/>
              </a:lnSpc>
            </a:pPr>
            <a:r>
              <a:rPr lang="en-US" sz="4413">
                <a:solidFill>
                  <a:srgbClr val="FFFFFF"/>
                </a:solidFill>
                <a:latin typeface="Roboto Bold"/>
              </a:rPr>
              <a:t>Database: MongoDB</a:t>
            </a:r>
          </a:p>
          <a:p>
            <a:pPr algn="l">
              <a:lnSpc>
                <a:spcPts val="4423"/>
              </a:lnSpc>
            </a:pPr>
            <a:r>
              <a:rPr lang="en-US" sz="3813">
                <a:solidFill>
                  <a:srgbClr val="FFFFFF"/>
                </a:solidFill>
                <a:latin typeface="Roboto Bold"/>
              </a:rPr>
              <a:t>Deployment platform: BTP(Backend service) </a:t>
            </a:r>
          </a:p>
          <a:p>
            <a:pPr algn="l">
              <a:lnSpc>
                <a:spcPts val="5119"/>
              </a:lnSpc>
            </a:pPr>
          </a:p>
          <a:p>
            <a:pPr algn="l">
              <a:lnSpc>
                <a:spcPts val="5119"/>
              </a:lnSpc>
            </a:pPr>
            <a:r>
              <a:rPr lang="en-US" sz="4413">
                <a:solidFill>
                  <a:srgbClr val="FFFFFF"/>
                </a:solidFill>
                <a:latin typeface="Roboto Bold"/>
              </a:rPr>
              <a:t>External services: </a:t>
            </a:r>
          </a:p>
          <a:p>
            <a:pPr algn="l" marL="758479" indent="-379240" lvl="1">
              <a:lnSpc>
                <a:spcPts val="4075"/>
              </a:lnSpc>
              <a:buFont typeface="Arial"/>
              <a:buChar char="•"/>
            </a:pPr>
            <a:r>
              <a:rPr lang="en-US" sz="3513">
                <a:solidFill>
                  <a:srgbClr val="FFFFFF"/>
                </a:solidFill>
                <a:latin typeface="Roboto Bold"/>
              </a:rPr>
              <a:t>Amazon S3 bucket</a:t>
            </a:r>
          </a:p>
          <a:p>
            <a:pPr algn="l" marL="758479" indent="-379240" lvl="1">
              <a:lnSpc>
                <a:spcPts val="4075"/>
              </a:lnSpc>
              <a:buFont typeface="Arial"/>
              <a:buChar char="•"/>
            </a:pPr>
            <a:r>
              <a:rPr lang="en-US" sz="3513">
                <a:solidFill>
                  <a:srgbClr val="FFFFFF"/>
                </a:solidFill>
                <a:latin typeface="Roboto Bold"/>
              </a:rPr>
              <a:t>SendGrid for production email</a:t>
            </a:r>
          </a:p>
          <a:p>
            <a:pPr algn="l" marL="758479" indent="-379240" lvl="1">
              <a:lnSpc>
                <a:spcPts val="4075"/>
              </a:lnSpc>
              <a:buFont typeface="Arial"/>
              <a:buChar char="•"/>
            </a:pPr>
            <a:r>
              <a:rPr lang="en-US" sz="3513">
                <a:solidFill>
                  <a:srgbClr val="FFFFFF"/>
                </a:solidFill>
                <a:latin typeface="Roboto Bold"/>
              </a:rPr>
              <a:t>MailTrap for testing email</a:t>
            </a:r>
          </a:p>
          <a:p>
            <a:pPr algn="l" marL="758479" indent="-379240" lvl="1">
              <a:lnSpc>
                <a:spcPts val="4075"/>
              </a:lnSpc>
              <a:buFont typeface="Arial"/>
              <a:buChar char="•"/>
            </a:pPr>
            <a:r>
              <a:rPr lang="en-US" sz="3513">
                <a:solidFill>
                  <a:srgbClr val="FFFFFF"/>
                </a:solidFill>
                <a:latin typeface="Roboto Bold"/>
              </a:rPr>
              <a:t>Google Map service</a:t>
            </a:r>
          </a:p>
          <a:p>
            <a:pPr algn="l">
              <a:lnSpc>
                <a:spcPts val="430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161304" y="4733962"/>
            <a:ext cx="1482569" cy="571463"/>
          </a:xfrm>
          <a:custGeom>
            <a:avLst/>
            <a:gdLst/>
            <a:ahLst/>
            <a:cxnLst/>
            <a:rect r="r" b="b" t="t" l="l"/>
            <a:pathLst>
              <a:path h="571463" w="1482569">
                <a:moveTo>
                  <a:pt x="0" y="0"/>
                </a:moveTo>
                <a:lnTo>
                  <a:pt x="1482568" y="0"/>
                </a:lnTo>
                <a:lnTo>
                  <a:pt x="1482568" y="571463"/>
                </a:lnTo>
                <a:lnTo>
                  <a:pt x="0" y="5714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4942" y="649000"/>
            <a:ext cx="12998059" cy="768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1"/>
              </a:lnSpc>
            </a:pPr>
            <a:r>
              <a:rPr lang="en-US" sz="5113">
                <a:solidFill>
                  <a:srgbClr val="00FFFC"/>
                </a:solidFill>
                <a:latin typeface="Roboto Bold"/>
              </a:rPr>
              <a:t>Tech stack used: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B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88432" y="-9703875"/>
            <a:ext cx="16376864" cy="16376864"/>
          </a:xfrm>
          <a:custGeom>
            <a:avLst/>
            <a:gdLst/>
            <a:ahLst/>
            <a:cxnLst/>
            <a:rect r="r" b="b" t="t" l="l"/>
            <a:pathLst>
              <a:path h="16376864" w="16376864">
                <a:moveTo>
                  <a:pt x="0" y="0"/>
                </a:moveTo>
                <a:lnTo>
                  <a:pt x="16376864" y="0"/>
                </a:lnTo>
                <a:lnTo>
                  <a:pt x="16376864" y="16376864"/>
                </a:lnTo>
                <a:lnTo>
                  <a:pt x="0" y="16376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53756" y="1276985"/>
            <a:ext cx="17011089" cy="17011089"/>
          </a:xfrm>
          <a:custGeom>
            <a:avLst/>
            <a:gdLst/>
            <a:ahLst/>
            <a:cxnLst/>
            <a:rect r="r" b="b" t="t" l="l"/>
            <a:pathLst>
              <a:path h="17011089" w="17011089">
                <a:moveTo>
                  <a:pt x="0" y="0"/>
                </a:moveTo>
                <a:lnTo>
                  <a:pt x="17011088" y="0"/>
                </a:lnTo>
                <a:lnTo>
                  <a:pt x="17011088" y="17011089"/>
                </a:lnTo>
                <a:lnTo>
                  <a:pt x="0" y="1701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0921" y="831626"/>
            <a:ext cx="12998059" cy="768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1"/>
              </a:lnSpc>
            </a:pPr>
            <a:r>
              <a:rPr lang="en-US" sz="5113">
                <a:solidFill>
                  <a:srgbClr val="00FFFC"/>
                </a:solidFill>
                <a:latin typeface="Roboto Bold"/>
              </a:rPr>
              <a:t>Features: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0460" y="1984497"/>
            <a:ext cx="6859490" cy="53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5052" indent="-382526" lvl="1">
              <a:lnSpc>
                <a:spcPts val="4110"/>
              </a:lnSpc>
              <a:buFont typeface="Arial"/>
              <a:buChar char="•"/>
            </a:pPr>
            <a:r>
              <a:rPr lang="en-US" sz="3543" u="sng">
                <a:solidFill>
                  <a:srgbClr val="FFFFFF"/>
                </a:solidFill>
                <a:latin typeface="Roboto Bold"/>
              </a:rPr>
              <a:t>Periodic Service Booking:</a:t>
            </a:r>
            <a:r>
              <a:rPr lang="en-US" sz="3543">
                <a:solidFill>
                  <a:srgbClr val="FFFFFF"/>
                </a:solidFill>
                <a:latin typeface="Roboto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85305"/>
            <a:ext cx="15508505" cy="215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0480" indent="-320240" lvl="1">
              <a:lnSpc>
                <a:spcPts val="3441"/>
              </a:lnSpc>
              <a:buFont typeface="Arial"/>
              <a:buChar char="•"/>
            </a:pPr>
            <a:r>
              <a:rPr lang="en-US" sz="2966">
                <a:solidFill>
                  <a:srgbClr val="FFFFFF"/>
                </a:solidFill>
                <a:latin typeface="Roboto Bold"/>
              </a:rPr>
              <a:t>Car owners can choose service plans (Standard, Comprehensive, Basic) and schedule service appointments.</a:t>
            </a:r>
          </a:p>
          <a:p>
            <a:pPr algn="just">
              <a:lnSpc>
                <a:spcPts val="3441"/>
              </a:lnSpc>
            </a:pPr>
          </a:p>
          <a:p>
            <a:pPr algn="just" marL="640480" indent="-320240" lvl="1">
              <a:lnSpc>
                <a:spcPts val="3441"/>
              </a:lnSpc>
              <a:buFont typeface="Arial"/>
              <a:buChar char="•"/>
            </a:pPr>
            <a:r>
              <a:rPr lang="en-US" sz="2966">
                <a:solidFill>
                  <a:srgbClr val="FFFFFF"/>
                </a:solidFill>
                <a:latin typeface="Roboto Bold"/>
              </a:rPr>
              <a:t>Service orders are managed by service center managers and assigned to service agents for execution.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60460" y="6524625"/>
            <a:ext cx="16176745" cy="2214296"/>
            <a:chOff x="0" y="0"/>
            <a:chExt cx="21568993" cy="295239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890986" y="1217802"/>
              <a:ext cx="20678007" cy="1734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0480" indent="-320240" lvl="1">
                <a:lnSpc>
                  <a:spcPts val="3441"/>
                </a:lnSpc>
                <a:buFont typeface="Arial"/>
                <a:buChar char="•"/>
              </a:pPr>
              <a:r>
                <a:rPr lang="en-US" sz="2966">
                  <a:solidFill>
                    <a:srgbClr val="FFFFFF"/>
                  </a:solidFill>
                  <a:latin typeface="Roboto Bold"/>
                </a:rPr>
                <a:t> Displays mechanics near the car owner's current location for breakdown services.</a:t>
              </a:r>
            </a:p>
            <a:p>
              <a:pPr algn="just">
                <a:lnSpc>
                  <a:spcPts val="3441"/>
                </a:lnSpc>
              </a:pPr>
            </a:p>
            <a:p>
              <a:pPr algn="just" marL="640480" indent="-320240" lvl="1">
                <a:lnSpc>
                  <a:spcPts val="3441"/>
                </a:lnSpc>
                <a:buFont typeface="Arial"/>
                <a:buChar char="•"/>
              </a:pPr>
              <a:r>
                <a:rPr lang="en-US" sz="2966">
                  <a:solidFill>
                    <a:srgbClr val="FFFFFF"/>
                  </a:solidFill>
                  <a:latin typeface="Roboto Bold"/>
                </a:rPr>
                <a:t>  Mechanics can update their location through their profiles.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0"/>
              <a:ext cx="9145986" cy="709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65052" indent="-382526" lvl="1">
                <a:lnSpc>
                  <a:spcPts val="4110"/>
                </a:lnSpc>
                <a:buFont typeface="Arial"/>
                <a:buChar char="•"/>
              </a:pPr>
              <a:r>
                <a:rPr lang="en-US" sz="3543" u="sng">
                  <a:solidFill>
                    <a:srgbClr val="FFFFFF"/>
                  </a:solidFill>
                  <a:latin typeface="Roboto Bold"/>
                </a:rPr>
                <a:t>Nearby Mechanics: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B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88432" y="-9703875"/>
            <a:ext cx="16376864" cy="16376864"/>
          </a:xfrm>
          <a:custGeom>
            <a:avLst/>
            <a:gdLst/>
            <a:ahLst/>
            <a:cxnLst/>
            <a:rect r="r" b="b" t="t" l="l"/>
            <a:pathLst>
              <a:path h="16376864" w="16376864">
                <a:moveTo>
                  <a:pt x="0" y="0"/>
                </a:moveTo>
                <a:lnTo>
                  <a:pt x="16376864" y="0"/>
                </a:lnTo>
                <a:lnTo>
                  <a:pt x="16376864" y="16376864"/>
                </a:lnTo>
                <a:lnTo>
                  <a:pt x="0" y="16376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53756" y="1276985"/>
            <a:ext cx="17011089" cy="17011089"/>
          </a:xfrm>
          <a:custGeom>
            <a:avLst/>
            <a:gdLst/>
            <a:ahLst/>
            <a:cxnLst/>
            <a:rect r="r" b="b" t="t" l="l"/>
            <a:pathLst>
              <a:path h="17011089" w="17011089">
                <a:moveTo>
                  <a:pt x="0" y="0"/>
                </a:moveTo>
                <a:lnTo>
                  <a:pt x="17011088" y="0"/>
                </a:lnTo>
                <a:lnTo>
                  <a:pt x="17011088" y="17011089"/>
                </a:lnTo>
                <a:lnTo>
                  <a:pt x="0" y="1701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0921" y="831626"/>
            <a:ext cx="12998059" cy="768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1"/>
              </a:lnSpc>
            </a:pPr>
            <a:r>
              <a:rPr lang="en-US" sz="5113">
                <a:solidFill>
                  <a:srgbClr val="00FFFC"/>
                </a:solidFill>
                <a:latin typeface="Roboto Bold"/>
              </a:rPr>
              <a:t>Features: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0460" y="1984497"/>
            <a:ext cx="6859490" cy="53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5052" indent="-382526" lvl="1">
              <a:lnSpc>
                <a:spcPts val="4110"/>
              </a:lnSpc>
              <a:buFont typeface="Arial"/>
              <a:buChar char="•"/>
            </a:pPr>
            <a:r>
              <a:rPr lang="en-US" sz="3543" u="sng">
                <a:solidFill>
                  <a:srgbClr val="FFFFFF"/>
                </a:solidFill>
                <a:latin typeface="Roboto Bold"/>
              </a:rPr>
              <a:t>Document Management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85305"/>
            <a:ext cx="15508505" cy="1729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0480" indent="-320240" lvl="1">
              <a:lnSpc>
                <a:spcPts val="3441"/>
              </a:lnSpc>
              <a:buFont typeface="Arial"/>
              <a:buChar char="•"/>
            </a:pPr>
            <a:r>
              <a:rPr lang="en-US" sz="2966">
                <a:solidFill>
                  <a:srgbClr val="FFFFFF"/>
                </a:solidFill>
                <a:latin typeface="Roboto Bold"/>
              </a:rPr>
              <a:t>Manages documents related to insurance and emissions.</a:t>
            </a:r>
          </a:p>
          <a:p>
            <a:pPr algn="just">
              <a:lnSpc>
                <a:spcPts val="3441"/>
              </a:lnSpc>
            </a:pPr>
          </a:p>
          <a:p>
            <a:pPr algn="just" marL="640480" indent="-320240" lvl="1">
              <a:lnSpc>
                <a:spcPts val="3441"/>
              </a:lnSpc>
              <a:buFont typeface="Arial"/>
              <a:buChar char="•"/>
            </a:pPr>
            <a:r>
              <a:rPr lang="en-US" sz="2966">
                <a:solidFill>
                  <a:srgbClr val="FFFFFF"/>
                </a:solidFill>
                <a:latin typeface="Roboto Bold"/>
              </a:rPr>
              <a:t>Sends email alerts before document expiry.</a:t>
            </a:r>
          </a:p>
          <a:p>
            <a:pPr algn="just">
              <a:lnSpc>
                <a:spcPts val="344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360460" y="6096000"/>
            <a:ext cx="16176745" cy="1785671"/>
            <a:chOff x="0" y="0"/>
            <a:chExt cx="21568993" cy="238089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890986" y="1217802"/>
              <a:ext cx="20678007" cy="1163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0480" indent="-320240" lvl="1">
                <a:lnSpc>
                  <a:spcPts val="3441"/>
                </a:lnSpc>
                <a:buFont typeface="Arial"/>
                <a:buChar char="•"/>
              </a:pPr>
              <a:r>
                <a:rPr lang="en-US" sz="2966">
                  <a:solidFill>
                    <a:srgbClr val="FFFFFF"/>
                  </a:solidFill>
                  <a:latin typeface="Roboto Bold"/>
                </a:rPr>
                <a:t>Manage service order</a:t>
              </a:r>
            </a:p>
            <a:p>
              <a:pPr algn="just" marL="640480" indent="-320240" lvl="1">
                <a:lnSpc>
                  <a:spcPts val="3441"/>
                </a:lnSpc>
                <a:buFont typeface="Arial"/>
                <a:buChar char="•"/>
              </a:pPr>
              <a:r>
                <a:rPr lang="en-US" sz="2966">
                  <a:solidFill>
                    <a:srgbClr val="FFFFFF"/>
                  </a:solidFill>
                  <a:latin typeface="Roboto Bold"/>
                </a:rPr>
                <a:t>Manage agents and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0"/>
              <a:ext cx="9145986" cy="709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65052" indent="-382526" lvl="1">
                <a:lnSpc>
                  <a:spcPts val="4110"/>
                </a:lnSpc>
                <a:buFont typeface="Arial"/>
                <a:buChar char="•"/>
              </a:pPr>
              <a:r>
                <a:rPr lang="en-US" sz="3543" u="sng">
                  <a:solidFill>
                    <a:srgbClr val="FFFFFF"/>
                  </a:solidFill>
                  <a:latin typeface="Roboto Bold"/>
                </a:rPr>
                <a:t>Admin feature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B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2229" y="-9729925"/>
            <a:ext cx="16376864" cy="16376864"/>
          </a:xfrm>
          <a:custGeom>
            <a:avLst/>
            <a:gdLst/>
            <a:ahLst/>
            <a:cxnLst/>
            <a:rect r="r" b="b" t="t" l="l"/>
            <a:pathLst>
              <a:path h="16376864" w="16376864">
                <a:moveTo>
                  <a:pt x="0" y="0"/>
                </a:moveTo>
                <a:lnTo>
                  <a:pt x="16376864" y="0"/>
                </a:lnTo>
                <a:lnTo>
                  <a:pt x="16376864" y="16376864"/>
                </a:lnTo>
                <a:lnTo>
                  <a:pt x="0" y="16376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87935" y="2050153"/>
            <a:ext cx="17011089" cy="17011089"/>
          </a:xfrm>
          <a:custGeom>
            <a:avLst/>
            <a:gdLst/>
            <a:ahLst/>
            <a:cxnLst/>
            <a:rect r="r" b="b" t="t" l="l"/>
            <a:pathLst>
              <a:path h="17011089" w="17011089">
                <a:moveTo>
                  <a:pt x="0" y="0"/>
                </a:moveTo>
                <a:lnTo>
                  <a:pt x="17011089" y="0"/>
                </a:lnTo>
                <a:lnTo>
                  <a:pt x="17011089" y="17011089"/>
                </a:lnTo>
                <a:lnTo>
                  <a:pt x="0" y="1701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0921" y="831626"/>
            <a:ext cx="12998059" cy="768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1"/>
              </a:lnSpc>
            </a:pPr>
            <a:r>
              <a:rPr lang="en-US" sz="5113">
                <a:solidFill>
                  <a:srgbClr val="00FFFC"/>
                </a:solidFill>
                <a:latin typeface="Roboto Bold"/>
              </a:rPr>
              <a:t>User roles: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3796" y="3131385"/>
            <a:ext cx="16347715" cy="413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5052" indent="-382526" lvl="1">
              <a:lnSpc>
                <a:spcPts val="4110"/>
              </a:lnSpc>
              <a:buFont typeface="Arial"/>
              <a:buChar char="•"/>
            </a:pPr>
            <a:r>
              <a:rPr lang="en-US" sz="3543">
                <a:solidFill>
                  <a:srgbClr val="00FFFC"/>
                </a:solidFill>
                <a:latin typeface="Roboto Bold"/>
              </a:rPr>
              <a:t>Car Owner</a:t>
            </a:r>
            <a:r>
              <a:rPr lang="en-US" sz="3543">
                <a:solidFill>
                  <a:srgbClr val="FFFFFF"/>
                </a:solidFill>
                <a:latin typeface="Roboto Bold"/>
              </a:rPr>
              <a:t>: Books services, finds nearby mechanics, manages documents.</a:t>
            </a:r>
          </a:p>
          <a:p>
            <a:pPr algn="l">
              <a:lnSpc>
                <a:spcPts val="4110"/>
              </a:lnSpc>
            </a:pPr>
          </a:p>
          <a:p>
            <a:pPr algn="l" marL="765052" indent="-382526" lvl="1">
              <a:lnSpc>
                <a:spcPts val="4110"/>
              </a:lnSpc>
              <a:buFont typeface="Arial"/>
              <a:buChar char="•"/>
            </a:pPr>
            <a:r>
              <a:rPr lang="en-US" sz="3543">
                <a:solidFill>
                  <a:srgbClr val="00FFFC"/>
                </a:solidFill>
                <a:latin typeface="Roboto Bold"/>
              </a:rPr>
              <a:t>Service Center Manager</a:t>
            </a:r>
            <a:r>
              <a:rPr lang="en-US" sz="3543">
                <a:solidFill>
                  <a:srgbClr val="FFFFFF"/>
                </a:solidFill>
                <a:latin typeface="Roboto Bold"/>
              </a:rPr>
              <a:t>: Manages service orders, assigns service agents.</a:t>
            </a:r>
          </a:p>
          <a:p>
            <a:pPr algn="l">
              <a:lnSpc>
                <a:spcPts val="4110"/>
              </a:lnSpc>
            </a:pPr>
          </a:p>
          <a:p>
            <a:pPr algn="l" marL="765052" indent="-382526" lvl="1">
              <a:lnSpc>
                <a:spcPts val="4110"/>
              </a:lnSpc>
              <a:buFont typeface="Arial"/>
              <a:buChar char="•"/>
            </a:pPr>
            <a:r>
              <a:rPr lang="en-US" sz="3543">
                <a:solidFill>
                  <a:srgbClr val="00FFFC"/>
                </a:solidFill>
                <a:latin typeface="Roboto Bold"/>
              </a:rPr>
              <a:t>Mechanic</a:t>
            </a:r>
            <a:r>
              <a:rPr lang="en-US" sz="3543">
                <a:solidFill>
                  <a:srgbClr val="FFFFFF"/>
                </a:solidFill>
                <a:latin typeface="Roboto Bold"/>
              </a:rPr>
              <a:t>: Updates location, receives and responds to service requests.</a:t>
            </a:r>
          </a:p>
          <a:p>
            <a:pPr algn="l">
              <a:lnSpc>
                <a:spcPts val="4110"/>
              </a:lnSpc>
            </a:pPr>
          </a:p>
          <a:p>
            <a:pPr algn="l" marL="765052" indent="-382526" lvl="1">
              <a:lnSpc>
                <a:spcPts val="4110"/>
              </a:lnSpc>
              <a:buFont typeface="Arial"/>
              <a:buChar char="•"/>
            </a:pPr>
            <a:r>
              <a:rPr lang="en-US" sz="3543">
                <a:solidFill>
                  <a:srgbClr val="00FFFC"/>
                </a:solidFill>
                <a:latin typeface="Roboto Bold"/>
              </a:rPr>
              <a:t>Service Agent</a:t>
            </a:r>
            <a:r>
              <a:rPr lang="en-US" sz="3543">
                <a:solidFill>
                  <a:srgbClr val="FFFFFF"/>
                </a:solidFill>
                <a:latin typeface="Roboto Bold"/>
              </a:rPr>
              <a:t>: Handles assigned orders, updates service status.</a:t>
            </a:r>
          </a:p>
          <a:p>
            <a:pPr algn="l">
              <a:lnSpc>
                <a:spcPts val="411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DAGGmJvYYjk</dc:identifier>
  <dcterms:modified xsi:type="dcterms:W3CDTF">2011-08-01T06:04:30Z</dcterms:modified>
  <cp:revision>1</cp:revision>
  <dc:title>Carzoo</dc:title>
</cp:coreProperties>
</file>