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TT Norms Bold" charset="1" panose="02000803030000020004"/>
      <p:regular r:id="rId14"/>
    </p:embeddedFont>
    <p:embeddedFont>
      <p:font typeface="TT Norms" charset="1" panose="020005030300000200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0D8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92282" y="4891736"/>
            <a:ext cx="4249101" cy="8733128"/>
          </a:xfrm>
          <a:custGeom>
            <a:avLst/>
            <a:gdLst/>
            <a:ahLst/>
            <a:cxnLst/>
            <a:rect r="r" b="b" t="t" l="l"/>
            <a:pathLst>
              <a:path h="8733128" w="4249101">
                <a:moveTo>
                  <a:pt x="0" y="0"/>
                </a:moveTo>
                <a:lnTo>
                  <a:pt x="4249100" y="0"/>
                </a:lnTo>
                <a:lnTo>
                  <a:pt x="4249100" y="8733128"/>
                </a:lnTo>
                <a:lnTo>
                  <a:pt x="0" y="8733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63934" y="1504308"/>
            <a:ext cx="15595366" cy="2312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00"/>
              </a:lnSpc>
            </a:pPr>
            <a:r>
              <a:rPr lang="en-US" sz="8900" spc="-445">
                <a:solidFill>
                  <a:srgbClr val="000000"/>
                </a:solidFill>
                <a:latin typeface="TT Norms Bold"/>
              </a:rPr>
              <a:t>Cross Platform Application Development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299599" y="8608378"/>
            <a:ext cx="4839742" cy="1261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0"/>
              </a:lnSpc>
            </a:pPr>
            <a:r>
              <a:rPr lang="en-US" sz="2450">
                <a:solidFill>
                  <a:srgbClr val="020202"/>
                </a:solidFill>
                <a:latin typeface="TT Norms Bold"/>
              </a:rPr>
              <a:t>Team:</a:t>
            </a:r>
          </a:p>
          <a:p>
            <a:pPr algn="ctr">
              <a:lnSpc>
                <a:spcPts val="3430"/>
              </a:lnSpc>
            </a:pPr>
            <a:r>
              <a:rPr lang="en-US" sz="2450">
                <a:solidFill>
                  <a:srgbClr val="020202"/>
                </a:solidFill>
                <a:latin typeface="TT Norms Bold"/>
              </a:rPr>
              <a:t>Pranjal Bankawat- 2021HS70020</a:t>
            </a:r>
          </a:p>
          <a:p>
            <a:pPr algn="ctr">
              <a:lnSpc>
                <a:spcPts val="3430"/>
              </a:lnSpc>
            </a:pPr>
            <a:r>
              <a:rPr lang="en-US" sz="2450">
                <a:solidFill>
                  <a:srgbClr val="020202"/>
                </a:solidFill>
                <a:latin typeface="TT Norms Bold"/>
              </a:rPr>
              <a:t>Mahima M Nayak- 2021HS70028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0D8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84959" y="182692"/>
            <a:ext cx="3635648" cy="1251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89"/>
              </a:lnSpc>
            </a:pPr>
            <a:r>
              <a:rPr lang="en-US" sz="7349">
                <a:solidFill>
                  <a:srgbClr val="000000"/>
                </a:solidFill>
                <a:latin typeface="TT Norms Bold"/>
              </a:rPr>
              <a:t>Content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6054714" y="-61970"/>
            <a:ext cx="6178573" cy="12698750"/>
          </a:xfrm>
          <a:custGeom>
            <a:avLst/>
            <a:gdLst/>
            <a:ahLst/>
            <a:cxnLst/>
            <a:rect r="r" b="b" t="t" l="l"/>
            <a:pathLst>
              <a:path h="12698750" w="6178573">
                <a:moveTo>
                  <a:pt x="0" y="0"/>
                </a:moveTo>
                <a:lnTo>
                  <a:pt x="6178572" y="0"/>
                </a:lnTo>
                <a:lnTo>
                  <a:pt x="6178572" y="12698749"/>
                </a:lnTo>
                <a:lnTo>
                  <a:pt x="0" y="12698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707453" y="3775344"/>
            <a:ext cx="7431286" cy="4938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9"/>
              </a:lnSpc>
            </a:pPr>
            <a:r>
              <a:rPr lang="en-US" sz="4699">
                <a:solidFill>
                  <a:srgbClr val="000000"/>
                </a:solidFill>
                <a:latin typeface="TT Norms"/>
              </a:rPr>
              <a:t>Proposal </a:t>
            </a:r>
          </a:p>
          <a:p>
            <a:pPr algn="l" marL="1014718" indent="-507359" lvl="1">
              <a:lnSpc>
                <a:spcPts val="6579"/>
              </a:lnSpc>
              <a:buAutoNum type="arabicPeriod" startAt="1"/>
            </a:pPr>
            <a:r>
              <a:rPr lang="en-US" sz="4699">
                <a:solidFill>
                  <a:srgbClr val="000000"/>
                </a:solidFill>
                <a:latin typeface="TT Norms"/>
              </a:rPr>
              <a:t>Project Description</a:t>
            </a:r>
          </a:p>
          <a:p>
            <a:pPr algn="l" marL="1014718" indent="-507359" lvl="1">
              <a:lnSpc>
                <a:spcPts val="6579"/>
              </a:lnSpc>
              <a:buAutoNum type="arabicPeriod" startAt="1"/>
            </a:pPr>
            <a:r>
              <a:rPr lang="en-US" sz="4699">
                <a:solidFill>
                  <a:srgbClr val="000000"/>
                </a:solidFill>
                <a:latin typeface="TT Norms"/>
              </a:rPr>
              <a:t>Value Proposition</a:t>
            </a:r>
          </a:p>
          <a:p>
            <a:pPr algn="l" marL="1014718" indent="-507359" lvl="1">
              <a:lnSpc>
                <a:spcPts val="6579"/>
              </a:lnSpc>
              <a:buAutoNum type="arabicPeriod" startAt="1"/>
            </a:pPr>
            <a:r>
              <a:rPr lang="en-US" sz="4699">
                <a:solidFill>
                  <a:srgbClr val="000000"/>
                </a:solidFill>
                <a:latin typeface="TT Norms"/>
              </a:rPr>
              <a:t>Market Analysis</a:t>
            </a:r>
          </a:p>
          <a:p>
            <a:pPr algn="l" marL="1014718" indent="-507359" lvl="1">
              <a:lnSpc>
                <a:spcPts val="6579"/>
              </a:lnSpc>
              <a:buAutoNum type="arabicPeriod" startAt="1"/>
            </a:pPr>
            <a:r>
              <a:rPr lang="en-US" sz="4699">
                <a:solidFill>
                  <a:srgbClr val="000000"/>
                </a:solidFill>
                <a:latin typeface="TT Norms"/>
              </a:rPr>
              <a:t>Monetization Strategy</a:t>
            </a:r>
          </a:p>
          <a:p>
            <a:pPr algn="l" marL="1014718" indent="-507359" lvl="1">
              <a:lnSpc>
                <a:spcPts val="6579"/>
              </a:lnSpc>
              <a:buAutoNum type="arabicPeriod" startAt="1"/>
            </a:pPr>
            <a:r>
              <a:rPr lang="en-US" sz="4699">
                <a:solidFill>
                  <a:srgbClr val="000000"/>
                </a:solidFill>
                <a:latin typeface="TT Norms"/>
              </a:rPr>
              <a:t>Development RoadMap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40205" y="2415656"/>
            <a:ext cx="6026869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TT Norms Bold"/>
              </a:rPr>
              <a:t>Application Name:   </a:t>
            </a:r>
            <a:r>
              <a:rPr lang="en-US" sz="3150">
                <a:solidFill>
                  <a:srgbClr val="000000"/>
                </a:solidFill>
                <a:latin typeface="TT Norms"/>
              </a:rPr>
              <a:t>RentWheels</a:t>
            </a:r>
            <a:r>
              <a:rPr lang="en-US" sz="3150">
                <a:solidFill>
                  <a:srgbClr val="000000"/>
                </a:solidFill>
                <a:latin typeface="TT Norms Bold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0D8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932680" y="818484"/>
            <a:ext cx="8223804" cy="1641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9"/>
              </a:lnSpc>
            </a:pPr>
            <a:r>
              <a:rPr lang="en-US" sz="4749">
                <a:solidFill>
                  <a:srgbClr val="000000"/>
                </a:solidFill>
                <a:latin typeface="TT Norms Bold"/>
              </a:rPr>
              <a:t>Project Description</a:t>
            </a:r>
          </a:p>
          <a:p>
            <a:pPr algn="ctr">
              <a:lnSpc>
                <a:spcPts val="664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6169362" y="-1932602"/>
            <a:ext cx="7599605" cy="15619381"/>
          </a:xfrm>
          <a:custGeom>
            <a:avLst/>
            <a:gdLst/>
            <a:ahLst/>
            <a:cxnLst/>
            <a:rect r="r" b="b" t="t" l="l"/>
            <a:pathLst>
              <a:path h="15619381" w="7599605">
                <a:moveTo>
                  <a:pt x="0" y="0"/>
                </a:moveTo>
                <a:lnTo>
                  <a:pt x="7599605" y="0"/>
                </a:lnTo>
                <a:lnTo>
                  <a:pt x="7599605" y="15619381"/>
                </a:lnTo>
                <a:lnTo>
                  <a:pt x="0" y="156193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19848" y="3251360"/>
            <a:ext cx="12596358" cy="5184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</a:pPr>
            <a:r>
              <a:rPr lang="en-US" sz="3249">
                <a:solidFill>
                  <a:srgbClr val="000000"/>
                </a:solidFill>
                <a:latin typeface="TT Norms Bold"/>
              </a:rPr>
              <a:t>Rent Wheels App:</a:t>
            </a:r>
          </a:p>
          <a:p>
            <a:pPr algn="l" marL="701618" indent="-350809" lvl="1">
              <a:lnSpc>
                <a:spcPts val="4549"/>
              </a:lnSpc>
              <a:buFont typeface="Arial"/>
              <a:buChar char="•"/>
            </a:pPr>
            <a:r>
              <a:rPr lang="en-US" sz="3249">
                <a:solidFill>
                  <a:srgbClr val="000000"/>
                </a:solidFill>
                <a:latin typeface="TT Norms"/>
              </a:rPr>
              <a:t>The Rent Wheels app is a comprehensive solution designed to provide a seamless, intuitive experience for users seeking to rent cars across different platforms, including iOS, Android, and the web. </a:t>
            </a:r>
          </a:p>
          <a:p>
            <a:pPr algn="l" marL="723207" indent="-361604" lvl="1">
              <a:lnSpc>
                <a:spcPts val="4689"/>
              </a:lnSpc>
              <a:buFont typeface="Arial"/>
              <a:buChar char="•"/>
            </a:pPr>
            <a:r>
              <a:rPr lang="en-US" sz="3349">
                <a:solidFill>
                  <a:srgbClr val="000000"/>
                </a:solidFill>
                <a:latin typeface="TT Norms"/>
              </a:rPr>
              <a:t>Whether you need a car for a short trip around town or a long journey across the country, the app allows you to quickly and easily find the right vehicle to suit your needs.</a:t>
            </a:r>
          </a:p>
          <a:p>
            <a:pPr algn="ctr">
              <a:lnSpc>
                <a:spcPts val="454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0D8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134884" y="942975"/>
            <a:ext cx="8223804" cy="803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9"/>
              </a:lnSpc>
            </a:pPr>
            <a:r>
              <a:rPr lang="en-US" sz="4749">
                <a:solidFill>
                  <a:srgbClr val="000000"/>
                </a:solidFill>
                <a:latin typeface="TT Norms Bold"/>
              </a:rPr>
              <a:t>Value  Proposition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6052613" y="-1975756"/>
            <a:ext cx="7599605" cy="15619381"/>
          </a:xfrm>
          <a:custGeom>
            <a:avLst/>
            <a:gdLst/>
            <a:ahLst/>
            <a:cxnLst/>
            <a:rect r="r" b="b" t="t" l="l"/>
            <a:pathLst>
              <a:path h="15619381" w="7599605">
                <a:moveTo>
                  <a:pt x="0" y="0"/>
                </a:moveTo>
                <a:lnTo>
                  <a:pt x="7599606" y="0"/>
                </a:lnTo>
                <a:lnTo>
                  <a:pt x="7599606" y="15619381"/>
                </a:lnTo>
                <a:lnTo>
                  <a:pt x="0" y="156193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43789" y="2607845"/>
            <a:ext cx="12596358" cy="6932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9"/>
              </a:lnSpc>
            </a:pPr>
          </a:p>
          <a:p>
            <a:pPr algn="l" marL="658439" indent="-329219" lvl="1">
              <a:lnSpc>
                <a:spcPts val="4269"/>
              </a:lnSpc>
              <a:buFont typeface="Arial"/>
              <a:buChar char="•"/>
            </a:pPr>
            <a:r>
              <a:rPr lang="en-US" sz="3049">
                <a:solidFill>
                  <a:srgbClr val="000000"/>
                </a:solidFill>
                <a:latin typeface="TT Norms Bold"/>
              </a:rPr>
              <a:t>Convenient Booking</a:t>
            </a:r>
            <a:r>
              <a:rPr lang="en-US" sz="3049">
                <a:solidFill>
                  <a:srgbClr val="000000"/>
                </a:solidFill>
                <a:latin typeface="TT Norms"/>
              </a:rPr>
              <a:t>: Seamlessly find and book a car across platforms with intuitive search and filters.</a:t>
            </a:r>
          </a:p>
          <a:p>
            <a:pPr algn="l" marL="658439" indent="-329219" lvl="1">
              <a:lnSpc>
                <a:spcPts val="4269"/>
              </a:lnSpc>
              <a:buFont typeface="Arial"/>
              <a:buChar char="•"/>
            </a:pPr>
            <a:r>
              <a:rPr lang="en-US" sz="3049">
                <a:solidFill>
                  <a:srgbClr val="000000"/>
                </a:solidFill>
                <a:latin typeface="TT Norms Bold"/>
              </a:rPr>
              <a:t>Diverse Selection</a:t>
            </a:r>
            <a:r>
              <a:rPr lang="en-US" sz="3049">
                <a:solidFill>
                  <a:srgbClr val="000000"/>
                </a:solidFill>
                <a:latin typeface="TT Norms"/>
              </a:rPr>
              <a:t>: Access a wide range of vehicles tailored to your preferences and needs.</a:t>
            </a:r>
          </a:p>
          <a:p>
            <a:pPr algn="l" marL="658439" indent="-329219" lvl="1">
              <a:lnSpc>
                <a:spcPts val="4269"/>
              </a:lnSpc>
              <a:buFont typeface="Arial"/>
              <a:buChar char="•"/>
            </a:pPr>
            <a:r>
              <a:rPr lang="en-US" sz="3049">
                <a:solidFill>
                  <a:srgbClr val="000000"/>
                </a:solidFill>
                <a:latin typeface="TT Norms Bold"/>
              </a:rPr>
              <a:t>Secure Payments</a:t>
            </a:r>
            <a:r>
              <a:rPr lang="en-US" sz="3049">
                <a:solidFill>
                  <a:srgbClr val="000000"/>
                </a:solidFill>
                <a:latin typeface="TT Norms"/>
              </a:rPr>
              <a:t>: Enjoy peace of mind with encrypted, reliable payment options.</a:t>
            </a:r>
          </a:p>
          <a:p>
            <a:pPr algn="l" marL="658439" indent="-329219" lvl="1">
              <a:lnSpc>
                <a:spcPts val="4269"/>
              </a:lnSpc>
              <a:buFont typeface="Arial"/>
              <a:buChar char="•"/>
            </a:pPr>
            <a:r>
              <a:rPr lang="en-US" sz="3049">
                <a:solidFill>
                  <a:srgbClr val="000000"/>
                </a:solidFill>
                <a:latin typeface="TT Norms Bold"/>
              </a:rPr>
              <a:t>Personalized Experience</a:t>
            </a:r>
            <a:r>
              <a:rPr lang="en-US" sz="3049">
                <a:solidFill>
                  <a:srgbClr val="000000"/>
                </a:solidFill>
                <a:latin typeface="TT Norms"/>
              </a:rPr>
              <a:t>: Manage bookings, rewards, and preferences in one easy-to-use app.</a:t>
            </a:r>
          </a:p>
          <a:p>
            <a:pPr algn="l" marL="658439" indent="-329219" lvl="1">
              <a:lnSpc>
                <a:spcPts val="4269"/>
              </a:lnSpc>
              <a:buFont typeface="Arial"/>
              <a:buChar char="•"/>
            </a:pPr>
            <a:r>
              <a:rPr lang="en-US" sz="3049">
                <a:solidFill>
                  <a:srgbClr val="000000"/>
                </a:solidFill>
                <a:latin typeface="TT Norms Bold"/>
              </a:rPr>
              <a:t>Exceptional Support</a:t>
            </a:r>
            <a:r>
              <a:rPr lang="en-US" sz="3049">
                <a:solidFill>
                  <a:srgbClr val="000000"/>
                </a:solidFill>
                <a:latin typeface="TT Norms"/>
              </a:rPr>
              <a:t>: Receive prompt customer service through chat, email, or phone support.</a:t>
            </a:r>
          </a:p>
          <a:p>
            <a:pPr algn="l">
              <a:lnSpc>
                <a:spcPts val="4409"/>
              </a:lnSpc>
            </a:pPr>
          </a:p>
          <a:p>
            <a:pPr algn="ctr">
              <a:lnSpc>
                <a:spcPts val="426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0D8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5890679" y="-2068711"/>
            <a:ext cx="7599605" cy="15619381"/>
          </a:xfrm>
          <a:custGeom>
            <a:avLst/>
            <a:gdLst/>
            <a:ahLst/>
            <a:cxnLst/>
            <a:rect r="r" b="b" t="t" l="l"/>
            <a:pathLst>
              <a:path h="15619381" w="7599605">
                <a:moveTo>
                  <a:pt x="0" y="0"/>
                </a:moveTo>
                <a:lnTo>
                  <a:pt x="7599605" y="0"/>
                </a:lnTo>
                <a:lnTo>
                  <a:pt x="7599605" y="15619381"/>
                </a:lnTo>
                <a:lnTo>
                  <a:pt x="0" y="156193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70564" y="2632863"/>
            <a:ext cx="12596358" cy="6777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0492" indent="-275246" lvl="1">
              <a:lnSpc>
                <a:spcPts val="3569"/>
              </a:lnSpc>
              <a:buAutoNum type="arabicPeriod" startAt="1"/>
            </a:pPr>
            <a:r>
              <a:rPr lang="en-US" sz="2549">
                <a:solidFill>
                  <a:srgbClr val="000000"/>
                </a:solidFill>
                <a:latin typeface="TT Norms Semi-Bold"/>
              </a:rPr>
              <a:t>Growing Demand:</a:t>
            </a:r>
            <a:r>
              <a:rPr lang="en-US" sz="2549">
                <a:solidFill>
                  <a:srgbClr val="000000"/>
                </a:solidFill>
                <a:latin typeface="TT Norms"/>
              </a:rPr>
              <a:t> Increasing need for flexible transportation solutions drives the car rental market.</a:t>
            </a:r>
          </a:p>
          <a:p>
            <a:pPr algn="l" marL="550492" indent="-275246" lvl="1">
              <a:lnSpc>
                <a:spcPts val="3569"/>
              </a:lnSpc>
              <a:buAutoNum type="arabicPeriod" startAt="1"/>
            </a:pPr>
            <a:r>
              <a:rPr lang="en-US" sz="2549">
                <a:solidFill>
                  <a:srgbClr val="000000"/>
                </a:solidFill>
                <a:latin typeface="TT Norms Semi-Bold"/>
              </a:rPr>
              <a:t>R</a:t>
            </a:r>
            <a:r>
              <a:rPr lang="en-US" sz="2549">
                <a:solidFill>
                  <a:srgbClr val="000000"/>
                </a:solidFill>
                <a:latin typeface="TT Norms Semi-Bold"/>
              </a:rPr>
              <a:t>ising Urbanization:</a:t>
            </a:r>
            <a:r>
              <a:rPr lang="en-US" sz="2549">
                <a:solidFill>
                  <a:srgbClr val="000000"/>
                </a:solidFill>
                <a:latin typeface="TT Norms"/>
              </a:rPr>
              <a:t> Urban centers' expansion fuels demand for short-term car rentals.</a:t>
            </a:r>
          </a:p>
          <a:p>
            <a:pPr algn="l" marL="550492" indent="-275246" lvl="1">
              <a:lnSpc>
                <a:spcPts val="3569"/>
              </a:lnSpc>
              <a:buAutoNum type="arabicPeriod" startAt="1"/>
            </a:pPr>
            <a:r>
              <a:rPr lang="en-US" sz="2549">
                <a:solidFill>
                  <a:srgbClr val="000000"/>
                </a:solidFill>
                <a:latin typeface="TT Norms Semi-Bold"/>
              </a:rPr>
              <a:t>Travel and Tourism Growth:</a:t>
            </a:r>
            <a:r>
              <a:rPr lang="en-US" sz="2549">
                <a:solidFill>
                  <a:srgbClr val="000000"/>
                </a:solidFill>
                <a:latin typeface="TT Norms"/>
              </a:rPr>
              <a:t> A rise in travel and tourism boosts r</a:t>
            </a:r>
            <a:r>
              <a:rPr lang="en-US" sz="2549">
                <a:solidFill>
                  <a:srgbClr val="000000"/>
                </a:solidFill>
                <a:latin typeface="TT Norms"/>
              </a:rPr>
              <a:t>e</a:t>
            </a:r>
            <a:r>
              <a:rPr lang="en-US" sz="2549">
                <a:solidFill>
                  <a:srgbClr val="000000"/>
                </a:solidFill>
                <a:latin typeface="TT Norms"/>
              </a:rPr>
              <a:t>ntal </a:t>
            </a:r>
            <a:r>
              <a:rPr lang="en-US" sz="2549">
                <a:solidFill>
                  <a:srgbClr val="000000"/>
                </a:solidFill>
                <a:latin typeface="TT Norms"/>
              </a:rPr>
              <a:t>c</a:t>
            </a:r>
            <a:r>
              <a:rPr lang="en-US" sz="2549">
                <a:solidFill>
                  <a:srgbClr val="000000"/>
                </a:solidFill>
                <a:latin typeface="TT Norms"/>
              </a:rPr>
              <a:t>ar req</a:t>
            </a:r>
            <a:r>
              <a:rPr lang="en-US" sz="2549">
                <a:solidFill>
                  <a:srgbClr val="000000"/>
                </a:solidFill>
                <a:latin typeface="TT Norms"/>
              </a:rPr>
              <a:t>u</a:t>
            </a:r>
            <a:r>
              <a:rPr lang="en-US" sz="2549">
                <a:solidFill>
                  <a:srgbClr val="000000"/>
                </a:solidFill>
                <a:latin typeface="TT Norms"/>
              </a:rPr>
              <a:t>i</a:t>
            </a:r>
            <a:r>
              <a:rPr lang="en-US" sz="2549">
                <a:solidFill>
                  <a:srgbClr val="000000"/>
                </a:solidFill>
                <a:latin typeface="TT Norms"/>
              </a:rPr>
              <a:t>rements</a:t>
            </a:r>
            <a:r>
              <a:rPr lang="en-US" sz="2549">
                <a:solidFill>
                  <a:srgbClr val="000000"/>
                </a:solidFill>
                <a:latin typeface="TT Norms"/>
              </a:rPr>
              <a:t>.</a:t>
            </a:r>
          </a:p>
          <a:p>
            <a:pPr algn="l" marL="550492" indent="-275246" lvl="1">
              <a:lnSpc>
                <a:spcPts val="3569"/>
              </a:lnSpc>
              <a:buAutoNum type="arabicPeriod" startAt="1"/>
            </a:pPr>
            <a:r>
              <a:rPr lang="en-US" sz="2549">
                <a:solidFill>
                  <a:srgbClr val="000000"/>
                </a:solidFill>
                <a:latin typeface="TT Norms Semi-Bold"/>
              </a:rPr>
              <a:t>Tech Integration:</a:t>
            </a:r>
            <a:r>
              <a:rPr lang="en-US" sz="2549">
                <a:solidFill>
                  <a:srgbClr val="000000"/>
                </a:solidFill>
                <a:latin typeface="TT Norms"/>
              </a:rPr>
              <a:t> Advanced technology improves booking convenience and custom</a:t>
            </a:r>
            <a:r>
              <a:rPr lang="en-US" sz="2549">
                <a:solidFill>
                  <a:srgbClr val="000000"/>
                </a:solidFill>
                <a:latin typeface="TT Norms"/>
              </a:rPr>
              <a:t>er</a:t>
            </a:r>
            <a:r>
              <a:rPr lang="en-US" sz="2549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2549">
                <a:solidFill>
                  <a:srgbClr val="000000"/>
                </a:solidFill>
                <a:latin typeface="TT Norms"/>
              </a:rPr>
              <a:t>experience</a:t>
            </a:r>
            <a:r>
              <a:rPr lang="en-US" sz="2549">
                <a:solidFill>
                  <a:srgbClr val="000000"/>
                </a:solidFill>
                <a:latin typeface="TT Norms"/>
              </a:rPr>
              <a:t>.</a:t>
            </a:r>
          </a:p>
          <a:p>
            <a:pPr algn="l" marL="550492" indent="-275246" lvl="1">
              <a:lnSpc>
                <a:spcPts val="3569"/>
              </a:lnSpc>
              <a:buAutoNum type="arabicPeriod" startAt="1"/>
            </a:pPr>
            <a:r>
              <a:rPr lang="en-US" sz="2549">
                <a:solidFill>
                  <a:srgbClr val="000000"/>
                </a:solidFill>
                <a:latin typeface="TT Norms Semi-Bold"/>
              </a:rPr>
              <a:t>Sustainability Focus:</a:t>
            </a:r>
            <a:r>
              <a:rPr lang="en-US" sz="2549">
                <a:solidFill>
                  <a:srgbClr val="000000"/>
                </a:solidFill>
                <a:latin typeface="TT Norms"/>
              </a:rPr>
              <a:t> Eco-friendly and electric car options gain popularity among customers.</a:t>
            </a:r>
          </a:p>
          <a:p>
            <a:pPr algn="l" marL="550492" indent="-275246" lvl="1">
              <a:lnSpc>
                <a:spcPts val="3569"/>
              </a:lnSpc>
              <a:buAutoNum type="arabicPeriod" startAt="1"/>
            </a:pPr>
            <a:r>
              <a:rPr lang="en-US" sz="2549">
                <a:solidFill>
                  <a:srgbClr val="000000"/>
                </a:solidFill>
                <a:latin typeface="TT Norms Semi-Bold"/>
              </a:rPr>
              <a:t>Intens</a:t>
            </a:r>
            <a:r>
              <a:rPr lang="en-US" sz="2549">
                <a:solidFill>
                  <a:srgbClr val="000000"/>
                </a:solidFill>
                <a:latin typeface="TT Norms Semi-Bold"/>
              </a:rPr>
              <a:t>e Competition:</a:t>
            </a:r>
            <a:r>
              <a:rPr lang="en-US" sz="2549">
                <a:solidFill>
                  <a:srgbClr val="000000"/>
                </a:solidFill>
                <a:latin typeface="TT Norms"/>
              </a:rPr>
              <a:t> </a:t>
            </a:r>
            <a:r>
              <a:rPr lang="en-US" sz="2549">
                <a:solidFill>
                  <a:srgbClr val="000000"/>
                </a:solidFill>
                <a:latin typeface="TT Norms"/>
              </a:rPr>
              <a:t>N</a:t>
            </a:r>
            <a:r>
              <a:rPr lang="en-US" sz="2549">
                <a:solidFill>
                  <a:srgbClr val="000000"/>
                </a:solidFill>
                <a:latin typeface="TT Norms"/>
              </a:rPr>
              <a:t>u</a:t>
            </a:r>
            <a:r>
              <a:rPr lang="en-US" sz="2549">
                <a:solidFill>
                  <a:srgbClr val="000000"/>
                </a:solidFill>
                <a:latin typeface="TT Norms"/>
              </a:rPr>
              <a:t>mer</a:t>
            </a:r>
            <a:r>
              <a:rPr lang="en-US" sz="2549">
                <a:solidFill>
                  <a:srgbClr val="000000"/>
                </a:solidFill>
                <a:latin typeface="TT Norms"/>
              </a:rPr>
              <a:t>o</a:t>
            </a:r>
            <a:r>
              <a:rPr lang="en-US" sz="2549">
                <a:solidFill>
                  <a:srgbClr val="000000"/>
                </a:solidFill>
                <a:latin typeface="TT Norms"/>
              </a:rPr>
              <a:t>us playe</a:t>
            </a:r>
            <a:r>
              <a:rPr lang="en-US" sz="2549">
                <a:solidFill>
                  <a:srgbClr val="000000"/>
                </a:solidFill>
                <a:latin typeface="TT Norms"/>
              </a:rPr>
              <a:t>r</a:t>
            </a:r>
            <a:r>
              <a:rPr lang="en-US" sz="2549">
                <a:solidFill>
                  <a:srgbClr val="000000"/>
                </a:solidFill>
                <a:latin typeface="TT Norms"/>
              </a:rPr>
              <a:t>s in </a:t>
            </a:r>
            <a:r>
              <a:rPr lang="en-US" sz="2549">
                <a:solidFill>
                  <a:srgbClr val="000000"/>
                </a:solidFill>
                <a:latin typeface="TT Norms"/>
              </a:rPr>
              <a:t>t</a:t>
            </a:r>
            <a:r>
              <a:rPr lang="en-US" sz="2549">
                <a:solidFill>
                  <a:srgbClr val="000000"/>
                </a:solidFill>
                <a:latin typeface="TT Norms"/>
              </a:rPr>
              <a:t>he market lead to competitive pricing and innovation.</a:t>
            </a:r>
          </a:p>
          <a:p>
            <a:pPr algn="l" marL="550492" indent="-275246" lvl="1">
              <a:lnSpc>
                <a:spcPts val="3569"/>
              </a:lnSpc>
              <a:buAutoNum type="arabicPeriod" startAt="1"/>
            </a:pPr>
            <a:r>
              <a:rPr lang="en-US" sz="2549">
                <a:solidFill>
                  <a:srgbClr val="000000"/>
                </a:solidFill>
                <a:latin typeface="TT Norms Semi-Bold"/>
              </a:rPr>
              <a:t>Evolving Consumer Preferences:</a:t>
            </a:r>
            <a:r>
              <a:rPr lang="en-US" sz="2549">
                <a:solidFill>
                  <a:srgbClr val="000000"/>
                </a:solidFill>
                <a:latin typeface="TT Norms"/>
              </a:rPr>
              <a:t> Shifting preferences towards mobility solutions like car sharing and subscriptions.</a:t>
            </a:r>
          </a:p>
          <a:p>
            <a:pPr algn="ctr">
              <a:lnSpc>
                <a:spcPts val="426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-210638" y="710681"/>
            <a:ext cx="8223804" cy="803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9"/>
              </a:lnSpc>
            </a:pPr>
            <a:r>
              <a:rPr lang="en-US" sz="4749">
                <a:solidFill>
                  <a:srgbClr val="000000"/>
                </a:solidFill>
                <a:latin typeface="TT Norms Bold"/>
              </a:rPr>
              <a:t>Market    Analyasis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71155" y="3253892"/>
            <a:ext cx="12632904" cy="6842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>
                <a:solidFill>
                  <a:srgbClr val="000000"/>
                </a:solidFill>
                <a:latin typeface="TT Norms Bold"/>
              </a:rPr>
              <a:t>          2. Flexible Booking Options:</a:t>
            </a:r>
          </a:p>
          <a:p>
            <a:pPr algn="l" marL="1036330" indent="-345443" lvl="2">
              <a:lnSpc>
                <a:spcPts val="3600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TT Norms"/>
              </a:rPr>
              <a:t>Offer flexible booking options including one-way rentals, multi-day rentals, and extended rentals to accommodate diverse travel needs.</a:t>
            </a:r>
          </a:p>
          <a:p>
            <a:pPr algn="l">
              <a:lnSpc>
                <a:spcPts val="3600"/>
              </a:lnSpc>
            </a:pPr>
            <a:r>
              <a:rPr lang="en-US" sz="2400">
                <a:solidFill>
                  <a:srgbClr val="000000"/>
                </a:solidFill>
                <a:latin typeface="TT Norms"/>
              </a:rPr>
              <a:t>          </a:t>
            </a:r>
            <a:r>
              <a:rPr lang="en-US" sz="2400">
                <a:solidFill>
                  <a:srgbClr val="000000"/>
                </a:solidFill>
                <a:latin typeface="TT Norms Bold"/>
              </a:rPr>
              <a:t>3.Real-Time Availability Updates:</a:t>
            </a:r>
          </a:p>
          <a:p>
            <a:pPr algn="l" marL="1036330" indent="-345443" lvl="2">
              <a:lnSpc>
                <a:spcPts val="3600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TT Norms"/>
              </a:rPr>
              <a:t>Provide real-time updates on car availability, ensuring users can make informed decisions and secure their desired vehicle promptly.</a:t>
            </a:r>
          </a:p>
          <a:p>
            <a:pPr algn="l">
              <a:lnSpc>
                <a:spcPts val="3600"/>
              </a:lnSpc>
            </a:pPr>
            <a:r>
              <a:rPr lang="en-US" sz="2400">
                <a:solidFill>
                  <a:srgbClr val="000000"/>
                </a:solidFill>
                <a:latin typeface="TT Norms"/>
              </a:rPr>
              <a:t>          </a:t>
            </a:r>
            <a:r>
              <a:rPr lang="en-US" sz="2400">
                <a:solidFill>
                  <a:srgbClr val="000000"/>
                </a:solidFill>
                <a:latin typeface="TT Norms Bold"/>
              </a:rPr>
              <a:t>4.Secure and Convenient Payment Gateway:</a:t>
            </a:r>
          </a:p>
          <a:p>
            <a:pPr algn="l" marL="1036330" indent="-345443" lvl="2">
              <a:lnSpc>
                <a:spcPts val="3600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TT Norms"/>
              </a:rPr>
              <a:t>Integrate a secure payment gateway that supports multiple payment methods, allowing users to complete transactions conveniently and confidently.</a:t>
            </a:r>
          </a:p>
          <a:p>
            <a:pPr algn="l">
              <a:lnSpc>
                <a:spcPts val="3600"/>
              </a:lnSpc>
            </a:pPr>
            <a:r>
              <a:rPr lang="en-US" sz="2400">
                <a:solidFill>
                  <a:srgbClr val="000000"/>
                </a:solidFill>
                <a:latin typeface="TT Norms"/>
              </a:rPr>
              <a:t>         </a:t>
            </a:r>
            <a:r>
              <a:rPr lang="en-US" sz="2400">
                <a:solidFill>
                  <a:srgbClr val="000000"/>
                </a:solidFill>
                <a:latin typeface="TT Norms Bold"/>
              </a:rPr>
              <a:t> 5.User-friendly Booking Management:</a:t>
            </a:r>
          </a:p>
          <a:p>
            <a:pPr algn="l" marL="1036330" indent="-345443" lvl="2">
              <a:lnSpc>
                <a:spcPts val="3600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TT Norms"/>
              </a:rPr>
              <a:t>Empower users to manage their bookings effortlessly through a user-friendly interface, enabling modifications, cancellations, and viewing of booking history.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613582" y="349397"/>
            <a:ext cx="5227460" cy="1024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 spc="-385">
                <a:solidFill>
                  <a:srgbClr val="000000"/>
                </a:solidFill>
                <a:latin typeface="TT Norms Bold"/>
              </a:rPr>
              <a:t>Features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613582" y="1592847"/>
            <a:ext cx="12462508" cy="173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4"/>
              </a:lnSpc>
            </a:pPr>
            <a:r>
              <a:rPr lang="en-US" sz="2403">
                <a:solidFill>
                  <a:srgbClr val="000000"/>
                </a:solidFill>
                <a:latin typeface="TT Norms Bold"/>
              </a:rPr>
              <a:t>    1.Smart Search and Filters:</a:t>
            </a:r>
          </a:p>
          <a:p>
            <a:pPr algn="l" marL="1037622" indent="-345874" lvl="2">
              <a:lnSpc>
                <a:spcPts val="3364"/>
              </a:lnSpc>
              <a:buFont typeface="Arial"/>
              <a:buChar char="⚬"/>
            </a:pPr>
            <a:r>
              <a:rPr lang="en-US" sz="2403">
                <a:solidFill>
                  <a:srgbClr val="000000"/>
                </a:solidFill>
                <a:latin typeface="TT Norms"/>
              </a:rPr>
              <a:t>Utilize advanced search algorithms and filters to quickly find the perfect car based on location, dates, preferences, and budget.</a:t>
            </a:r>
          </a:p>
          <a:p>
            <a:pPr algn="l">
              <a:lnSpc>
                <a:spcPts val="3604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51586" y="1028700"/>
            <a:ext cx="4249101" cy="8733128"/>
          </a:xfrm>
          <a:custGeom>
            <a:avLst/>
            <a:gdLst/>
            <a:ahLst/>
            <a:cxnLst/>
            <a:rect r="r" b="b" t="t" l="l"/>
            <a:pathLst>
              <a:path h="8733128" w="4249101">
                <a:moveTo>
                  <a:pt x="0" y="0"/>
                </a:moveTo>
                <a:lnTo>
                  <a:pt x="4249101" y="0"/>
                </a:lnTo>
                <a:lnTo>
                  <a:pt x="4249101" y="8733128"/>
                </a:lnTo>
                <a:lnTo>
                  <a:pt x="0" y="8733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659785" y="1028700"/>
            <a:ext cx="4274763" cy="8549526"/>
            <a:chOff x="0" y="0"/>
            <a:chExt cx="3175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7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3175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4">
                <a:alphaModFix amt="62000"/>
              </a:blip>
              <a:stretch>
                <a:fillRect l="-1006" t="0" r="-1006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17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3175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>
                <a:alpha val="61961"/>
              </a:srgbClr>
            </a:solid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0D8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6129507" y="-2113895"/>
            <a:ext cx="7599605" cy="15619381"/>
          </a:xfrm>
          <a:custGeom>
            <a:avLst/>
            <a:gdLst/>
            <a:ahLst/>
            <a:cxnLst/>
            <a:rect r="r" b="b" t="t" l="l"/>
            <a:pathLst>
              <a:path h="15619381" w="7599605">
                <a:moveTo>
                  <a:pt x="0" y="0"/>
                </a:moveTo>
                <a:lnTo>
                  <a:pt x="7599606" y="0"/>
                </a:lnTo>
                <a:lnTo>
                  <a:pt x="7599606" y="15619381"/>
                </a:lnTo>
                <a:lnTo>
                  <a:pt x="0" y="156193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17408" y="4769842"/>
            <a:ext cx="8223804" cy="147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09"/>
              </a:lnSpc>
            </a:pPr>
            <a:r>
              <a:rPr lang="en-US" sz="8649">
                <a:solidFill>
                  <a:srgbClr val="000000"/>
                </a:solidFill>
                <a:latin typeface="TT Norms Bold"/>
              </a:rPr>
              <a:t>THANK  YOU!!!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DAGC4FGxgfk</dc:identifier>
  <dcterms:modified xsi:type="dcterms:W3CDTF">2011-08-01T06:04:30Z</dcterms:modified>
  <cp:revision>1</cp:revision>
  <dc:title>CPAD assignment</dc:title>
</cp:coreProperties>
</file>