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292" r:id="rId5"/>
    <p:sldId id="1305" r:id="rId6"/>
    <p:sldId id="352" r:id="rId7"/>
    <p:sldId id="1300" r:id="rId8"/>
    <p:sldId id="1284" r:id="rId9"/>
    <p:sldId id="1285" r:id="rId10"/>
    <p:sldId id="1303" r:id="rId11"/>
    <p:sldId id="1304" r:id="rId12"/>
    <p:sldId id="1286" r:id="rId13"/>
    <p:sldId id="1287" r:id="rId14"/>
    <p:sldId id="1297" r:id="rId15"/>
    <p:sldId id="1288" r:id="rId16"/>
    <p:sldId id="1249" r:id="rId17"/>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91" d="100"/>
          <a:sy n="91" d="100"/>
        </p:scale>
        <p:origin x="-1014"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74"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42039"/>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Student Name :</a:t>
            </a:r>
          </a:p>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Student ID :</a:t>
            </a: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X</a:t>
            </a:r>
            <a:r>
              <a:rPr lang="en-US" sz="1100" b="0" i="0" u="none" strike="noStrike" cap="none" err="1">
                <a:solidFill>
                  <a:schemeClr val="tx1"/>
                </a:solidFill>
                <a:latin typeface="Arial"/>
                <a:ea typeface="Arial"/>
                <a:cs typeface="Arial"/>
                <a:sym typeface="Arial"/>
              </a:rPr>
              <a:t>yz</a:t>
            </a:r>
            <a:endParaRPr lang="en-US" sz="1100" b="0" i="0" u="none" strike="noStrike" cap="none">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074" name="Picture 2"/>
          <p:cNvPicPr>
            <a:picLocks noChangeAspect="1" noChangeArrowheads="1"/>
          </p:cNvPicPr>
          <p:nvPr/>
        </p:nvPicPr>
        <p:blipFill>
          <a:blip r:embed="rId3"/>
          <a:srcRect/>
          <a:stretch>
            <a:fillRect/>
          </a:stretch>
        </p:blipFill>
        <p:spPr bwMode="auto">
          <a:xfrm>
            <a:off x="830316" y="1114097"/>
            <a:ext cx="7935311" cy="3432614"/>
          </a:xfrm>
          <a:prstGeom prst="rect">
            <a:avLst/>
          </a:prstGeom>
          <a:noFill/>
          <a:ln w="9525">
            <a:noFill/>
            <a:miter lim="800000"/>
            <a:headEnd/>
            <a:tailEnd/>
          </a:ln>
          <a:effectLst/>
        </p:spPr>
      </p:pic>
    </p:spTree>
    <p:extLst>
      <p:ext uri="{BB962C8B-B14F-4D97-AF65-F5344CB8AC3E}">
        <p14:creationId xmlns:p14="http://schemas.microsoft.com/office/powerpoint/2010/main" xmlns=""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147145" y="1334814"/>
            <a:ext cx="8565931" cy="3046988"/>
          </a:xfrm>
          <a:prstGeom prst="rect">
            <a:avLst/>
          </a:prstGeom>
        </p:spPr>
        <p:txBody>
          <a:bodyPr wrap="square">
            <a:spAutoFit/>
          </a:bodyPr>
          <a:lstStyle/>
          <a:p>
            <a:pPr algn="just"/>
            <a:r>
              <a:rPr lang="en-US" sz="1600" b="1" dirty="0" smtClean="0">
                <a:latin typeface="Times New Roman" pitchFamily="18" charset="0"/>
                <a:cs typeface="Times New Roman" pitchFamily="18" charset="0"/>
              </a:rPr>
              <a:t>Dynamic Pricing: </a:t>
            </a:r>
            <a:r>
              <a:rPr lang="en-US" sz="1600" dirty="0" smtClean="0">
                <a:latin typeface="Times New Roman" pitchFamily="18" charset="0"/>
                <a:cs typeface="Times New Roman" pitchFamily="18" charset="0"/>
              </a:rPr>
              <a:t>Implementing a dynamic pricing system that adjusts ticket prices based on demand, time of booking, and other factors could optimize revenue and better manage </a:t>
            </a:r>
            <a:r>
              <a:rPr lang="en-US" sz="1600" dirty="0" smtClean="0">
                <a:latin typeface="Times New Roman" pitchFamily="18" charset="0"/>
                <a:cs typeface="Times New Roman" pitchFamily="18" charset="0"/>
              </a:rPr>
              <a:t>capacity.</a:t>
            </a:r>
          </a:p>
          <a:p>
            <a:pPr algn="just"/>
            <a:r>
              <a:rPr lang="en-US" sz="1600" b="1" dirty="0" smtClean="0">
                <a:latin typeface="Times New Roman" pitchFamily="18" charset="0"/>
                <a:cs typeface="Times New Roman" pitchFamily="18" charset="0"/>
              </a:rPr>
              <a:t>Mobile </a:t>
            </a:r>
            <a:r>
              <a:rPr lang="en-US" sz="1600" b="1" dirty="0" smtClean="0">
                <a:latin typeface="Times New Roman" pitchFamily="18" charset="0"/>
                <a:cs typeface="Times New Roman" pitchFamily="18" charset="0"/>
              </a:rPr>
              <a:t>Ticketing: </a:t>
            </a:r>
            <a:r>
              <a:rPr lang="en-US" sz="1600" dirty="0" smtClean="0">
                <a:latin typeface="Times New Roman" pitchFamily="18" charset="0"/>
                <a:cs typeface="Times New Roman" pitchFamily="18" charset="0"/>
              </a:rPr>
              <a:t>Introducing mobile ticketing options, including QR codes or NFC technology, for easier and contactless ticket </a:t>
            </a:r>
            <a:r>
              <a:rPr lang="en-US" sz="1600" dirty="0" smtClean="0">
                <a:latin typeface="Times New Roman" pitchFamily="18" charset="0"/>
                <a:cs typeface="Times New Roman" pitchFamily="18" charset="0"/>
              </a:rPr>
              <a:t>validation.</a:t>
            </a:r>
          </a:p>
          <a:p>
            <a:pPr algn="just"/>
            <a:r>
              <a:rPr lang="en-US" sz="1600" b="1" dirty="0" smtClean="0">
                <a:latin typeface="Times New Roman" pitchFamily="18" charset="0"/>
                <a:cs typeface="Times New Roman" pitchFamily="18" charset="0"/>
              </a:rPr>
              <a:t>Feedback </a:t>
            </a:r>
            <a:r>
              <a:rPr lang="en-US" sz="1600" b="1" dirty="0" smtClean="0">
                <a:latin typeface="Times New Roman" pitchFamily="18" charset="0"/>
                <a:cs typeface="Times New Roman" pitchFamily="18" charset="0"/>
              </a:rPr>
              <a:t>and Rating System: </a:t>
            </a:r>
            <a:r>
              <a:rPr lang="en-US" sz="1600" dirty="0" smtClean="0">
                <a:latin typeface="Times New Roman" pitchFamily="18" charset="0"/>
                <a:cs typeface="Times New Roman" pitchFamily="18" charset="0"/>
              </a:rPr>
              <a:t>Implementing a feedback and rating system to collect user reviews and improve service quality </a:t>
            </a:r>
            <a:r>
              <a:rPr lang="en-US" sz="1600" dirty="0" smtClean="0">
                <a:latin typeface="Times New Roman" pitchFamily="18" charset="0"/>
                <a:cs typeface="Times New Roman" pitchFamily="18" charset="0"/>
              </a:rPr>
              <a:t>continuous.</a:t>
            </a:r>
          </a:p>
          <a:p>
            <a:pPr algn="just"/>
            <a:r>
              <a:rPr lang="en-US" sz="1600" b="1" dirty="0" smtClean="0">
                <a:latin typeface="Times New Roman" pitchFamily="18" charset="0"/>
                <a:cs typeface="Times New Roman" pitchFamily="18" charset="0"/>
              </a:rPr>
              <a:t>Virtual </a:t>
            </a:r>
            <a:r>
              <a:rPr lang="en-US" sz="1600" b="1" dirty="0" smtClean="0">
                <a:latin typeface="Times New Roman" pitchFamily="18" charset="0"/>
                <a:cs typeface="Times New Roman" pitchFamily="18" charset="0"/>
              </a:rPr>
              <a:t>Reality Tours: </a:t>
            </a:r>
            <a:r>
              <a:rPr lang="en-US" sz="1600" dirty="0" smtClean="0">
                <a:latin typeface="Times New Roman" pitchFamily="18" charset="0"/>
                <a:cs typeface="Times New Roman" pitchFamily="18" charset="0"/>
              </a:rPr>
              <a:t>Providing virtual reality tours of buses and seating arrangements to allow users to preview their journey before booking</a:t>
            </a:r>
            <a:r>
              <a:rPr lang="en-US" sz="1600" dirty="0" smtClean="0">
                <a:latin typeface="Times New Roman" pitchFamily="18" charset="0"/>
                <a:cs typeface="Times New Roman" pitchFamily="18" charset="0"/>
              </a:rPr>
              <a:t>.</a:t>
            </a:r>
          </a:p>
          <a:p>
            <a:pPr algn="just"/>
            <a:r>
              <a:rPr lang="en-US" sz="1600" b="1" dirty="0" smtClean="0">
                <a:latin typeface="Times New Roman" pitchFamily="18" charset="0"/>
                <a:cs typeface="Times New Roman" pitchFamily="18" charset="0"/>
              </a:rPr>
              <a:t>Predictive </a:t>
            </a:r>
            <a:r>
              <a:rPr lang="en-US" sz="1600" b="1" dirty="0" smtClean="0">
                <a:latin typeface="Times New Roman" pitchFamily="18" charset="0"/>
                <a:cs typeface="Times New Roman" pitchFamily="18" charset="0"/>
              </a:rPr>
              <a:t>Maintenance: </a:t>
            </a:r>
            <a:r>
              <a:rPr lang="en-US" sz="1600" dirty="0" smtClean="0">
                <a:latin typeface="Times New Roman" pitchFamily="18" charset="0"/>
                <a:cs typeface="Times New Roman" pitchFamily="18" charset="0"/>
              </a:rPr>
              <a:t>Using </a:t>
            </a:r>
            <a:r>
              <a:rPr lang="en-US" sz="1600" dirty="0" smtClean="0">
                <a:latin typeface="Times New Roman" pitchFamily="18" charset="0"/>
                <a:cs typeface="Times New Roman" pitchFamily="18" charset="0"/>
              </a:rPr>
              <a:t>IOT </a:t>
            </a:r>
            <a:r>
              <a:rPr lang="en-US" sz="1600" dirty="0" smtClean="0">
                <a:latin typeface="Times New Roman" pitchFamily="18" charset="0"/>
                <a:cs typeface="Times New Roman" pitchFamily="18" charset="0"/>
              </a:rPr>
              <a:t>sensors and data analytics to implement predictive maintenance strategies, reducing downtime and ensuring the reliability of the bus </a:t>
            </a:r>
            <a:r>
              <a:rPr lang="en-US" sz="1600" dirty="0" smtClean="0">
                <a:latin typeface="Times New Roman" pitchFamily="18" charset="0"/>
                <a:cs typeface="Times New Roman" pitchFamily="18" charset="0"/>
              </a:rPr>
              <a:t>fleet.</a:t>
            </a:r>
          </a:p>
          <a:p>
            <a:pPr algn="just"/>
            <a:r>
              <a:rPr lang="en-US" sz="1600" b="1" dirty="0" smtClean="0">
                <a:latin typeface="Times New Roman" pitchFamily="18" charset="0"/>
                <a:cs typeface="Times New Roman" pitchFamily="18" charset="0"/>
              </a:rPr>
              <a:t>Block chain </a:t>
            </a:r>
            <a:r>
              <a:rPr lang="en-US" sz="1600" b="1" dirty="0" smtClean="0">
                <a:latin typeface="Times New Roman" pitchFamily="18" charset="0"/>
                <a:cs typeface="Times New Roman" pitchFamily="18" charset="0"/>
              </a:rPr>
              <a:t>Technology: </a:t>
            </a:r>
            <a:r>
              <a:rPr lang="en-US" sz="1600" dirty="0" smtClean="0">
                <a:latin typeface="Times New Roman" pitchFamily="18" charset="0"/>
                <a:cs typeface="Times New Roman" pitchFamily="18" charset="0"/>
              </a:rPr>
              <a:t>Exploring the use of </a:t>
            </a:r>
            <a:r>
              <a:rPr lang="en-US" sz="1600" dirty="0" smtClean="0">
                <a:latin typeface="Times New Roman" pitchFamily="18" charset="0"/>
                <a:cs typeface="Times New Roman" pitchFamily="18" charset="0"/>
              </a:rPr>
              <a:t>block chain </a:t>
            </a:r>
            <a:r>
              <a:rPr lang="en-US" sz="1600" dirty="0" smtClean="0">
                <a:latin typeface="Times New Roman" pitchFamily="18" charset="0"/>
                <a:cs typeface="Times New Roman" pitchFamily="18" charset="0"/>
              </a:rPr>
              <a:t>technology for secure and transparent transactions, ticket verification, and managing loyalty programs or incentives."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23128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83779" y="1681655"/>
            <a:ext cx="7851228" cy="1323439"/>
          </a:xfrm>
          <a:prstGeom prst="rect">
            <a:avLst/>
          </a:prstGeom>
        </p:spPr>
        <p:txBody>
          <a:bodyPr wrap="square">
            <a:spAutoFit/>
          </a:bodyPr>
          <a:lstStyle/>
          <a:p>
            <a:pPr algn="just"/>
            <a:r>
              <a:rPr lang="en-US" sz="1600" dirty="0" smtClean="0">
                <a:latin typeface="Times New Roman" pitchFamily="18" charset="0"/>
                <a:cs typeface="Times New Roman" pitchFamily="18" charset="0"/>
              </a:rPr>
              <a:t>T</a:t>
            </a:r>
            <a:r>
              <a:rPr lang="en-US" sz="1600" dirty="0" smtClean="0">
                <a:latin typeface="Times New Roman" pitchFamily="18" charset="0"/>
                <a:cs typeface="Times New Roman" pitchFamily="18" charset="0"/>
              </a:rPr>
              <a:t>he </a:t>
            </a:r>
            <a:r>
              <a:rPr lang="en-US" sz="1600" dirty="0" smtClean="0">
                <a:latin typeface="Times New Roman" pitchFamily="18" charset="0"/>
                <a:cs typeface="Times New Roman" pitchFamily="18" charset="0"/>
              </a:rPr>
              <a:t>implementation of an online bus reservation system offers numerous benefits including convenience for passengers, streamlined booking processes, efficient management of bus schedules, and improved customer service. By embracing digital solutions, both passengers and bus operators stand to gain from enhanced accessibility, reliability, and overall satisfaction with the booking experience</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18878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472965" y="1156138"/>
            <a:ext cx="7935311" cy="2308324"/>
          </a:xfrm>
          <a:prstGeom prst="rect">
            <a:avLst/>
          </a:prstGeom>
        </p:spPr>
        <p:txBody>
          <a:bodyPr wrap="square">
            <a:spAutoFit/>
          </a:bodyPr>
          <a:lstStyle/>
          <a:p>
            <a:pPr algn="just"/>
            <a:r>
              <a:rPr lang="en-US" dirty="0" smtClean="0"/>
              <a:t>The Online Bus Reservation System (OBRS) is a comprehensive web-based platform designed to streamline the process of booking bus tickets for travelers. The system offers an intuitive user interface that allows passengers to search for available bus routes, view schedules, select </a:t>
            </a:r>
            <a:r>
              <a:rPr lang="en-US" sz="1600" dirty="0" smtClean="0">
                <a:latin typeface="Times New Roman" pitchFamily="18" charset="0"/>
                <a:cs typeface="Times New Roman" pitchFamily="18" charset="0"/>
              </a:rPr>
              <a:t>preferred</a:t>
            </a:r>
            <a:r>
              <a:rPr lang="en-US" dirty="0" smtClean="0"/>
              <a:t> seats, and make secure online payments. OBRS integrates with bus operators' databases to provide real-time information on seat availability and pricing, ensuring accurate and </a:t>
            </a:r>
            <a:r>
              <a:rPr lang="en-US" sz="1600" dirty="0" smtClean="0">
                <a:latin typeface="Times New Roman" pitchFamily="18" charset="0"/>
                <a:cs typeface="Times New Roman" pitchFamily="18" charset="0"/>
              </a:rPr>
              <a:t>up-to-date</a:t>
            </a:r>
            <a:r>
              <a:rPr lang="en-US" dirty="0" smtClean="0"/>
              <a:t> booking options. Additionally, the system incorporates features such as user registration, ticket cancellation, and itinerary management to enhance the overall user experience. With its convenience, reliability, and efficiency, OBRS aims to revolutionize the way passengers plan and book their bus journeys, ultimately improving customer satisfaction and operational efficiency for bus operators.</a:t>
            </a:r>
            <a:endParaRPr lang="en-US"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409903" y="1208690"/>
            <a:ext cx="8229600" cy="1815882"/>
          </a:xfrm>
          <a:prstGeom prst="rect">
            <a:avLst/>
          </a:prstGeom>
        </p:spPr>
        <p:txBody>
          <a:bodyPr wrap="square">
            <a:spAutoFit/>
          </a:bodyPr>
          <a:lstStyle/>
          <a:p>
            <a:pPr algn="just"/>
            <a:r>
              <a:rPr lang="en-US" sz="1600" dirty="0" smtClean="0">
                <a:latin typeface="Times New Roman" pitchFamily="18" charset="0"/>
                <a:cs typeface="Times New Roman" pitchFamily="18" charset="0"/>
              </a:rPr>
              <a:t>Design and develop an online bus reservation system that allows users to easily search for bus routes, view schedules, book tickets, make payments securely, and manage their reservations efficiently. The system should cater to both passengers and administrators, providing a user-friendly interface for booking while offering robust management tools for administrators to monitor bookings, manage bus routes, adjust schedules, and handle payments seamlessly. The system should prioritize scalability, reliability, security, and user experience to ensure a smooth and convenient booking process for all stakeholders.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83779" y="1156138"/>
            <a:ext cx="8219090" cy="3231654"/>
          </a:xfrm>
          <a:prstGeom prst="rect">
            <a:avLst/>
          </a:prstGeom>
        </p:spPr>
        <p:txBody>
          <a:bodyPr wrap="square">
            <a:spAutoFit/>
          </a:bodyPr>
          <a:lstStyle/>
          <a:p>
            <a:pPr algn="just"/>
            <a:r>
              <a:rPr lang="en-US" sz="1600" b="1" dirty="0" smtClean="0">
                <a:latin typeface="Times New Roman" pitchFamily="18" charset="0"/>
                <a:cs typeface="Times New Roman" pitchFamily="18" charset="0"/>
              </a:rPr>
              <a:t>Title</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Online</a:t>
            </a:r>
            <a:r>
              <a:rPr lang="en-US" dirty="0" smtClean="0"/>
              <a:t> Bus Reservation </a:t>
            </a:r>
            <a:r>
              <a:rPr lang="en-US" dirty="0" smtClean="0"/>
              <a:t>System</a:t>
            </a:r>
          </a:p>
          <a:p>
            <a:pPr algn="just"/>
            <a:endParaRPr lang="en-US" dirty="0" smtClean="0"/>
          </a:p>
          <a:p>
            <a:pPr algn="just"/>
            <a:r>
              <a:rPr lang="en-US" sz="1600" b="1" dirty="0" smtClean="0">
                <a:latin typeface="Times New Roman" pitchFamily="18" charset="0"/>
                <a:cs typeface="Times New Roman" pitchFamily="18" charset="0"/>
              </a:rPr>
              <a:t>Introduction : </a:t>
            </a:r>
            <a:r>
              <a:rPr lang="en-US" dirty="0" smtClean="0"/>
              <a:t>The </a:t>
            </a:r>
            <a:r>
              <a:rPr lang="en-US" dirty="0" smtClean="0"/>
              <a:t>Online Bus Reservation System is a web-based platform designed to streamline the process of booking bus tickets. It offers users the convenience of booking bus tickets from anywhere with an internet connection, reducing the need for physical ticket counters and long queues. The system aims to provide a user-friendly interface for both customers and administrators, ensuring efficient management of bus routes, schedules, ticket availability, and passenger </a:t>
            </a:r>
            <a:r>
              <a:rPr lang="en-US" dirty="0" smtClean="0"/>
              <a:t>information.</a:t>
            </a:r>
          </a:p>
          <a:p>
            <a:pPr algn="just"/>
            <a:endParaRPr lang="en-US" sz="1600" dirty="0" smtClean="0">
              <a:latin typeface="Times New Roman" pitchFamily="18" charset="0"/>
              <a:cs typeface="Times New Roman" pitchFamily="18" charset="0"/>
            </a:endParaRPr>
          </a:p>
          <a:p>
            <a:pPr algn="just"/>
            <a:r>
              <a:rPr lang="en-US" sz="1600" b="1" dirty="0" smtClean="0">
                <a:latin typeface="Times New Roman" pitchFamily="18" charset="0"/>
                <a:cs typeface="Times New Roman" pitchFamily="18" charset="0"/>
              </a:rPr>
              <a:t>Key Features:</a:t>
            </a:r>
          </a:p>
          <a:p>
            <a:pPr algn="just"/>
            <a:r>
              <a:rPr lang="en-US" dirty="0" smtClean="0"/>
              <a:t>  </a:t>
            </a:r>
            <a:r>
              <a:rPr lang="en-US" dirty="0" smtClean="0"/>
              <a:t>  User Registration/Login</a:t>
            </a:r>
          </a:p>
          <a:p>
            <a:pPr algn="just"/>
            <a:r>
              <a:rPr lang="en-US" dirty="0" smtClean="0"/>
              <a:t>    Bus Route Management</a:t>
            </a:r>
          </a:p>
          <a:p>
            <a:pPr algn="just"/>
            <a:r>
              <a:rPr lang="en-US" dirty="0" smtClean="0"/>
              <a:t>    Booking Management</a:t>
            </a:r>
          </a:p>
          <a:p>
            <a:pPr algn="just"/>
            <a:r>
              <a:rPr lang="en-US" dirty="0" smtClean="0"/>
              <a:t>    Ticket confirmation</a:t>
            </a:r>
          </a:p>
          <a:p>
            <a:pPr algn="just"/>
            <a:r>
              <a:rPr lang="en-US" dirty="0" smtClean="0"/>
              <a:t>    Ticket cancellation</a:t>
            </a:r>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453844" y="1154772"/>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525517" y="1292771"/>
            <a:ext cx="8366235" cy="3046988"/>
          </a:xfrm>
          <a:prstGeom prst="rect">
            <a:avLst/>
          </a:prstGeom>
        </p:spPr>
        <p:txBody>
          <a:bodyPr wrap="square">
            <a:spAutoFit/>
          </a:bodyPr>
          <a:lstStyle/>
          <a:p>
            <a:pPr algn="just"/>
            <a:r>
              <a:rPr lang="en-US" sz="1600" b="1" dirty="0" smtClean="0">
                <a:latin typeface="Times New Roman" pitchFamily="18" charset="0"/>
                <a:cs typeface="Times New Roman" pitchFamily="18" charset="0"/>
              </a:rPr>
              <a:t>User Registration/Login: </a:t>
            </a:r>
            <a:r>
              <a:rPr lang="en-US" sz="1600" dirty="0" smtClean="0">
                <a:latin typeface="Times New Roman" pitchFamily="18" charset="0"/>
                <a:cs typeface="Times New Roman" pitchFamily="18" charset="0"/>
              </a:rPr>
              <a:t>Allow users to create accounts or login using their credentials</a:t>
            </a:r>
            <a:r>
              <a:rPr lang="en-US" sz="1600" dirty="0" smtClean="0">
                <a:latin typeface="Times New Roman" pitchFamily="18" charset="0"/>
                <a:cs typeface="Times New Roman" pitchFamily="18" charset="0"/>
              </a:rPr>
              <a:t>.</a:t>
            </a:r>
          </a:p>
          <a:p>
            <a:pPr algn="just"/>
            <a:r>
              <a:rPr lang="en-US" sz="1600" dirty="0" smtClean="0">
                <a:latin typeface="Times New Roman" pitchFamily="18" charset="0"/>
                <a:cs typeface="Times New Roman" pitchFamily="18" charset="0"/>
              </a:rPr>
              <a:t>Seat </a:t>
            </a:r>
            <a:r>
              <a:rPr lang="en-US" sz="1600" dirty="0" smtClean="0">
                <a:latin typeface="Times New Roman" pitchFamily="18" charset="0"/>
                <a:cs typeface="Times New Roman" pitchFamily="18" charset="0"/>
              </a:rPr>
              <a:t>Selection: Enable users to select seats from an interactive seat map, highlighting available and booked </a:t>
            </a:r>
            <a:r>
              <a:rPr lang="en-US" sz="1600" dirty="0" smtClean="0">
                <a:latin typeface="Times New Roman" pitchFamily="18" charset="0"/>
                <a:cs typeface="Times New Roman" pitchFamily="18" charset="0"/>
              </a:rPr>
              <a:t>seats.</a:t>
            </a:r>
          </a:p>
          <a:p>
            <a:pPr algn="just"/>
            <a:r>
              <a:rPr lang="en-US" sz="1600" b="1" dirty="0" smtClean="0">
                <a:latin typeface="Times New Roman" pitchFamily="18" charset="0"/>
                <a:cs typeface="Times New Roman" pitchFamily="18" charset="0"/>
              </a:rPr>
              <a:t>Booking </a:t>
            </a:r>
            <a:r>
              <a:rPr lang="en-US" sz="1600" b="1" dirty="0" smtClean="0">
                <a:latin typeface="Times New Roman" pitchFamily="18" charset="0"/>
                <a:cs typeface="Times New Roman" pitchFamily="18" charset="0"/>
              </a:rPr>
              <a:t>Process: </a:t>
            </a:r>
            <a:r>
              <a:rPr lang="en-US" sz="1600" dirty="0" smtClean="0">
                <a:latin typeface="Times New Roman" pitchFamily="18" charset="0"/>
                <a:cs typeface="Times New Roman" pitchFamily="18" charset="0"/>
              </a:rPr>
              <a:t>Once seats are selected, proceed with the booking process, where users provide passenger details, contact information, and payment details</a:t>
            </a:r>
            <a:r>
              <a:rPr lang="en-US" sz="1600" dirty="0" smtClean="0">
                <a:latin typeface="Times New Roman" pitchFamily="18" charset="0"/>
                <a:cs typeface="Times New Roman" pitchFamily="18" charset="0"/>
              </a:rPr>
              <a:t>.</a:t>
            </a:r>
          </a:p>
          <a:p>
            <a:pPr algn="just"/>
            <a:r>
              <a:rPr lang="en-US" sz="1600" b="1" dirty="0" smtClean="0">
                <a:latin typeface="Times New Roman" pitchFamily="18" charset="0"/>
                <a:cs typeface="Times New Roman" pitchFamily="18" charset="0"/>
              </a:rPr>
              <a:t>Confirmation</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Upon successful payment, provide users with a booking confirmation along with their ticket details via email or SMS</a:t>
            </a:r>
            <a:r>
              <a:rPr lang="en-US" sz="1600" dirty="0" smtClean="0">
                <a:latin typeface="Times New Roman" pitchFamily="18" charset="0"/>
                <a:cs typeface="Times New Roman" pitchFamily="18" charset="0"/>
              </a:rPr>
              <a:t>.</a:t>
            </a:r>
          </a:p>
          <a:p>
            <a:pPr algn="just"/>
            <a:r>
              <a:rPr lang="en-US" sz="1600" b="1" dirty="0" smtClean="0">
                <a:latin typeface="Times New Roman" pitchFamily="18" charset="0"/>
                <a:cs typeface="Times New Roman" pitchFamily="18" charset="0"/>
              </a:rPr>
              <a:t>Security </a:t>
            </a:r>
            <a:r>
              <a:rPr lang="en-US" sz="1600" b="1" dirty="0" smtClean="0">
                <a:latin typeface="Times New Roman" pitchFamily="18" charset="0"/>
                <a:cs typeface="Times New Roman" pitchFamily="18" charset="0"/>
              </a:rPr>
              <a:t>Measures: </a:t>
            </a:r>
            <a:r>
              <a:rPr lang="en-US" sz="1600" dirty="0" smtClean="0">
                <a:latin typeface="Times New Roman" pitchFamily="18" charset="0"/>
                <a:cs typeface="Times New Roman" pitchFamily="18" charset="0"/>
              </a:rPr>
              <a:t>Implement robust security measures to protect user data and payment information, including encryption, secure connections (HTTPS), and compliance with data protection regulations</a:t>
            </a:r>
            <a:r>
              <a:rPr lang="en-US" sz="1600" dirty="0" smtClean="0">
                <a:latin typeface="Times New Roman" pitchFamily="18" charset="0"/>
                <a:cs typeface="Times New Roman" pitchFamily="18" charset="0"/>
              </a:rPr>
              <a:t>.</a:t>
            </a:r>
          </a:p>
          <a:p>
            <a:pPr algn="just"/>
            <a:r>
              <a:rPr lang="en-US" sz="1600" b="1" dirty="0" smtClean="0">
                <a:latin typeface="Times New Roman" pitchFamily="18" charset="0"/>
                <a:cs typeface="Times New Roman" pitchFamily="18" charset="0"/>
              </a:rPr>
              <a:t>Customer </a:t>
            </a:r>
            <a:r>
              <a:rPr lang="en-US" sz="1600" b="1" dirty="0" smtClean="0">
                <a:latin typeface="Times New Roman" pitchFamily="18" charset="0"/>
                <a:cs typeface="Times New Roman" pitchFamily="18" charset="0"/>
              </a:rPr>
              <a:t>Support: </a:t>
            </a:r>
            <a:r>
              <a:rPr lang="en-US" sz="1600" dirty="0" smtClean="0">
                <a:latin typeface="Times New Roman" pitchFamily="18" charset="0"/>
                <a:cs typeface="Times New Roman" pitchFamily="18" charset="0"/>
              </a:rPr>
              <a:t>Provide responsive customer support through live chat, email, or a helpline to assist users with inquiries, issues, and </a:t>
            </a:r>
            <a:r>
              <a:rPr lang="en-US" sz="1600" dirty="0" smtClean="0">
                <a:latin typeface="Times New Roman" pitchFamily="18" charset="0"/>
                <a:cs typeface="Times New Roman" pitchFamily="18" charset="0"/>
              </a:rPr>
              <a:t>emergencies.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27" name="Picture 3" descr="C:\Users\admin\Pictures\Screenshots\Screenshot (35).png"/>
          <p:cNvPicPr>
            <a:picLocks noChangeAspect="1" noChangeArrowheads="1"/>
          </p:cNvPicPr>
          <p:nvPr/>
        </p:nvPicPr>
        <p:blipFill>
          <a:blip r:embed="rId2"/>
          <a:srcRect/>
          <a:stretch>
            <a:fillRect/>
          </a:stretch>
        </p:blipFill>
        <p:spPr bwMode="auto">
          <a:xfrm>
            <a:off x="1271750" y="645395"/>
            <a:ext cx="6737131" cy="3912752"/>
          </a:xfrm>
          <a:prstGeom prst="rect">
            <a:avLst/>
          </a:prstGeom>
          <a:noFill/>
        </p:spPr>
      </p:pic>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2050" name="Picture 2" descr="C:\Users\admin\Pictures\Screenshots\Screenshot (36).png"/>
          <p:cNvPicPr>
            <a:picLocks noChangeAspect="1" noChangeArrowheads="1"/>
          </p:cNvPicPr>
          <p:nvPr/>
        </p:nvPicPr>
        <p:blipFill>
          <a:blip r:embed="rId2"/>
          <a:srcRect/>
          <a:stretch>
            <a:fillRect/>
          </a:stretch>
        </p:blipFill>
        <p:spPr bwMode="auto">
          <a:xfrm>
            <a:off x="1376855" y="800079"/>
            <a:ext cx="6863255" cy="3948726"/>
          </a:xfrm>
          <a:prstGeom prst="rect">
            <a:avLst/>
          </a:prstGeom>
          <a:noFill/>
        </p:spPr>
      </p:pic>
    </p:spTree>
    <p:extLst>
      <p:ext uri="{BB962C8B-B14F-4D97-AF65-F5344CB8AC3E}">
        <p14:creationId xmlns:p14="http://schemas.microsoft.com/office/powerpoint/2010/main" xmlns=""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156</TotalTime>
  <Words>770</Words>
  <Application>Microsoft Office PowerPoint</Application>
  <PresentationFormat>On-screen Show (16:9)</PresentationFormat>
  <Paragraphs>60</Paragraphs>
  <Slides>13</Slides>
  <Notes>10</Notes>
  <HiddenSlides>0</HiddenSlides>
  <MMClips>0</MMClips>
  <ScaleCrop>false</ScaleCrop>
  <HeadingPairs>
    <vt:vector size="6" baseType="variant">
      <vt:variant>
        <vt:lpstr>Theme</vt:lpstr>
      </vt:variant>
      <vt:variant>
        <vt:i4>1</vt:i4>
      </vt:variant>
      <vt:variant>
        <vt:lpstr>Slide Titles</vt:lpstr>
      </vt:variant>
      <vt:variant>
        <vt:i4>13</vt:i4>
      </vt:variant>
      <vt:variant>
        <vt:lpstr>Custom Shows</vt:lpstr>
      </vt:variant>
      <vt:variant>
        <vt:i4>1</vt:i4>
      </vt:variant>
    </vt:vector>
  </HeadingPairs>
  <TitlesOfParts>
    <vt:vector size="15"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19</cp:revision>
  <dcterms:modified xsi:type="dcterms:W3CDTF">2024-04-08T16:50:26Z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