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metadata" ContentType="application/binary"/>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8"/>
  </p:notesMasterIdLst>
  <p:sldIdLst>
    <p:sldId id="292" r:id="rId5"/>
    <p:sldId id="1305" r:id="rId6"/>
    <p:sldId id="352" r:id="rId7"/>
    <p:sldId id="1300" r:id="rId8"/>
    <p:sldId id="1284" r:id="rId9"/>
    <p:sldId id="1285" r:id="rId10"/>
    <p:sldId id="1303" r:id="rId11"/>
    <p:sldId id="1304" r:id="rId12"/>
    <p:sldId id="1286" r:id="rId13"/>
    <p:sldId id="1287" r:id="rId14"/>
    <p:sldId id="1297" r:id="rId15"/>
    <p:sldId id="1288" r:id="rId16"/>
    <p:sldId id="1249" r:id="rId17"/>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9927" autoAdjust="0"/>
    <p:restoredTop sz="94660"/>
  </p:normalViewPr>
  <p:slideViewPr>
    <p:cSldViewPr snapToGrid="0">
      <p:cViewPr varScale="1">
        <p:scale>
          <a:sx n="91" d="100"/>
          <a:sy n="91" d="100"/>
        </p:scale>
        <p:origin x="-1014" y="-96"/>
      </p:cViewPr>
      <p:guideLst>
        <p:guide orient="horz" pos="612"/>
        <p:guide orient="horz" pos="876"/>
        <p:guide pos="144"/>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pPr/>
              <a:t>4/11/2024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 xmlns:p14="http://schemas.microsoft.com/office/powerpoint/2010/main" val="536418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4/11/2024</a:t>
            </a:fld>
            <a:endParaRPr lang="en-US"/>
          </a:p>
        </p:txBody>
      </p:sp>
      <p:sp>
        <p:nvSpPr>
          <p:cNvPr id="5" name="Footer Placeholder 4">
            <a:extLst>
              <a:ext uri="{FF2B5EF4-FFF2-40B4-BE49-F238E27FC236}">
                <a16:creationId xmlns=""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extLst>
      <p:ext uri="{BB962C8B-B14F-4D97-AF65-F5344CB8AC3E}">
        <p14:creationId xmlns="" xmlns:p14="http://schemas.microsoft.com/office/powerpoint/2010/main" val="182341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 xmlns:a16="http://schemas.microsoft.com/office/drawing/2014/main" id="{CE849A3B-BCF0-B774-F89E-81965C71F93E}"/>
              </a:ext>
            </a:extLst>
          </p:cNvPr>
          <p:cNvPicPr preferRelativeResize="0"/>
          <p:nvPr userDrawn="1"/>
        </p:nvPicPr>
        <p:blipFill rotWithShape="1">
          <a:blip r:embed="rId12">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68" r:id="rId2"/>
    <p:sldLayoutId id="2147483669" r:id="rId3"/>
    <p:sldLayoutId id="2147483670" r:id="rId4"/>
    <p:sldLayoutId id="2147483656" r:id="rId5"/>
    <p:sldLayoutId id="2147483657" r:id="rId6"/>
    <p:sldLayoutId id="2147483659" r:id="rId7"/>
    <p:sldLayoutId id="2147483674" r:id="rId8"/>
    <p:sldLayoutId id="2147483687" r:id="rId9"/>
    <p:sldLayoutId id="214748370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1.xml"/><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microsoft.com/office/2007/relationships/diagramDrawing" Target="../diagrams/drawin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42039"/>
            <a:ext cx="9130937" cy="5143501"/>
          </a:xfrm>
          <a:prstGeom prst="rect">
            <a:avLst/>
          </a:prstGeom>
          <a:effectLst/>
        </p:spPr>
      </p:pic>
      <p:sp>
        <p:nvSpPr>
          <p:cNvPr id="22" name="Rectangle 21">
            <a:extLst>
              <a:ext uri="{FF2B5EF4-FFF2-40B4-BE49-F238E27FC236}">
                <a16:creationId xmlns=""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 xmlns:a16="http://schemas.microsoft.com/office/drawing/2014/main" id="{13F58464-A114-244B-EF0C-6FE8EEDA9F75}"/>
              </a:ext>
            </a:extLst>
          </p:cNvPr>
          <p:cNvSpPr/>
          <p:nvPr/>
        </p:nvSpPr>
        <p:spPr>
          <a:xfrm>
            <a:off x="988684" y="991549"/>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smtClean="0"/>
              <a:t>SWE</a:t>
            </a:r>
            <a:endParaRPr lang="en-IN" dirty="0"/>
          </a:p>
        </p:txBody>
      </p:sp>
      <p:sp>
        <p:nvSpPr>
          <p:cNvPr id="6" name="Rectangle 5">
            <a:extLst>
              <a:ext uri="{FF2B5EF4-FFF2-40B4-BE49-F238E27FC236}">
                <a16:creationId xmlns=""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dirty="0">
                <a:solidFill>
                  <a:srgbClr val="161D23"/>
                </a:solidFill>
              </a:rPr>
              <a:t>NEXT GEN EMPLOYABILITY PROGRAM</a:t>
            </a:r>
          </a:p>
        </p:txBody>
      </p:sp>
      <p:sp>
        <p:nvSpPr>
          <p:cNvPr id="7" name="TextBox 6">
            <a:extLst>
              <a:ext uri="{FF2B5EF4-FFF2-40B4-BE49-F238E27FC236}">
                <a16:creationId xmlns=""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:SWETHA M</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dirty="0" smtClean="0">
                <a:solidFill>
                  <a:schemeClr val="tx1"/>
                </a:solidFill>
                <a:latin typeface="Arial"/>
                <a:ea typeface="Arial"/>
                <a:cs typeface="Arial"/>
                <a:sym typeface="Arial"/>
              </a:rPr>
              <a:t>:510421104308</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 xmlns:a16="http://schemas.microsoft.com/office/drawing/2014/main" id="{C20BD188-F1AC-8947-CAF9-F4BF1056D5B6}"/>
              </a:ext>
            </a:extLst>
          </p:cNvPr>
          <p:cNvSpPr txBox="1"/>
          <p:nvPr/>
        </p:nvSpPr>
        <p:spPr>
          <a:xfrm>
            <a:off x="5693356"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smtClean="0">
                <a:solidFill>
                  <a:schemeClr val="tx1"/>
                </a:solidFill>
                <a:latin typeface="Arial"/>
                <a:ea typeface="Arial"/>
                <a:cs typeface="Arial"/>
                <a:sym typeface="Arial"/>
              </a:rPr>
              <a:t>Arunai</a:t>
            </a:r>
            <a:r>
              <a:rPr lang="en-US" sz="1100" b="0" i="0" u="none" strike="noStrike" cap="none" dirty="0" smtClean="0">
                <a:solidFill>
                  <a:schemeClr val="tx1"/>
                </a:solidFill>
                <a:latin typeface="Arial"/>
                <a:ea typeface="Arial"/>
                <a:cs typeface="Arial"/>
                <a:sym typeface="Arial"/>
              </a:rPr>
              <a:t> engineering college,</a:t>
            </a:r>
          </a:p>
          <a:p>
            <a:pPr marR="0" lvl="0" rtl="0">
              <a:lnSpc>
                <a:spcPct val="100000"/>
              </a:lnSpc>
              <a:spcBef>
                <a:spcPts val="0"/>
              </a:spcBef>
              <a:spcAft>
                <a:spcPts val="200"/>
              </a:spcAft>
              <a:buClr>
                <a:schemeClr val="bg1"/>
              </a:buClr>
            </a:pPr>
            <a:r>
              <a:rPr lang="en-US" sz="1100" dirty="0" err="1" smtClean="0">
                <a:solidFill>
                  <a:schemeClr val="tx1"/>
                </a:solidFill>
              </a:rPr>
              <a:t>Tiruvannamalai</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3074" name="Picture 2"/>
          <p:cNvPicPr>
            <a:picLocks noChangeAspect="1" noChangeArrowheads="1"/>
          </p:cNvPicPr>
          <p:nvPr/>
        </p:nvPicPr>
        <p:blipFill>
          <a:blip r:embed="rId3"/>
          <a:srcRect/>
          <a:stretch>
            <a:fillRect/>
          </a:stretch>
        </p:blipFill>
        <p:spPr bwMode="auto">
          <a:xfrm>
            <a:off x="830316" y="1114097"/>
            <a:ext cx="7935311" cy="3432614"/>
          </a:xfrm>
          <a:prstGeom prst="rect">
            <a:avLst/>
          </a:prstGeom>
          <a:noFill/>
          <a:ln w="9525">
            <a:noFill/>
            <a:miter lim="800000"/>
            <a:headEnd/>
            <a:tailEnd/>
          </a:ln>
          <a:effectLst/>
        </p:spPr>
      </p:pic>
    </p:spTree>
    <p:extLst>
      <p:ext uri="{BB962C8B-B14F-4D97-AF65-F5344CB8AC3E}">
        <p14:creationId xmlns=""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3" name="Rectangle 2"/>
          <p:cNvSpPr/>
          <p:nvPr/>
        </p:nvSpPr>
        <p:spPr>
          <a:xfrm>
            <a:off x="147145" y="1334814"/>
            <a:ext cx="8565931" cy="3046988"/>
          </a:xfrm>
          <a:prstGeom prst="rect">
            <a:avLst/>
          </a:prstGeom>
        </p:spPr>
        <p:txBody>
          <a:bodyPr wrap="square">
            <a:spAutoFit/>
          </a:bodyPr>
          <a:lstStyle/>
          <a:p>
            <a:pPr algn="just"/>
            <a:r>
              <a:rPr lang="en-US" sz="1600" b="1" dirty="0" smtClean="0">
                <a:latin typeface="Times New Roman" pitchFamily="18" charset="0"/>
                <a:cs typeface="Times New Roman" pitchFamily="18" charset="0"/>
              </a:rPr>
              <a:t>Dynamic Pricing: </a:t>
            </a:r>
            <a:r>
              <a:rPr lang="en-US" sz="1600" dirty="0" smtClean="0">
                <a:latin typeface="Times New Roman" pitchFamily="18" charset="0"/>
                <a:cs typeface="Times New Roman" pitchFamily="18" charset="0"/>
              </a:rPr>
              <a:t>Implementing a dynamic pricing system that adjusts ticket prices based on demand, time of booking, and other factors could optimize revenue and better manage capacity.</a:t>
            </a:r>
          </a:p>
          <a:p>
            <a:pPr algn="just"/>
            <a:r>
              <a:rPr lang="en-US" sz="1600" b="1" dirty="0" smtClean="0">
                <a:latin typeface="Times New Roman" pitchFamily="18" charset="0"/>
                <a:cs typeface="Times New Roman" pitchFamily="18" charset="0"/>
              </a:rPr>
              <a:t>Mobile Ticketing: </a:t>
            </a:r>
            <a:r>
              <a:rPr lang="en-US" sz="1600" dirty="0" smtClean="0">
                <a:latin typeface="Times New Roman" pitchFamily="18" charset="0"/>
                <a:cs typeface="Times New Roman" pitchFamily="18" charset="0"/>
              </a:rPr>
              <a:t>Introducing mobile ticketing options, including QR codes or NFC technology, for easier and contactless ticket validation.</a:t>
            </a:r>
          </a:p>
          <a:p>
            <a:pPr algn="just"/>
            <a:r>
              <a:rPr lang="en-US" sz="1600" b="1" dirty="0" smtClean="0">
                <a:latin typeface="Times New Roman" pitchFamily="18" charset="0"/>
                <a:cs typeface="Times New Roman" pitchFamily="18" charset="0"/>
              </a:rPr>
              <a:t>Feedback and Rating System: </a:t>
            </a:r>
            <a:r>
              <a:rPr lang="en-US" sz="1600" dirty="0" smtClean="0">
                <a:latin typeface="Times New Roman" pitchFamily="18" charset="0"/>
                <a:cs typeface="Times New Roman" pitchFamily="18" charset="0"/>
              </a:rPr>
              <a:t>Implementing a feedback and rating system to collect user reviews and improve service quality continuous.</a:t>
            </a:r>
          </a:p>
          <a:p>
            <a:pPr algn="just"/>
            <a:r>
              <a:rPr lang="en-US" sz="1600" b="1" dirty="0" smtClean="0">
                <a:latin typeface="Times New Roman" pitchFamily="18" charset="0"/>
                <a:cs typeface="Times New Roman" pitchFamily="18" charset="0"/>
              </a:rPr>
              <a:t>Virtual Reality Tours: </a:t>
            </a:r>
            <a:r>
              <a:rPr lang="en-US" sz="1600" dirty="0" smtClean="0">
                <a:latin typeface="Times New Roman" pitchFamily="18" charset="0"/>
                <a:cs typeface="Times New Roman" pitchFamily="18" charset="0"/>
              </a:rPr>
              <a:t>Providing virtual reality tours of buses and seating arrangements to allow users to preview their journey before booking.</a:t>
            </a:r>
          </a:p>
          <a:p>
            <a:pPr algn="just"/>
            <a:r>
              <a:rPr lang="en-US" sz="1600" b="1" dirty="0" smtClean="0">
                <a:latin typeface="Times New Roman" pitchFamily="18" charset="0"/>
                <a:cs typeface="Times New Roman" pitchFamily="18" charset="0"/>
              </a:rPr>
              <a:t>Predictive Maintenance: </a:t>
            </a:r>
            <a:r>
              <a:rPr lang="en-US" sz="1600" dirty="0" smtClean="0">
                <a:latin typeface="Times New Roman" pitchFamily="18" charset="0"/>
                <a:cs typeface="Times New Roman" pitchFamily="18" charset="0"/>
              </a:rPr>
              <a:t>Using IOT sensors and data analytics to implement predictive maintenance strategies, reducing downtime and ensuring the reliability of the bus fleet.</a:t>
            </a:r>
          </a:p>
          <a:p>
            <a:pPr algn="just"/>
            <a:r>
              <a:rPr lang="en-US" sz="1600" b="1" dirty="0" smtClean="0">
                <a:latin typeface="Times New Roman" pitchFamily="18" charset="0"/>
                <a:cs typeface="Times New Roman" pitchFamily="18" charset="0"/>
              </a:rPr>
              <a:t>Block chain Technology: </a:t>
            </a:r>
            <a:r>
              <a:rPr lang="en-US" sz="1600" dirty="0" smtClean="0">
                <a:latin typeface="Times New Roman" pitchFamily="18" charset="0"/>
                <a:cs typeface="Times New Roman" pitchFamily="18" charset="0"/>
              </a:rPr>
              <a:t>Exploring the use of block chain technology for secure and transparent transactions, ticket verification, and managing loyalty programs or incentives."</a:t>
            </a:r>
            <a:endParaRPr lang="en-US" sz="1600" dirty="0">
              <a:latin typeface="Times New Roman" pitchFamily="18" charset="0"/>
              <a:cs typeface="Times New Roman" pitchFamily="18" charset="0"/>
            </a:endParaRPr>
          </a:p>
        </p:txBody>
      </p:sp>
    </p:spTree>
    <p:extLst>
      <p:ext uri="{BB962C8B-B14F-4D97-AF65-F5344CB8AC3E}">
        <p14:creationId xmlns="" xmlns:p14="http://schemas.microsoft.com/office/powerpoint/2010/main" val="1323128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Rectangle 5"/>
          <p:cNvSpPr/>
          <p:nvPr/>
        </p:nvSpPr>
        <p:spPr>
          <a:xfrm>
            <a:off x="283779" y="1681655"/>
            <a:ext cx="7851228" cy="1323439"/>
          </a:xfrm>
          <a:prstGeom prst="rect">
            <a:avLst/>
          </a:prstGeom>
        </p:spPr>
        <p:txBody>
          <a:bodyPr wrap="square">
            <a:spAutoFit/>
          </a:bodyPr>
          <a:lstStyle/>
          <a:p>
            <a:pPr algn="just"/>
            <a:r>
              <a:rPr lang="en-US" sz="1600" dirty="0" smtClean="0">
                <a:latin typeface="Times New Roman" pitchFamily="18" charset="0"/>
                <a:cs typeface="Times New Roman" pitchFamily="18" charset="0"/>
              </a:rPr>
              <a:t>The implementation of an online bus reservation system offers numerous benefits including convenience for passengers, streamlined booking processes, efficient management of bus schedules, and improved customer service. By embracing digital solutions, both passengers and bus operators stand to gain from enhanced accessibility, reliability, and overall satisfaction with the booking experience.</a:t>
            </a:r>
            <a:endParaRPr lang="en-US" sz="1600" dirty="0">
              <a:latin typeface="Times New Roman" pitchFamily="18" charset="0"/>
              <a:cs typeface="Times New Roman" pitchFamily="18" charset="0"/>
            </a:endParaRPr>
          </a:p>
        </p:txBody>
      </p:sp>
    </p:spTree>
    <p:extLst>
      <p:ext uri="{BB962C8B-B14F-4D97-AF65-F5344CB8AC3E}">
        <p14:creationId xmlns="" xmlns:p14="http://schemas.microsoft.com/office/powerpoint/2010/main" val="2018878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p:cNvSpPr/>
          <p:nvPr/>
        </p:nvSpPr>
        <p:spPr>
          <a:xfrm>
            <a:off x="472965" y="1156138"/>
            <a:ext cx="7935311" cy="2308324"/>
          </a:xfrm>
          <a:prstGeom prst="rect">
            <a:avLst/>
          </a:prstGeom>
        </p:spPr>
        <p:txBody>
          <a:bodyPr wrap="square">
            <a:spAutoFit/>
          </a:bodyPr>
          <a:lstStyle/>
          <a:p>
            <a:pPr algn="just"/>
            <a:r>
              <a:rPr lang="en-US" dirty="0" smtClean="0"/>
              <a:t>The Online Bus Reservation System (OBRS) is a comprehensive web-based platform designed to streamline the process of booking bus tickets for travelers. The system offers an intuitive user interface that allows passengers to search for available bus routes, view schedules, select </a:t>
            </a:r>
            <a:r>
              <a:rPr lang="en-US" sz="1600" dirty="0" smtClean="0">
                <a:latin typeface="Times New Roman" pitchFamily="18" charset="0"/>
                <a:cs typeface="Times New Roman" pitchFamily="18" charset="0"/>
              </a:rPr>
              <a:t>preferred</a:t>
            </a:r>
            <a:r>
              <a:rPr lang="en-US" dirty="0" smtClean="0"/>
              <a:t> seats, and make secure online payments. OBRS integrates with bus operators' databases to provide real-time information on seat availability and pricing, ensuring accurate and </a:t>
            </a:r>
            <a:r>
              <a:rPr lang="en-US" sz="1600" dirty="0" smtClean="0">
                <a:latin typeface="Times New Roman" pitchFamily="18" charset="0"/>
                <a:cs typeface="Times New Roman" pitchFamily="18" charset="0"/>
              </a:rPr>
              <a:t>up-to-date</a:t>
            </a:r>
            <a:r>
              <a:rPr lang="en-US" dirty="0" smtClean="0"/>
              <a:t> booking options. Additionally, the system incorporates features such as user registration, ticket cancellation, and itinerary management to enhance the overall user experience. With its convenience, reliability, and efficiency, OBRS aims to revolutionize the way passengers plan and book their bus journeys, ultimately improving customer satisfaction and operational efficiency for bus operators.</a:t>
            </a:r>
            <a:endParaRPr lang="en-US" dirty="0"/>
          </a:p>
        </p:txBody>
      </p:sp>
    </p:spTree>
    <p:extLst>
      <p:ext uri="{BB962C8B-B14F-4D97-AF65-F5344CB8AC3E}">
        <p14:creationId xmlns=""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p:cNvSpPr/>
          <p:nvPr/>
        </p:nvSpPr>
        <p:spPr>
          <a:xfrm>
            <a:off x="409903" y="1208690"/>
            <a:ext cx="8229600" cy="1815882"/>
          </a:xfrm>
          <a:prstGeom prst="rect">
            <a:avLst/>
          </a:prstGeom>
        </p:spPr>
        <p:txBody>
          <a:bodyPr wrap="square">
            <a:spAutoFit/>
          </a:bodyPr>
          <a:lstStyle/>
          <a:p>
            <a:pPr algn="just"/>
            <a:r>
              <a:rPr lang="en-US" sz="1600" dirty="0" smtClean="0">
                <a:latin typeface="Times New Roman" pitchFamily="18" charset="0"/>
                <a:cs typeface="Times New Roman" pitchFamily="18" charset="0"/>
              </a:rPr>
              <a:t>Design and develop an online bus reservation system that allows users to easily search for bus routes, view schedules, book tickets, make payments securely, and manage their reservations efficiently. The system should cater to both passengers and administrators, providing a user-friendly interface for booking while offering robust management tools for administrators to monitor bookings, manage bus routes, adjust schedules, and handle payments seamlessly. The system should prioritize scalability, reliability, security, and user experience to ensure a smooth and convenient booking process for all stakeholders.</a:t>
            </a:r>
            <a:endParaRPr lang="en-US" sz="1600" dirty="0">
              <a:latin typeface="Times New Roman" pitchFamily="18" charset="0"/>
              <a:cs typeface="Times New Roman" pitchFamily="18" charset="0"/>
            </a:endParaRPr>
          </a:p>
        </p:txBody>
      </p:sp>
    </p:spTree>
    <p:extLst>
      <p:ext uri="{BB962C8B-B14F-4D97-AF65-F5344CB8AC3E}">
        <p14:creationId xmlns=""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Rectangle 5"/>
          <p:cNvSpPr/>
          <p:nvPr/>
        </p:nvSpPr>
        <p:spPr>
          <a:xfrm>
            <a:off x="283779" y="1156138"/>
            <a:ext cx="8219090" cy="3231654"/>
          </a:xfrm>
          <a:prstGeom prst="rect">
            <a:avLst/>
          </a:prstGeom>
        </p:spPr>
        <p:txBody>
          <a:bodyPr wrap="square">
            <a:spAutoFit/>
          </a:bodyPr>
          <a:lstStyle/>
          <a:p>
            <a:pPr algn="just"/>
            <a:r>
              <a:rPr lang="en-US" sz="1600" b="1" dirty="0" smtClean="0">
                <a:latin typeface="Times New Roman" pitchFamily="18" charset="0"/>
                <a:cs typeface="Times New Roman" pitchFamily="18" charset="0"/>
              </a:rPr>
              <a:t>Title: </a:t>
            </a:r>
            <a:r>
              <a:rPr lang="en-US" sz="1600" dirty="0" smtClean="0">
                <a:latin typeface="Times New Roman" pitchFamily="18" charset="0"/>
                <a:cs typeface="Times New Roman" pitchFamily="18" charset="0"/>
              </a:rPr>
              <a:t>Online</a:t>
            </a:r>
            <a:r>
              <a:rPr lang="en-US" dirty="0" smtClean="0"/>
              <a:t> Bus Reservation System</a:t>
            </a:r>
          </a:p>
          <a:p>
            <a:pPr algn="just"/>
            <a:endParaRPr lang="en-US" dirty="0" smtClean="0"/>
          </a:p>
          <a:p>
            <a:pPr algn="just"/>
            <a:r>
              <a:rPr lang="en-US" sz="1600" b="1" dirty="0" smtClean="0">
                <a:latin typeface="Times New Roman" pitchFamily="18" charset="0"/>
                <a:cs typeface="Times New Roman" pitchFamily="18" charset="0"/>
              </a:rPr>
              <a:t>Introduction : </a:t>
            </a:r>
            <a:r>
              <a:rPr lang="en-US" dirty="0" smtClean="0"/>
              <a:t>The Online Bus Reservation System is a web-based platform designed to streamline the process of booking bus tickets. It offers users the convenience of booking bus tickets from anywhere with an internet connection, reducing the need for physical ticket counters and long queues. The system aims to provide a user-friendly interface for both customers and administrators, ensuring efficient management of bus routes, schedules, ticket availability, and passenger information.</a:t>
            </a:r>
          </a:p>
          <a:p>
            <a:pPr algn="just"/>
            <a:endParaRPr lang="en-US" sz="1600" dirty="0" smtClean="0">
              <a:latin typeface="Times New Roman" pitchFamily="18" charset="0"/>
              <a:cs typeface="Times New Roman" pitchFamily="18" charset="0"/>
            </a:endParaRPr>
          </a:p>
          <a:p>
            <a:pPr algn="just"/>
            <a:r>
              <a:rPr lang="en-US" sz="1600" b="1" dirty="0" smtClean="0">
                <a:latin typeface="Times New Roman" pitchFamily="18" charset="0"/>
                <a:cs typeface="Times New Roman" pitchFamily="18" charset="0"/>
              </a:rPr>
              <a:t>Key Features:</a:t>
            </a:r>
          </a:p>
          <a:p>
            <a:pPr algn="just"/>
            <a:r>
              <a:rPr lang="en-US" dirty="0" smtClean="0"/>
              <a:t>    User Registration/Login</a:t>
            </a:r>
          </a:p>
          <a:p>
            <a:pPr algn="just"/>
            <a:r>
              <a:rPr lang="en-US" dirty="0" smtClean="0"/>
              <a:t>    Bus Route Management</a:t>
            </a:r>
          </a:p>
          <a:p>
            <a:pPr algn="just"/>
            <a:r>
              <a:rPr lang="en-US" dirty="0" smtClean="0"/>
              <a:t>    Booking Management</a:t>
            </a:r>
          </a:p>
          <a:p>
            <a:pPr algn="just"/>
            <a:r>
              <a:rPr lang="en-US" dirty="0" smtClean="0"/>
              <a:t>    Ticket confirmation</a:t>
            </a:r>
          </a:p>
          <a:p>
            <a:pPr algn="just"/>
            <a:r>
              <a:rPr lang="en-US" dirty="0" smtClean="0"/>
              <a:t>    Ticket cancellation</a:t>
            </a:r>
          </a:p>
        </p:txBody>
      </p:sp>
    </p:spTree>
    <p:extLst>
      <p:ext uri="{BB962C8B-B14F-4D97-AF65-F5344CB8AC3E}">
        <p14:creationId xmlns=""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 xmlns:a16="http://schemas.microsoft.com/office/drawing/2014/main" id="{B46B7C3C-D3E3-FF07-EEDD-95F0B593D118}"/>
              </a:ext>
            </a:extLst>
          </p:cNvPr>
          <p:cNvSpPr txBox="1"/>
          <p:nvPr/>
        </p:nvSpPr>
        <p:spPr>
          <a:xfrm>
            <a:off x="453844" y="1154772"/>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Rectangle 5"/>
          <p:cNvSpPr/>
          <p:nvPr/>
        </p:nvSpPr>
        <p:spPr>
          <a:xfrm>
            <a:off x="525517" y="1292771"/>
            <a:ext cx="8366235" cy="3046988"/>
          </a:xfrm>
          <a:prstGeom prst="rect">
            <a:avLst/>
          </a:prstGeom>
        </p:spPr>
        <p:txBody>
          <a:bodyPr wrap="square">
            <a:spAutoFit/>
          </a:bodyPr>
          <a:lstStyle/>
          <a:p>
            <a:pPr algn="just"/>
            <a:r>
              <a:rPr lang="en-US" sz="1600" b="1" dirty="0" smtClean="0">
                <a:latin typeface="Times New Roman" pitchFamily="18" charset="0"/>
                <a:cs typeface="Times New Roman" pitchFamily="18" charset="0"/>
              </a:rPr>
              <a:t>User Registration/Login: </a:t>
            </a:r>
            <a:r>
              <a:rPr lang="en-US" sz="1600" dirty="0" smtClean="0">
                <a:latin typeface="Times New Roman" pitchFamily="18" charset="0"/>
                <a:cs typeface="Times New Roman" pitchFamily="18" charset="0"/>
              </a:rPr>
              <a:t>Allow users to create accounts or login using their credentials.</a:t>
            </a:r>
          </a:p>
          <a:p>
            <a:pPr algn="just"/>
            <a:r>
              <a:rPr lang="en-US" sz="1600" dirty="0" smtClean="0">
                <a:latin typeface="Times New Roman" pitchFamily="18" charset="0"/>
                <a:cs typeface="Times New Roman" pitchFamily="18" charset="0"/>
              </a:rPr>
              <a:t>Seat Selection: Enable users to select seats from an interactive seat map, highlighting available and booked seats.</a:t>
            </a:r>
          </a:p>
          <a:p>
            <a:pPr algn="just"/>
            <a:r>
              <a:rPr lang="en-US" sz="1600" b="1" dirty="0" smtClean="0">
                <a:latin typeface="Times New Roman" pitchFamily="18" charset="0"/>
                <a:cs typeface="Times New Roman" pitchFamily="18" charset="0"/>
              </a:rPr>
              <a:t>Booking Process: </a:t>
            </a:r>
            <a:r>
              <a:rPr lang="en-US" sz="1600" dirty="0" smtClean="0">
                <a:latin typeface="Times New Roman" pitchFamily="18" charset="0"/>
                <a:cs typeface="Times New Roman" pitchFamily="18" charset="0"/>
              </a:rPr>
              <a:t>Once seats are selected, proceed with the booking process, where users provide passenger details, contact information, and payment details.</a:t>
            </a:r>
          </a:p>
          <a:p>
            <a:pPr algn="just"/>
            <a:r>
              <a:rPr lang="en-US" sz="1600" b="1" dirty="0" smtClean="0">
                <a:latin typeface="Times New Roman" pitchFamily="18" charset="0"/>
                <a:cs typeface="Times New Roman" pitchFamily="18" charset="0"/>
              </a:rPr>
              <a:t>Confirmation: </a:t>
            </a:r>
            <a:r>
              <a:rPr lang="en-US" sz="1600" dirty="0" smtClean="0">
                <a:latin typeface="Times New Roman" pitchFamily="18" charset="0"/>
                <a:cs typeface="Times New Roman" pitchFamily="18" charset="0"/>
              </a:rPr>
              <a:t>Upon successful payment, provide users with a booking confirmation along with their ticket details via email or SMS.</a:t>
            </a:r>
          </a:p>
          <a:p>
            <a:pPr algn="just"/>
            <a:r>
              <a:rPr lang="en-US" sz="1600" b="1" dirty="0" smtClean="0">
                <a:latin typeface="Times New Roman" pitchFamily="18" charset="0"/>
                <a:cs typeface="Times New Roman" pitchFamily="18" charset="0"/>
              </a:rPr>
              <a:t>Security Measures: </a:t>
            </a:r>
            <a:r>
              <a:rPr lang="en-US" sz="1600" dirty="0" smtClean="0">
                <a:latin typeface="Times New Roman" pitchFamily="18" charset="0"/>
                <a:cs typeface="Times New Roman" pitchFamily="18" charset="0"/>
              </a:rPr>
              <a:t>Implement robust security measures to protect user data and payment information, including encryption, secure connections (HTTPS), and compliance with data protection regulations.</a:t>
            </a:r>
          </a:p>
          <a:p>
            <a:pPr algn="just"/>
            <a:r>
              <a:rPr lang="en-US" sz="1600" b="1" dirty="0" smtClean="0">
                <a:latin typeface="Times New Roman" pitchFamily="18" charset="0"/>
                <a:cs typeface="Times New Roman" pitchFamily="18" charset="0"/>
              </a:rPr>
              <a:t>Customer Support: </a:t>
            </a:r>
            <a:r>
              <a:rPr lang="en-US" sz="1600" dirty="0" smtClean="0">
                <a:latin typeface="Times New Roman" pitchFamily="18" charset="0"/>
                <a:cs typeface="Times New Roman" pitchFamily="18" charset="0"/>
              </a:rPr>
              <a:t>Provide responsive customer support through live chat, email, or a helpline to assist users with inquiries, issues, and emergencies.</a:t>
            </a:r>
            <a:endParaRPr lang="en-US" sz="1600" dirty="0">
              <a:latin typeface="Times New Roman" pitchFamily="18" charset="0"/>
              <a:cs typeface="Times New Roman" pitchFamily="18" charset="0"/>
            </a:endParaRPr>
          </a:p>
        </p:txBody>
      </p:sp>
    </p:spTree>
    <p:extLst>
      <p:ext uri="{BB962C8B-B14F-4D97-AF65-F5344CB8AC3E}">
        <p14:creationId xmlns=""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1027" name="Picture 3" descr="C:\Users\admin\Pictures\Screenshots\Screenshot (35).png"/>
          <p:cNvPicPr>
            <a:picLocks noChangeAspect="1" noChangeArrowheads="1"/>
          </p:cNvPicPr>
          <p:nvPr/>
        </p:nvPicPr>
        <p:blipFill>
          <a:blip r:embed="rId2"/>
          <a:srcRect/>
          <a:stretch>
            <a:fillRect/>
          </a:stretch>
        </p:blipFill>
        <p:spPr bwMode="auto">
          <a:xfrm>
            <a:off x="1271750" y="645395"/>
            <a:ext cx="6737131" cy="3912752"/>
          </a:xfrm>
          <a:prstGeom prst="rect">
            <a:avLst/>
          </a:prstGeom>
          <a:noFill/>
        </p:spPr>
      </p:pic>
    </p:spTree>
    <p:extLst>
      <p:ext uri="{BB962C8B-B14F-4D97-AF65-F5344CB8AC3E}">
        <p14:creationId xmlns=""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2050" name="Picture 2" descr="C:\Users\admin\Pictures\Screenshots\Screenshot (36).png"/>
          <p:cNvPicPr>
            <a:picLocks noChangeAspect="1" noChangeArrowheads="1"/>
          </p:cNvPicPr>
          <p:nvPr/>
        </p:nvPicPr>
        <p:blipFill>
          <a:blip r:embed="rId2"/>
          <a:srcRect/>
          <a:stretch>
            <a:fillRect/>
          </a:stretch>
        </p:blipFill>
        <p:spPr bwMode="auto">
          <a:xfrm>
            <a:off x="1376855" y="800079"/>
            <a:ext cx="6863255" cy="3948726"/>
          </a:xfrm>
          <a:prstGeom prst="rect">
            <a:avLst/>
          </a:prstGeom>
          <a:noFill/>
        </p:spPr>
      </p:pic>
    </p:spTree>
    <p:extLst>
      <p:ext uri="{BB962C8B-B14F-4D97-AF65-F5344CB8AC3E}">
        <p14:creationId xmlns=""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 xmlns:a16="http://schemas.microsoft.com/office/drawing/2014/main" id="{6907D582-D8F7-CF69-ABAE-503F64E8F161}"/>
              </a:ext>
            </a:extLst>
          </p:cNvPr>
          <p:cNvGraphicFramePr/>
          <p:nvPr>
            <p:extLst>
              <p:ext uri="{D42A27DB-BD31-4B8C-83A1-F6EECF244321}">
                <p14:modId xmlns=""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 xmlns:a16="http://schemas.microsoft.com/office/drawing/2014/main" id="{DF48260F-742B-E32A-02FE-B142578BC1A4}"/>
              </a:ext>
            </a:extLst>
          </p:cNvPr>
          <p:cNvPicPr>
            <a:picLocks noChangeAspect="1"/>
          </p:cNvPicPr>
          <p:nvPr/>
        </p:nvPicPr>
        <p:blipFill>
          <a:blip r:embed="rId7"/>
          <a:stretch>
            <a:fillRect/>
          </a:stretch>
        </p:blipFill>
        <p:spPr>
          <a:xfrm>
            <a:off x="1021171" y="1723257"/>
            <a:ext cx="2956469" cy="2573047"/>
          </a:xfrm>
          <a:prstGeom prst="rect">
            <a:avLst/>
          </a:prstGeom>
        </p:spPr>
      </p:pic>
      <p:pic>
        <p:nvPicPr>
          <p:cNvPr id="11" name="Picture 10">
            <a:extLst>
              <a:ext uri="{FF2B5EF4-FFF2-40B4-BE49-F238E27FC236}">
                <a16:creationId xmlns="" xmlns:a16="http://schemas.microsoft.com/office/drawing/2014/main" id="{B089073F-18B7-3DD8-48EB-55DA0C87BA84}"/>
              </a:ext>
            </a:extLst>
          </p:cNvPr>
          <p:cNvPicPr>
            <a:picLocks noChangeAspect="1"/>
          </p:cNvPicPr>
          <p:nvPr/>
        </p:nvPicPr>
        <p:blipFill>
          <a:blip r:embed="rId8"/>
          <a:stretch>
            <a:fillRect/>
          </a:stretch>
        </p:blipFill>
        <p:spPr>
          <a:xfrm>
            <a:off x="4564380" y="1712692"/>
            <a:ext cx="4165599" cy="2090952"/>
          </a:xfrm>
          <a:prstGeom prst="rect">
            <a:avLst/>
          </a:prstGeom>
        </p:spPr>
      </p:pic>
      <p:sp>
        <p:nvSpPr>
          <p:cNvPr id="12" name="TextBox 11">
            <a:extLst>
              <a:ext uri="{FF2B5EF4-FFF2-40B4-BE49-F238E27FC236}">
                <a16:creationId xmlns=""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162</TotalTime>
  <Words>778</Words>
  <Application>Microsoft Office PowerPoint</Application>
  <PresentationFormat>On-screen Show (16:9)</PresentationFormat>
  <Paragraphs>62</Paragraphs>
  <Slides>13</Slides>
  <Notes>10</Notes>
  <HiddenSlides>0</HiddenSlides>
  <MMClips>0</MMClips>
  <ScaleCrop>false</ScaleCrop>
  <HeadingPairs>
    <vt:vector size="6" baseType="variant">
      <vt:variant>
        <vt:lpstr>Theme</vt:lpstr>
      </vt:variant>
      <vt:variant>
        <vt:i4>1</vt:i4>
      </vt:variant>
      <vt:variant>
        <vt:lpstr>Slide Titles</vt:lpstr>
      </vt:variant>
      <vt:variant>
        <vt:i4>13</vt:i4>
      </vt:variant>
      <vt:variant>
        <vt:lpstr>Custom Shows</vt:lpstr>
      </vt:variant>
      <vt:variant>
        <vt:i4>1</vt:i4>
      </vt:variant>
    </vt:vector>
  </HeadingPairs>
  <TitlesOfParts>
    <vt:vector size="15" baseType="lpstr">
      <vt:lpstr>Simple Light</vt:lpstr>
      <vt:lpstr>Slide 1</vt:lpstr>
      <vt:lpstr>Slide 2</vt:lpstr>
      <vt:lpstr>Abstract</vt:lpstr>
      <vt:lpstr>Problem Statement</vt:lpstr>
      <vt:lpstr>Project Overview</vt:lpstr>
      <vt:lpstr>Proposed Solution</vt:lpstr>
      <vt:lpstr>Slide 7</vt:lpstr>
      <vt:lpstr>Slide 8</vt:lpstr>
      <vt:lpstr>Technology Used</vt:lpstr>
      <vt:lpstr>Modelling &amp; Results</vt:lpstr>
      <vt:lpstr>Future Enhancements: </vt:lpstr>
      <vt:lpstr>Conclusion</vt:lpstr>
      <vt:lpstr>Thank You!</vt:lpstr>
      <vt:lpstr>Custom Show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admin</cp:lastModifiedBy>
  <cp:revision>20</cp:revision>
  <dcterms:modified xsi:type="dcterms:W3CDTF">2024-04-11T04:59:26Z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