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5" y="3590925"/>
            <a:ext cx="2695575" cy="3267075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610600" y="2476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85541" y="2228913"/>
            <a:ext cx="5820917" cy="941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9150" y="2933840"/>
            <a:ext cx="6162040" cy="3084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85800"/>
            <a:ext cx="1743075" cy="1333500"/>
            <a:chOff x="76200" y="6858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6200" y="9620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71575" y="6858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619250" y="95250"/>
            <a:ext cx="2028825" cy="2057400"/>
            <a:chOff x="1619250" y="95250"/>
            <a:chExt cx="2028825" cy="2057400"/>
          </a:xfrm>
        </p:grpSpPr>
        <p:sp>
          <p:nvSpPr>
            <p:cNvPr id="6" name="object 6"/>
            <p:cNvSpPr/>
            <p:nvPr/>
          </p:nvSpPr>
          <p:spPr>
            <a:xfrm>
              <a:off x="1981200" y="95250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9250" y="1533525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04925" y="4800600"/>
            <a:ext cx="7645400" cy="17447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10" dirty="0">
                <a:latin typeface="Calibri"/>
                <a:cs typeface="Calibri"/>
              </a:rPr>
              <a:t>Presented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by:</a:t>
            </a:r>
            <a:endParaRPr sz="2400" dirty="0">
              <a:latin typeface="Calibri"/>
              <a:cs typeface="Calibri"/>
            </a:endParaRPr>
          </a:p>
          <a:p>
            <a:pPr marL="1556385">
              <a:lnSpc>
                <a:spcPct val="100000"/>
              </a:lnSpc>
              <a:spcBef>
                <a:spcPts val="75"/>
              </a:spcBef>
            </a:pPr>
            <a:r>
              <a:rPr lang="en-US" sz="2150" spc="10" dirty="0" smtClean="0">
                <a:latin typeface="Calibri"/>
                <a:cs typeface="Calibri"/>
              </a:rPr>
              <a:t>SWETHA </a:t>
            </a:r>
            <a:r>
              <a:rPr lang="en-US" sz="2150" spc="10" dirty="0" smtClean="0">
                <a:latin typeface="Calibri"/>
                <a:cs typeface="Calibri"/>
              </a:rPr>
              <a:t>K</a:t>
            </a:r>
          </a:p>
          <a:p>
            <a:pPr marL="1556385">
              <a:lnSpc>
                <a:spcPct val="100000"/>
              </a:lnSpc>
              <a:spcBef>
                <a:spcPts val="75"/>
              </a:spcBef>
            </a:pPr>
            <a:r>
              <a:rPr lang="en-US" sz="2150" spc="10" dirty="0" smtClean="0">
                <a:latin typeface="Calibri"/>
                <a:cs typeface="Calibri"/>
              </a:rPr>
              <a:t>821721104057</a:t>
            </a:r>
            <a:endParaRPr sz="2150" dirty="0">
              <a:latin typeface="Calibri"/>
              <a:cs typeface="Calibri"/>
            </a:endParaRPr>
          </a:p>
          <a:p>
            <a:pPr marL="1537335">
              <a:lnSpc>
                <a:spcPct val="100000"/>
              </a:lnSpc>
              <a:spcBef>
                <a:spcPts val="45"/>
              </a:spcBef>
            </a:pPr>
            <a:r>
              <a:rPr sz="2150" spc="5" dirty="0">
                <a:latin typeface="Calibri"/>
                <a:cs typeface="Calibri"/>
              </a:rPr>
              <a:t>B.E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CSE</a:t>
            </a:r>
            <a:endParaRPr sz="2150" dirty="0">
              <a:latin typeface="Calibri"/>
              <a:cs typeface="Calibri"/>
            </a:endParaRPr>
          </a:p>
          <a:p>
            <a:pPr marL="1537335">
              <a:lnSpc>
                <a:spcPct val="100000"/>
              </a:lnSpc>
              <a:spcBef>
                <a:spcPts val="50"/>
              </a:spcBef>
            </a:pPr>
            <a:r>
              <a:rPr sz="2150" spc="5" dirty="0">
                <a:latin typeface="Calibri"/>
                <a:cs typeface="Calibri"/>
              </a:rPr>
              <a:t>Sir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Issac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10" dirty="0">
                <a:latin typeface="Calibri"/>
                <a:cs typeface="Calibri"/>
              </a:rPr>
              <a:t>Newton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College</a:t>
            </a:r>
            <a:r>
              <a:rPr sz="2150" spc="150" dirty="0">
                <a:latin typeface="Calibri"/>
                <a:cs typeface="Calibri"/>
              </a:rPr>
              <a:t> </a:t>
            </a:r>
            <a:r>
              <a:rPr sz="2150" spc="5" dirty="0">
                <a:latin typeface="Calibri"/>
                <a:cs typeface="Calibri"/>
              </a:rPr>
              <a:t>Of</a:t>
            </a:r>
            <a:r>
              <a:rPr sz="2150" spc="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Engineering</a:t>
            </a:r>
            <a:r>
              <a:rPr sz="2150" spc="135" dirty="0">
                <a:latin typeface="Calibri"/>
                <a:cs typeface="Calibri"/>
              </a:rPr>
              <a:t> </a:t>
            </a:r>
            <a:r>
              <a:rPr sz="2150" spc="15" dirty="0">
                <a:latin typeface="Calibri"/>
                <a:cs typeface="Calibri"/>
              </a:rPr>
              <a:t>&amp;</a:t>
            </a:r>
            <a:r>
              <a:rPr sz="2150" spc="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Technology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14169" y="2652712"/>
            <a:ext cx="805942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0" spc="-85" dirty="0">
                <a:latin typeface="Times New Roman"/>
                <a:cs typeface="Times New Roman"/>
              </a:rPr>
              <a:t>S</a:t>
            </a:r>
            <a:r>
              <a:rPr sz="5400" b="0" spc="-80" dirty="0">
                <a:latin typeface="Times New Roman"/>
                <a:cs typeface="Times New Roman"/>
              </a:rPr>
              <a:t>T</a:t>
            </a:r>
            <a:r>
              <a:rPr sz="5400" b="0" spc="-409" dirty="0">
                <a:latin typeface="Times New Roman"/>
                <a:cs typeface="Times New Roman"/>
              </a:rPr>
              <a:t>OC</a:t>
            </a:r>
            <a:r>
              <a:rPr sz="5400" b="0" spc="-420" dirty="0">
                <a:latin typeface="Times New Roman"/>
                <a:cs typeface="Times New Roman"/>
              </a:rPr>
              <a:t>K</a:t>
            </a:r>
            <a:r>
              <a:rPr sz="5400" b="0" spc="-55" dirty="0">
                <a:latin typeface="Times New Roman"/>
                <a:cs typeface="Times New Roman"/>
              </a:rPr>
              <a:t> </a:t>
            </a:r>
            <a:r>
              <a:rPr sz="5400" b="0" spc="215" dirty="0">
                <a:latin typeface="Times New Roman"/>
                <a:cs typeface="Times New Roman"/>
              </a:rPr>
              <a:t>P</a:t>
            </a:r>
            <a:r>
              <a:rPr sz="5400" b="0" spc="-165" dirty="0">
                <a:latin typeface="Times New Roman"/>
                <a:cs typeface="Times New Roman"/>
              </a:rPr>
              <a:t>R</a:t>
            </a:r>
            <a:r>
              <a:rPr sz="5400" b="0" spc="-180" dirty="0">
                <a:latin typeface="Times New Roman"/>
                <a:cs typeface="Times New Roman"/>
              </a:rPr>
              <a:t>ICE</a:t>
            </a:r>
            <a:r>
              <a:rPr sz="5400" b="0" spc="-65" dirty="0">
                <a:latin typeface="Times New Roman"/>
                <a:cs typeface="Times New Roman"/>
              </a:rPr>
              <a:t> </a:t>
            </a:r>
            <a:r>
              <a:rPr sz="5400" b="0" spc="215" dirty="0">
                <a:latin typeface="Times New Roman"/>
                <a:cs typeface="Times New Roman"/>
              </a:rPr>
              <a:t>P</a:t>
            </a:r>
            <a:r>
              <a:rPr sz="5400" b="0" spc="-165" dirty="0">
                <a:latin typeface="Times New Roman"/>
                <a:cs typeface="Times New Roman"/>
              </a:rPr>
              <a:t>R</a:t>
            </a:r>
            <a:r>
              <a:rPr sz="5400" b="0" spc="-265" dirty="0">
                <a:latin typeface="Times New Roman"/>
                <a:cs typeface="Times New Roman"/>
              </a:rPr>
              <a:t>E</a:t>
            </a:r>
            <a:r>
              <a:rPr sz="5400" b="0" spc="-335" dirty="0">
                <a:latin typeface="Times New Roman"/>
                <a:cs typeface="Times New Roman"/>
              </a:rPr>
              <a:t>D</a:t>
            </a:r>
            <a:r>
              <a:rPr sz="5400" b="0" spc="-240" dirty="0">
                <a:latin typeface="Times New Roman"/>
                <a:cs typeface="Times New Roman"/>
              </a:rPr>
              <a:t>IC</a:t>
            </a:r>
            <a:r>
              <a:rPr sz="5400" b="0" spc="-275" dirty="0">
                <a:latin typeface="Times New Roman"/>
                <a:cs typeface="Times New Roman"/>
              </a:rPr>
              <a:t>T</a:t>
            </a:r>
            <a:r>
              <a:rPr sz="5400" b="0" spc="-445" dirty="0">
                <a:latin typeface="Times New Roman"/>
                <a:cs typeface="Times New Roman"/>
              </a:rPr>
              <a:t>ION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34962"/>
            <a:ext cx="52419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latin typeface="Calibri"/>
                <a:cs typeface="Calibri"/>
              </a:rPr>
              <a:t>APPLICATION</a:t>
            </a:r>
            <a:r>
              <a:rPr sz="4800" spc="-10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AREAS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3912" y="1196403"/>
            <a:ext cx="7985125" cy="52177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b="1" spc="-10" dirty="0">
                <a:solidFill>
                  <a:srgbClr val="0D0D0D"/>
                </a:solidFill>
                <a:latin typeface="Calibri"/>
                <a:cs typeface="Calibri"/>
              </a:rPr>
              <a:t>Financial</a:t>
            </a:r>
            <a:r>
              <a:rPr sz="2000" b="1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0D0D0D"/>
                </a:solidFill>
                <a:latin typeface="Calibri"/>
                <a:cs typeface="Calibri"/>
              </a:rPr>
              <a:t>Services:</a:t>
            </a:r>
            <a:endParaRPr sz="200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Enhancing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portfolio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management</a:t>
            </a:r>
            <a:r>
              <a:rPr sz="2000" spc="-1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algorithmic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trading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strategies.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b="1" spc="-15" dirty="0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sz="2000" b="1" spc="20" dirty="0">
                <a:solidFill>
                  <a:srgbClr val="0D0D0D"/>
                </a:solidFill>
                <a:latin typeface="Calibri"/>
                <a:cs typeface="Calibri"/>
              </a:rPr>
              <a:t>v</a:t>
            </a:r>
            <a:r>
              <a:rPr sz="2000" b="1" spc="35" dirty="0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0D0D0D"/>
                </a:solidFill>
                <a:latin typeface="Calibri"/>
                <a:cs typeface="Calibri"/>
              </a:rPr>
              <a:t>s</a:t>
            </a:r>
            <a:r>
              <a:rPr sz="2000" b="1" spc="-25" dirty="0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sz="2000" b="1" spc="15" dirty="0">
                <a:solidFill>
                  <a:srgbClr val="0D0D0D"/>
                </a:solidFill>
                <a:latin typeface="Calibri"/>
                <a:cs typeface="Calibri"/>
              </a:rPr>
              <a:t>m</a:t>
            </a:r>
            <a:r>
              <a:rPr sz="2000" b="1" spc="35" dirty="0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sz="2000" b="1" spc="-30" dirty="0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sz="2000" b="1" spc="5" dirty="0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sz="2000" b="1" spc="-1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0D0D0D"/>
                </a:solidFill>
                <a:latin typeface="Calibri"/>
                <a:cs typeface="Calibri"/>
              </a:rPr>
              <a:t>d</a:t>
            </a:r>
            <a:r>
              <a:rPr sz="2000" b="1" spc="20" dirty="0">
                <a:solidFill>
                  <a:srgbClr val="0D0D0D"/>
                </a:solidFill>
                <a:latin typeface="Calibri"/>
                <a:cs typeface="Calibri"/>
              </a:rPr>
              <a:t>v</a:t>
            </a:r>
            <a:r>
              <a:rPr sz="2000" b="1" spc="30" dirty="0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sz="2000" b="1" spc="20" dirty="0">
                <a:solidFill>
                  <a:srgbClr val="0D0D0D"/>
                </a:solidFill>
                <a:latin typeface="Calibri"/>
                <a:cs typeface="Calibri"/>
              </a:rPr>
              <a:t>s</a:t>
            </a:r>
            <a:r>
              <a:rPr sz="2000" b="1" spc="40" dirty="0">
                <a:solidFill>
                  <a:srgbClr val="0D0D0D"/>
                </a:solidFill>
                <a:latin typeface="Calibri"/>
                <a:cs typeface="Calibri"/>
              </a:rPr>
              <a:t>o</a:t>
            </a:r>
            <a:r>
              <a:rPr sz="2000" b="1" spc="30" dirty="0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sz="2000" b="1" spc="20" dirty="0">
                <a:solidFill>
                  <a:srgbClr val="0D0D0D"/>
                </a:solidFill>
                <a:latin typeface="Calibri"/>
                <a:cs typeface="Calibri"/>
              </a:rPr>
              <a:t>y</a:t>
            </a:r>
            <a:r>
              <a:rPr sz="2000" b="1" spc="5" dirty="0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Offering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personalized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investment</a:t>
            </a:r>
            <a:r>
              <a:rPr sz="2000" spc="-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recommendations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wealth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m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g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sz="2000" spc="-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u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d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ce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b="1" spc="15" dirty="0">
                <a:solidFill>
                  <a:srgbClr val="0D0D0D"/>
                </a:solidFill>
                <a:latin typeface="Calibri"/>
                <a:cs typeface="Calibri"/>
              </a:rPr>
              <a:t>Risk</a:t>
            </a:r>
            <a:r>
              <a:rPr sz="2000" b="1" spc="-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0D0D0D"/>
                </a:solidFill>
                <a:latin typeface="Calibri"/>
                <a:cs typeface="Calibri"/>
              </a:rPr>
              <a:t>Management:</a:t>
            </a:r>
            <a:endParaRPr sz="200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  <a:spcBef>
                <a:spcPts val="5"/>
              </a:spcBef>
            </a:pP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Ass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ss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g</a:t>
            </a:r>
            <a:r>
              <a:rPr sz="2000" spc="-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m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sz="2000" spc="-90" dirty="0">
                <a:solidFill>
                  <a:srgbClr val="0D0D0D"/>
                </a:solidFill>
                <a:latin typeface="Calibri"/>
                <a:cs typeface="Calibri"/>
              </a:rPr>
              <a:t>k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sz="2000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s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k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d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u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g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re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g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u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l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at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y</a:t>
            </a:r>
            <a:r>
              <a:rPr sz="2000" spc="-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c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o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li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ce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b="1" spc="-5" dirty="0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sz="2000" b="1" spc="35" dirty="0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0D0D0D"/>
                </a:solidFill>
                <a:latin typeface="Calibri"/>
                <a:cs typeface="Calibri"/>
              </a:rPr>
              <a:t>s</a:t>
            </a:r>
            <a:r>
              <a:rPr sz="2000" b="1" spc="35" dirty="0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b="1" spc="30" dirty="0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sz="2000" b="1" spc="-15" dirty="0">
                <a:solidFill>
                  <a:srgbClr val="0D0D0D"/>
                </a:solidFill>
                <a:latin typeface="Calibri"/>
                <a:cs typeface="Calibri"/>
              </a:rPr>
              <a:t>c</a:t>
            </a:r>
            <a:r>
              <a:rPr sz="2000" b="1" spc="10" dirty="0">
                <a:solidFill>
                  <a:srgbClr val="0D0D0D"/>
                </a:solidFill>
                <a:latin typeface="Calibri"/>
                <a:cs typeface="Calibri"/>
              </a:rPr>
              <a:t>h</a:t>
            </a:r>
            <a:r>
              <a:rPr sz="2000" b="1" spc="-1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b="1" spc="-30" dirty="0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sz="2000" b="1" spc="10" dirty="0">
                <a:solidFill>
                  <a:srgbClr val="0D0D0D"/>
                </a:solidFill>
                <a:latin typeface="Calibri"/>
                <a:cs typeface="Calibri"/>
              </a:rPr>
              <a:t>d</a:t>
            </a:r>
            <a:r>
              <a:rPr sz="2000" b="1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0D0D0D"/>
                </a:solidFill>
                <a:latin typeface="Calibri"/>
                <a:cs typeface="Calibri"/>
              </a:rPr>
              <a:t>D</a:t>
            </a:r>
            <a:r>
              <a:rPr sz="2000" b="1" spc="35" dirty="0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sz="2000" b="1" spc="20" dirty="0">
                <a:solidFill>
                  <a:srgbClr val="0D0D0D"/>
                </a:solidFill>
                <a:latin typeface="Calibri"/>
                <a:cs typeface="Calibri"/>
              </a:rPr>
              <a:t>v</a:t>
            </a:r>
            <a:r>
              <a:rPr sz="2000" b="1" spc="35" dirty="0">
                <a:solidFill>
                  <a:srgbClr val="0D0D0D"/>
                </a:solidFill>
                <a:latin typeface="Calibri"/>
                <a:cs typeface="Calibri"/>
              </a:rPr>
              <a:t>el</a:t>
            </a:r>
            <a:r>
              <a:rPr sz="2000" b="1" spc="40" dirty="0">
                <a:solidFill>
                  <a:srgbClr val="0D0D0D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0D0D0D"/>
                </a:solidFill>
                <a:latin typeface="Calibri"/>
                <a:cs typeface="Calibri"/>
              </a:rPr>
              <a:t>p</a:t>
            </a:r>
            <a:r>
              <a:rPr sz="2000" b="1" spc="15" dirty="0">
                <a:solidFill>
                  <a:srgbClr val="0D0D0D"/>
                </a:solidFill>
                <a:latin typeface="Calibri"/>
                <a:cs typeface="Calibri"/>
              </a:rPr>
              <a:t>m</a:t>
            </a:r>
            <a:r>
              <a:rPr sz="2000" b="1" spc="-35" dirty="0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sz="2000" b="1" spc="-30" dirty="0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sz="2000" b="1" spc="-25" dirty="0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sz="2000" b="1" spc="5" dirty="0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469900" marR="519430" indent="4572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Driving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market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analysis and model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development 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continuous </a:t>
            </a:r>
            <a:r>
              <a:rPr sz="2000" spc="-4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improvement.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b="1" spc="-170" dirty="0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sz="2000" b="1" spc="35" dirty="0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0D0D0D"/>
                </a:solidFill>
                <a:latin typeface="Calibri"/>
                <a:cs typeface="Calibri"/>
              </a:rPr>
              <a:t>c</a:t>
            </a:r>
            <a:r>
              <a:rPr sz="2000" b="1" spc="-30" dirty="0">
                <a:solidFill>
                  <a:srgbClr val="0D0D0D"/>
                </a:solidFill>
                <a:latin typeface="Calibri"/>
                <a:cs typeface="Calibri"/>
              </a:rPr>
              <a:t>hn</a:t>
            </a:r>
            <a:r>
              <a:rPr sz="2000" b="1" spc="40" dirty="0">
                <a:solidFill>
                  <a:srgbClr val="0D0D0D"/>
                </a:solidFill>
                <a:latin typeface="Calibri"/>
                <a:cs typeface="Calibri"/>
              </a:rPr>
              <a:t>o</a:t>
            </a:r>
            <a:r>
              <a:rPr sz="2000" b="1" spc="30" dirty="0">
                <a:solidFill>
                  <a:srgbClr val="0D0D0D"/>
                </a:solidFill>
                <a:latin typeface="Calibri"/>
                <a:cs typeface="Calibri"/>
              </a:rPr>
              <a:t>l</a:t>
            </a:r>
            <a:r>
              <a:rPr sz="2000" b="1" spc="40" dirty="0">
                <a:solidFill>
                  <a:srgbClr val="0D0D0D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0D0D0D"/>
                </a:solidFill>
                <a:latin typeface="Calibri"/>
                <a:cs typeface="Calibri"/>
              </a:rPr>
              <a:t>g</a:t>
            </a:r>
            <a:r>
              <a:rPr sz="2000" b="1" spc="10" dirty="0">
                <a:solidFill>
                  <a:srgbClr val="0D0D0D"/>
                </a:solidFill>
                <a:latin typeface="Calibri"/>
                <a:cs typeface="Calibri"/>
              </a:rPr>
              <a:t>y</a:t>
            </a:r>
            <a:r>
              <a:rPr sz="2000" b="1" spc="-1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sz="2000" b="1" spc="-30" dirty="0">
                <a:solidFill>
                  <a:srgbClr val="0D0D0D"/>
                </a:solidFill>
                <a:latin typeface="Calibri"/>
                <a:cs typeface="Calibri"/>
              </a:rPr>
              <a:t>nn</a:t>
            </a:r>
            <a:r>
              <a:rPr sz="2000" b="1" spc="40" dirty="0">
                <a:solidFill>
                  <a:srgbClr val="0D0D0D"/>
                </a:solidFill>
                <a:latin typeface="Calibri"/>
                <a:cs typeface="Calibri"/>
              </a:rPr>
              <a:t>o</a:t>
            </a:r>
            <a:r>
              <a:rPr sz="2000" b="1" spc="20" dirty="0">
                <a:solidFill>
                  <a:srgbClr val="0D0D0D"/>
                </a:solidFill>
                <a:latin typeface="Calibri"/>
                <a:cs typeface="Calibri"/>
              </a:rPr>
              <a:t>v</a:t>
            </a:r>
            <a:r>
              <a:rPr sz="2000" b="1" spc="-20" dirty="0">
                <a:solidFill>
                  <a:srgbClr val="0D0D0D"/>
                </a:solidFill>
                <a:latin typeface="Calibri"/>
                <a:cs typeface="Calibri"/>
              </a:rPr>
              <a:t>at</a:t>
            </a:r>
            <a:r>
              <a:rPr sz="2000" b="1" spc="30" dirty="0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sz="2000" b="1" spc="40" dirty="0">
                <a:solidFill>
                  <a:srgbClr val="0D0D0D"/>
                </a:solidFill>
                <a:latin typeface="Calibri"/>
                <a:cs typeface="Calibri"/>
              </a:rPr>
              <a:t>o</a:t>
            </a:r>
            <a:r>
              <a:rPr sz="2000" b="1" spc="-30" dirty="0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sz="2000" b="1" spc="5" dirty="0">
                <a:solidFill>
                  <a:srgbClr val="0D0D0D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469900" marR="570865" indent="4572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Integrating</a:t>
            </a:r>
            <a:r>
              <a:rPr sz="20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predictive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capabilities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into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FinTech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applications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2000" spc="-43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advancing</a:t>
            </a:r>
            <a:r>
              <a:rPr sz="20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AI/ML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finance.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5541" y="2228913"/>
            <a:ext cx="485965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THANK</a:t>
            </a:r>
            <a:r>
              <a:rPr spc="-105" dirty="0"/>
              <a:t> </a:t>
            </a:r>
            <a:r>
              <a:rPr spc="-25" dirty="0"/>
              <a:t>YOU!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29200" y="4107560"/>
            <a:ext cx="5067046" cy="74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05"/>
              </a:lnSpc>
              <a:spcBef>
                <a:spcPts val="105"/>
              </a:spcBef>
            </a:pPr>
            <a:r>
              <a:rPr sz="2400" spc="-204" dirty="0">
                <a:cs typeface="Bahnschrift"/>
              </a:rPr>
              <a:t>CONTACT</a:t>
            </a:r>
            <a:r>
              <a:rPr sz="2400" spc="-204" dirty="0" smtClean="0">
                <a:cs typeface="Bahnschrift"/>
              </a:rPr>
              <a:t>:</a:t>
            </a:r>
            <a:endParaRPr lang="en-US" sz="2400" spc="-204" dirty="0" smtClean="0">
              <a:cs typeface="Bahnschrift"/>
            </a:endParaRPr>
          </a:p>
          <a:p>
            <a:pPr marL="12700">
              <a:lnSpc>
                <a:spcPts val="2805"/>
              </a:lnSpc>
              <a:spcBef>
                <a:spcPts val="105"/>
              </a:spcBef>
            </a:pPr>
            <a:r>
              <a:rPr lang="en-US" sz="2400" spc="-204" dirty="0" smtClean="0">
                <a:cs typeface="Bahnschrift"/>
              </a:rPr>
              <a:t>                          swethakamal48@gmail.com</a:t>
            </a:r>
            <a:endParaRPr sz="2400" dirty="0">
              <a:cs typeface="Bahnschrif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44250" y="550545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56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96"/>
                </a:lnTo>
                <a:lnTo>
                  <a:pt x="111378" y="79375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375"/>
                </a:lnTo>
                <a:lnTo>
                  <a:pt x="500125" y="52196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56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" y="3819523"/>
            <a:ext cx="1733550" cy="3009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37234" y="408368"/>
            <a:ext cx="22320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0" dirty="0">
                <a:latin typeface="Calibri"/>
                <a:cs typeface="Calibri"/>
              </a:rPr>
              <a:t>AG</a:t>
            </a:r>
            <a:r>
              <a:rPr sz="4800" spc="-25" dirty="0">
                <a:latin typeface="Calibri"/>
                <a:cs typeface="Calibri"/>
              </a:rPr>
              <a:t>E</a:t>
            </a:r>
            <a:r>
              <a:rPr sz="4800" spc="-15" dirty="0">
                <a:latin typeface="Calibri"/>
                <a:cs typeface="Calibri"/>
              </a:rPr>
              <a:t>N</a:t>
            </a:r>
            <a:r>
              <a:rPr sz="4800" spc="-30" dirty="0">
                <a:latin typeface="Calibri"/>
                <a:cs typeface="Calibri"/>
              </a:rPr>
              <a:t>DA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9279" y="1598612"/>
            <a:ext cx="4030345" cy="3997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PROJECT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STATEMENT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PROJECT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OVERVIEW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PROJECT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MODELLING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b="1" spc="-20" dirty="0">
                <a:latin typeface="Calibri"/>
                <a:cs typeface="Calibri"/>
              </a:rPr>
              <a:t>RESULTS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SOLUTION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AND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ITS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PROPOSITIONS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WOWS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IN </a:t>
            </a:r>
            <a:r>
              <a:rPr sz="2000" b="1" spc="25" dirty="0">
                <a:latin typeface="Calibri"/>
                <a:cs typeface="Calibri"/>
              </a:rPr>
              <a:t>MY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SOLUTION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b="1" spc="-25" dirty="0">
                <a:latin typeface="Calibri"/>
                <a:cs typeface="Calibri"/>
              </a:rPr>
              <a:t>APPLICATION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AREAS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0"/>
            <a:ext cx="8641715" cy="1681480"/>
          </a:xfrm>
          <a:prstGeom prst="rect">
            <a:avLst/>
          </a:prstGeom>
        </p:spPr>
        <p:txBody>
          <a:bodyPr vert="horz" wrap="square" lIns="0" tIns="230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15"/>
              </a:spcBef>
            </a:pPr>
            <a:r>
              <a:rPr sz="4800" spc="-10" dirty="0">
                <a:latin typeface="Calibri"/>
                <a:cs typeface="Calibri"/>
              </a:rPr>
              <a:t>PROJECT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STATEMENT</a:t>
            </a:r>
            <a:endParaRPr sz="4800">
              <a:latin typeface="Calibri"/>
              <a:cs typeface="Calibri"/>
            </a:endParaRPr>
          </a:p>
          <a:p>
            <a:pPr marL="103505" marR="5080">
              <a:lnSpc>
                <a:spcPct val="100000"/>
              </a:lnSpc>
              <a:spcBef>
                <a:spcPts val="745"/>
              </a:spcBef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1.Data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Collection</a:t>
            </a:r>
            <a:r>
              <a:rPr sz="2000" spc="-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&amp;</a:t>
            </a:r>
            <a:r>
              <a:rPr sz="20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Preprocessing:</a:t>
            </a:r>
            <a:r>
              <a:rPr sz="2000" spc="-1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0D0D0D"/>
                </a:solidFill>
                <a:latin typeface="Calibri"/>
                <a:cs typeface="Calibri"/>
              </a:rPr>
              <a:t>Gather</a:t>
            </a:r>
            <a:r>
              <a:rPr sz="2000" b="0" spc="-30" dirty="0">
                <a:solidFill>
                  <a:srgbClr val="0D0D0D"/>
                </a:solidFill>
                <a:latin typeface="Calibri"/>
                <a:cs typeface="Calibri"/>
              </a:rPr>
              <a:t> Tesla</a:t>
            </a:r>
            <a:r>
              <a:rPr sz="2000" b="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0" spc="5" dirty="0">
                <a:solidFill>
                  <a:srgbClr val="0D0D0D"/>
                </a:solidFill>
                <a:latin typeface="Calibri"/>
                <a:cs typeface="Calibri"/>
              </a:rPr>
              <a:t>stock</a:t>
            </a:r>
            <a:r>
              <a:rPr sz="2000" b="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0" spc="5" dirty="0">
                <a:solidFill>
                  <a:srgbClr val="0D0D0D"/>
                </a:solidFill>
                <a:latin typeface="Calibri"/>
                <a:cs typeface="Calibri"/>
              </a:rPr>
              <a:t>data,</a:t>
            </a:r>
            <a:r>
              <a:rPr sz="2000" b="0" spc="-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0D0D0D"/>
                </a:solidFill>
                <a:latin typeface="Calibri"/>
                <a:cs typeface="Calibri"/>
              </a:rPr>
              <a:t>handle</a:t>
            </a:r>
            <a:r>
              <a:rPr sz="2000" b="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0" spc="15" dirty="0">
                <a:solidFill>
                  <a:srgbClr val="0D0D0D"/>
                </a:solidFill>
                <a:latin typeface="Calibri"/>
                <a:cs typeface="Calibri"/>
              </a:rPr>
              <a:t>missing</a:t>
            </a:r>
            <a:r>
              <a:rPr sz="2000" b="0" spc="-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0D0D0D"/>
                </a:solidFill>
                <a:latin typeface="Calibri"/>
                <a:cs typeface="Calibri"/>
              </a:rPr>
              <a:t>values, </a:t>
            </a:r>
            <a:r>
              <a:rPr sz="2000" b="0" spc="-4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0" spc="5" dirty="0">
                <a:solidFill>
                  <a:srgbClr val="0D0D0D"/>
                </a:solidFill>
                <a:latin typeface="Calibri"/>
                <a:cs typeface="Calibri"/>
              </a:rPr>
              <a:t>adjust</a:t>
            </a:r>
            <a:r>
              <a:rPr sz="2000" b="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0" spc="-3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000" b="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0" spc="5" dirty="0">
                <a:solidFill>
                  <a:srgbClr val="0D0D0D"/>
                </a:solidFill>
                <a:latin typeface="Calibri"/>
                <a:cs typeface="Calibri"/>
              </a:rPr>
              <a:t>stock</a:t>
            </a:r>
            <a:r>
              <a:rPr sz="2000" b="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0" spc="5" dirty="0">
                <a:solidFill>
                  <a:srgbClr val="0D0D0D"/>
                </a:solidFill>
                <a:latin typeface="Calibri"/>
                <a:cs typeface="Calibri"/>
              </a:rPr>
              <a:t>splits,</a:t>
            </a:r>
            <a:r>
              <a:rPr sz="2000" b="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0" spc="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b="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0D0D0D"/>
                </a:solidFill>
                <a:latin typeface="Calibri"/>
                <a:cs typeface="Calibri"/>
              </a:rPr>
              <a:t>remove</a:t>
            </a:r>
            <a:r>
              <a:rPr sz="2000" b="0" spc="-11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0" spc="-5" dirty="0">
                <a:solidFill>
                  <a:srgbClr val="0D0D0D"/>
                </a:solidFill>
                <a:latin typeface="Calibri"/>
                <a:cs typeface="Calibri"/>
              </a:rPr>
              <a:t>outliers.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707" y="1841563"/>
            <a:ext cx="8902700" cy="49129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  <a:buSzPct val="95000"/>
              <a:buAutoNum type="arabicPeriod" startAt="2"/>
              <a:tabLst>
                <a:tab pos="215900" algn="l"/>
              </a:tabLst>
            </a:pPr>
            <a:r>
              <a:rPr sz="2000" b="1" dirty="0">
                <a:solidFill>
                  <a:srgbClr val="0D0D0D"/>
                </a:solidFill>
                <a:latin typeface="Calibri"/>
                <a:cs typeface="Calibri"/>
              </a:rPr>
              <a:t>Feature </a:t>
            </a:r>
            <a:r>
              <a:rPr sz="2000" b="1" spc="10" dirty="0">
                <a:solidFill>
                  <a:srgbClr val="0D0D0D"/>
                </a:solidFill>
                <a:latin typeface="Calibri"/>
                <a:cs typeface="Calibri"/>
              </a:rPr>
              <a:t>Engineering: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Create relevant 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features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including technical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indicators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(moving </a:t>
            </a:r>
            <a:r>
              <a:rPr sz="2000" spc="-4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averages,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RSI), fundamental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indicators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(earnings,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revenue),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external 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factors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(news </a:t>
            </a:r>
            <a:r>
              <a:rPr sz="2000" spc="-4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sentiment).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D0D0D"/>
              </a:buClr>
              <a:buFont typeface="Calibri"/>
              <a:buAutoNum type="arabicPeriod" startAt="2"/>
            </a:pPr>
            <a:endParaRPr sz="1950">
              <a:latin typeface="Calibri"/>
              <a:cs typeface="Calibri"/>
            </a:endParaRPr>
          </a:p>
          <a:p>
            <a:pPr marL="12700" marR="333375">
              <a:lnSpc>
                <a:spcPct val="100000"/>
              </a:lnSpc>
              <a:buSzPct val="95000"/>
              <a:buAutoNum type="arabicPeriod" startAt="2"/>
              <a:tabLst>
                <a:tab pos="215900" algn="l"/>
              </a:tabLst>
            </a:pPr>
            <a:r>
              <a:rPr sz="2000" b="1" spc="20" dirty="0">
                <a:solidFill>
                  <a:srgbClr val="0D0D0D"/>
                </a:solidFill>
                <a:latin typeface="Calibri"/>
                <a:cs typeface="Calibri"/>
              </a:rPr>
              <a:t>Model</a:t>
            </a:r>
            <a:r>
              <a:rPr sz="2000" b="1" spc="-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20" dirty="0">
                <a:solidFill>
                  <a:srgbClr val="0D0D0D"/>
                </a:solidFill>
                <a:latin typeface="Calibri"/>
                <a:cs typeface="Calibri"/>
              </a:rPr>
              <a:t>Selection</a:t>
            </a:r>
            <a:r>
              <a:rPr sz="2000" b="1" spc="-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Calibri"/>
                <a:cs typeface="Calibri"/>
              </a:rPr>
              <a:t>&amp;</a:t>
            </a:r>
            <a:r>
              <a:rPr sz="2000" b="1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D0D0D"/>
                </a:solidFill>
                <a:latin typeface="Calibri"/>
                <a:cs typeface="Calibri"/>
              </a:rPr>
              <a:t>Training:</a:t>
            </a:r>
            <a:r>
              <a:rPr sz="2000" b="1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Experiment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various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machine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learning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deep </a:t>
            </a:r>
            <a:r>
              <a:rPr sz="2000" spc="-4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learning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models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(e.g.,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SVM, LSTM), 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train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them on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historical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data, and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fine-tune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hyperparameters.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D0D0D"/>
              </a:buClr>
              <a:buFont typeface="Calibri"/>
              <a:buAutoNum type="arabicPeriod" startAt="2"/>
            </a:pPr>
            <a:endParaRPr sz="1950">
              <a:latin typeface="Calibri"/>
              <a:cs typeface="Calibri"/>
            </a:endParaRPr>
          </a:p>
          <a:p>
            <a:pPr marL="12700" marR="273685">
              <a:lnSpc>
                <a:spcPct val="100000"/>
              </a:lnSpc>
              <a:buSzPct val="95000"/>
              <a:buAutoNum type="arabicPeriod" startAt="2"/>
              <a:tabLst>
                <a:tab pos="215900" algn="l"/>
              </a:tabLst>
            </a:pPr>
            <a:r>
              <a:rPr sz="2000" b="1" spc="-5" dirty="0">
                <a:solidFill>
                  <a:srgbClr val="0D0D0D"/>
                </a:solidFill>
                <a:latin typeface="Calibri"/>
                <a:cs typeface="Calibri"/>
              </a:rPr>
              <a:t>Evaluation</a:t>
            </a:r>
            <a:r>
              <a:rPr sz="2000" b="1" spc="-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Calibri"/>
                <a:cs typeface="Calibri"/>
              </a:rPr>
              <a:t>&amp;</a:t>
            </a:r>
            <a:r>
              <a:rPr sz="2000" b="1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D0D0D"/>
                </a:solidFill>
                <a:latin typeface="Calibri"/>
                <a:cs typeface="Calibri"/>
              </a:rPr>
              <a:t>Validation:</a:t>
            </a:r>
            <a:r>
              <a:rPr sz="2000" b="1" spc="-1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Assess</a:t>
            </a:r>
            <a:r>
              <a:rPr sz="2000" spc="-1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model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performance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using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metrics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like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MSE,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MAE, </a:t>
            </a:r>
            <a:r>
              <a:rPr sz="2000" spc="-43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R-squared</a:t>
            </a:r>
            <a:r>
              <a:rPr sz="2000" spc="-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testing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20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ensure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reliability.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D0D0D"/>
              </a:buClr>
              <a:buFont typeface="Calibri"/>
              <a:buAutoNum type="arabicPeriod" startAt="2"/>
            </a:pPr>
            <a:endParaRPr sz="1950">
              <a:latin typeface="Calibri"/>
              <a:cs typeface="Calibri"/>
            </a:endParaRPr>
          </a:p>
          <a:p>
            <a:pPr marL="12700" marR="65405">
              <a:lnSpc>
                <a:spcPct val="100000"/>
              </a:lnSpc>
              <a:buSzPct val="95000"/>
              <a:buAutoNum type="arabicPeriod" startAt="2"/>
              <a:tabLst>
                <a:tab pos="215900" algn="l"/>
              </a:tabLst>
            </a:pPr>
            <a:r>
              <a:rPr sz="2000" b="1" spc="10" dirty="0">
                <a:solidFill>
                  <a:srgbClr val="0D0D0D"/>
                </a:solidFill>
                <a:latin typeface="Calibri"/>
                <a:cs typeface="Calibri"/>
              </a:rPr>
              <a:t>Prediction</a:t>
            </a:r>
            <a:r>
              <a:rPr sz="2000" b="1" spc="-1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Calibri"/>
                <a:cs typeface="Calibri"/>
              </a:rPr>
              <a:t>&amp;</a:t>
            </a:r>
            <a:r>
              <a:rPr sz="2000" b="1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0D0D0D"/>
                </a:solidFill>
                <a:latin typeface="Calibri"/>
                <a:cs typeface="Calibri"/>
              </a:rPr>
              <a:t>Analysis:</a:t>
            </a:r>
            <a:r>
              <a:rPr sz="2000" b="1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Utilize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trained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model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forecast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future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Tesla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stock</a:t>
            </a:r>
            <a:r>
              <a:rPr sz="2000" spc="-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prices </a:t>
            </a:r>
            <a:r>
              <a:rPr sz="2000" spc="-43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analyze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predictions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against</a:t>
            </a:r>
            <a:r>
              <a:rPr sz="2000" spc="-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actual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data</a:t>
            </a:r>
            <a:r>
              <a:rPr sz="20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gauge</a:t>
            </a:r>
            <a:r>
              <a:rPr sz="2000" spc="-11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accuracy.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D0D0D"/>
              </a:buClr>
              <a:buFont typeface="Calibri"/>
              <a:buAutoNum type="arabicPeriod" startAt="2"/>
            </a:pPr>
            <a:endParaRPr sz="1950">
              <a:latin typeface="Calibri"/>
              <a:cs typeface="Calibri"/>
            </a:endParaRPr>
          </a:p>
          <a:p>
            <a:pPr marL="12700" marR="91440">
              <a:lnSpc>
                <a:spcPct val="100000"/>
              </a:lnSpc>
              <a:buSzPct val="95000"/>
              <a:buAutoNum type="arabicPeriod" startAt="2"/>
              <a:tabLst>
                <a:tab pos="215900" algn="l"/>
              </a:tabLst>
            </a:pPr>
            <a:r>
              <a:rPr sz="2000" b="1" spc="-5" dirty="0">
                <a:solidFill>
                  <a:srgbClr val="0D0D0D"/>
                </a:solidFill>
                <a:latin typeface="Calibri"/>
                <a:cs typeface="Calibri"/>
              </a:rPr>
              <a:t>Iterative</a:t>
            </a:r>
            <a:r>
              <a:rPr sz="2000" b="1" spc="-1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0D0D0D"/>
                </a:solidFill>
                <a:latin typeface="Calibri"/>
                <a:cs typeface="Calibri"/>
              </a:rPr>
              <a:t>Improvement:</a:t>
            </a:r>
            <a:r>
              <a:rPr sz="2000" b="1" spc="-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Iterate</a:t>
            </a:r>
            <a:r>
              <a:rPr sz="2000" spc="-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model</a:t>
            </a:r>
            <a:r>
              <a:rPr sz="2000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based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evaluation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results,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adjusting </a:t>
            </a:r>
            <a:r>
              <a:rPr sz="2000" spc="-4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features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refining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algorithms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enhance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predictive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capability.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001000" y="5048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7234" y="796543"/>
            <a:ext cx="458660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0" dirty="0">
                <a:latin typeface="Calibri"/>
                <a:cs typeface="Calibri"/>
              </a:rPr>
              <a:t>PROJECT</a:t>
            </a:r>
            <a:r>
              <a:rPr sz="4250" spc="-114" dirty="0">
                <a:latin typeface="Calibri"/>
                <a:cs typeface="Calibri"/>
              </a:rPr>
              <a:t> </a:t>
            </a:r>
            <a:r>
              <a:rPr sz="4250" spc="10" dirty="0">
                <a:latin typeface="Calibri"/>
                <a:cs typeface="Calibri"/>
              </a:rPr>
              <a:t>OVERVIEW</a:t>
            </a:r>
            <a:endParaRPr sz="425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80452" y="2325941"/>
            <a:ext cx="6695440" cy="2957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183515" indent="-343535">
              <a:lnSpc>
                <a:spcPct val="100400"/>
              </a:lnSpc>
              <a:spcBef>
                <a:spcPts val="90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b="1" spc="-10" dirty="0">
                <a:solidFill>
                  <a:srgbClr val="0D0D0D"/>
                </a:solidFill>
                <a:latin typeface="Calibri"/>
                <a:cs typeface="Calibri"/>
              </a:rPr>
              <a:t>Objective:</a:t>
            </a:r>
            <a:r>
              <a:rPr sz="2400" b="1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Develop</a:t>
            </a:r>
            <a:r>
              <a:rPr sz="24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4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predictive</a:t>
            </a:r>
            <a:r>
              <a:rPr sz="2400" spc="-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model</a:t>
            </a:r>
            <a:r>
              <a:rPr sz="24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forecast </a:t>
            </a:r>
            <a:r>
              <a:rPr sz="2400" spc="-5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D0D0D"/>
                </a:solidFill>
                <a:latin typeface="Calibri"/>
                <a:cs typeface="Calibri"/>
              </a:rPr>
              <a:t>Tesla </a:t>
            </a:r>
            <a:r>
              <a:rPr sz="2400" spc="15" dirty="0">
                <a:solidFill>
                  <a:srgbClr val="0D0D0D"/>
                </a:solidFill>
                <a:latin typeface="Calibri"/>
                <a:cs typeface="Calibri"/>
              </a:rPr>
              <a:t>stock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prices based on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historical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data,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empowering</a:t>
            </a:r>
            <a:r>
              <a:rPr sz="2400" spc="-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D0D0D"/>
                </a:solidFill>
                <a:latin typeface="Calibri"/>
                <a:cs typeface="Calibri"/>
              </a:rPr>
              <a:t>investors</a:t>
            </a:r>
            <a:r>
              <a:rPr sz="24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sz="2400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actionable</a:t>
            </a:r>
            <a:r>
              <a:rPr sz="24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insights.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D0D0D"/>
              </a:buClr>
              <a:buFont typeface="Wingdings"/>
              <a:buChar char=""/>
            </a:pPr>
            <a:endParaRPr sz="235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400" b="1" spc="-10" dirty="0">
                <a:solidFill>
                  <a:srgbClr val="0D0D0D"/>
                </a:solidFill>
                <a:latin typeface="Calibri"/>
                <a:cs typeface="Calibri"/>
              </a:rPr>
              <a:t>Expected</a:t>
            </a:r>
            <a:r>
              <a:rPr sz="2400" b="1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Calibri"/>
                <a:cs typeface="Calibri"/>
              </a:rPr>
              <a:t>Outcome:</a:t>
            </a:r>
            <a:r>
              <a:rPr sz="2400" b="1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Deliver</a:t>
            </a:r>
            <a:r>
              <a:rPr sz="240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4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robust</a:t>
            </a:r>
            <a:r>
              <a:rPr sz="24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predictive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model</a:t>
            </a:r>
            <a:r>
              <a:rPr sz="24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that</a:t>
            </a:r>
            <a:r>
              <a:rPr sz="24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assists</a:t>
            </a:r>
            <a:r>
              <a:rPr sz="2400" spc="-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stakeholders</a:t>
            </a:r>
            <a:r>
              <a:rPr sz="24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making</a:t>
            </a:r>
            <a:r>
              <a:rPr sz="24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informed </a:t>
            </a:r>
            <a:r>
              <a:rPr sz="2400" spc="-5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decisions,</a:t>
            </a:r>
            <a:r>
              <a:rPr sz="2400" spc="-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thereby</a:t>
            </a:r>
            <a:r>
              <a:rPr sz="2400" spc="-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enhancing</a:t>
            </a:r>
            <a:r>
              <a:rPr sz="24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investment</a:t>
            </a:r>
            <a:r>
              <a:rPr sz="24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strategies </a:t>
            </a:r>
            <a:r>
              <a:rPr sz="2400" spc="-5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D0D0D"/>
                </a:solidFill>
                <a:latin typeface="Calibri"/>
                <a:cs typeface="Calibri"/>
              </a:rPr>
              <a:t>maximizing</a:t>
            </a:r>
            <a:r>
              <a:rPr sz="24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D0D0D"/>
                </a:solidFill>
                <a:latin typeface="Calibri"/>
                <a:cs typeface="Calibri"/>
              </a:rPr>
              <a:t>returns.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0" y="7334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6912" y="868044"/>
            <a:ext cx="45688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20" dirty="0">
                <a:latin typeface="Calibri"/>
                <a:cs typeface="Calibri"/>
              </a:rPr>
              <a:t>O</a:t>
            </a:r>
            <a:r>
              <a:rPr sz="3200" spc="-280" dirty="0">
                <a:latin typeface="Calibri"/>
                <a:cs typeface="Calibri"/>
              </a:rPr>
              <a:t> </a:t>
            </a:r>
            <a:r>
              <a:rPr sz="3200" spc="1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10" dirty="0">
                <a:latin typeface="Calibri"/>
                <a:cs typeface="Calibri"/>
              </a:rPr>
              <a:t>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N</a:t>
            </a:r>
            <a:r>
              <a:rPr sz="3200" spc="15" dirty="0">
                <a:latin typeface="Calibri"/>
                <a:cs typeface="Calibri"/>
              </a:rPr>
              <a:t>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S?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70292" y="1435417"/>
            <a:ext cx="7727950" cy="5218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7815" marR="615950" indent="-285750">
              <a:lnSpc>
                <a:spcPct val="100000"/>
              </a:lnSpc>
              <a:spcBef>
                <a:spcPts val="125"/>
              </a:spcBef>
              <a:buFont typeface="Wingdings"/>
              <a:buChar char=""/>
              <a:tabLst>
                <a:tab pos="298450" algn="l"/>
              </a:tabLst>
            </a:pPr>
            <a:r>
              <a:rPr sz="2000" b="1" spc="40" dirty="0">
                <a:latin typeface="Arial"/>
                <a:cs typeface="Arial"/>
              </a:rPr>
              <a:t>I</a:t>
            </a:r>
            <a:r>
              <a:rPr sz="2000" b="1" spc="50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vest</a:t>
            </a:r>
            <a:r>
              <a:rPr sz="2000" b="1" spc="55" dirty="0">
                <a:latin typeface="Arial"/>
                <a:cs typeface="Arial"/>
              </a:rPr>
              <a:t>o</a:t>
            </a:r>
            <a:r>
              <a:rPr sz="2000" b="1" spc="45" dirty="0">
                <a:latin typeface="Arial"/>
                <a:cs typeface="Arial"/>
              </a:rPr>
              <a:t>r</a:t>
            </a:r>
            <a:r>
              <a:rPr sz="2000" b="1" spc="-60" dirty="0">
                <a:latin typeface="Arial"/>
                <a:cs typeface="Arial"/>
              </a:rPr>
              <a:t>s</a:t>
            </a:r>
            <a:r>
              <a:rPr sz="2000" b="1" spc="5" dirty="0">
                <a:latin typeface="Arial"/>
                <a:cs typeface="Arial"/>
              </a:rPr>
              <a:t>:</a:t>
            </a:r>
            <a:r>
              <a:rPr sz="2000" b="1" spc="-190" dirty="0">
                <a:latin typeface="Arial"/>
                <a:cs typeface="Arial"/>
              </a:rPr>
              <a:t> </a:t>
            </a:r>
            <a:r>
              <a:rPr sz="2000" spc="40" dirty="0">
                <a:latin typeface="Arial MT"/>
                <a:cs typeface="Arial MT"/>
              </a:rPr>
              <a:t>I</a:t>
            </a:r>
            <a:r>
              <a:rPr sz="2000" spc="10" dirty="0">
                <a:latin typeface="Arial MT"/>
                <a:cs typeface="Arial MT"/>
              </a:rPr>
              <a:t>ndi</a:t>
            </a:r>
            <a:r>
              <a:rPr sz="2000" spc="-25" dirty="0">
                <a:latin typeface="Arial MT"/>
                <a:cs typeface="Arial MT"/>
              </a:rPr>
              <a:t>v</a:t>
            </a:r>
            <a:r>
              <a:rPr sz="2000" spc="10" dirty="0">
                <a:latin typeface="Arial MT"/>
                <a:cs typeface="Arial MT"/>
              </a:rPr>
              <a:t>iduals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pro</a:t>
            </a:r>
            <a:r>
              <a:rPr sz="2000" spc="-30" dirty="0">
                <a:latin typeface="Arial MT"/>
                <a:cs typeface="Arial MT"/>
              </a:rPr>
              <a:t>f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45" dirty="0">
                <a:latin typeface="Arial MT"/>
                <a:cs typeface="Arial MT"/>
              </a:rPr>
              <a:t>ss</a:t>
            </a:r>
            <a:r>
              <a:rPr sz="2000" spc="10" dirty="0">
                <a:latin typeface="Arial MT"/>
                <a:cs typeface="Arial MT"/>
              </a:rPr>
              <a:t>ionals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5" dirty="0">
                <a:latin typeface="Arial MT"/>
                <a:cs typeface="Arial MT"/>
              </a:rPr>
              <a:t>ee</a:t>
            </a:r>
            <a:r>
              <a:rPr sz="2000" spc="45" dirty="0">
                <a:latin typeface="Arial MT"/>
                <a:cs typeface="Arial MT"/>
              </a:rPr>
              <a:t>k</a:t>
            </a:r>
            <a:r>
              <a:rPr sz="2000" spc="10" dirty="0">
                <a:latin typeface="Arial MT"/>
                <a:cs typeface="Arial MT"/>
              </a:rPr>
              <a:t>ing</a:t>
            </a:r>
            <a:r>
              <a:rPr sz="2000" spc="-17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in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igh</a:t>
            </a:r>
            <a:r>
              <a:rPr sz="2000" spc="4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s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-35" dirty="0">
                <a:latin typeface="Arial MT"/>
                <a:cs typeface="Arial MT"/>
              </a:rPr>
              <a:t>f</a:t>
            </a:r>
            <a:r>
              <a:rPr sz="2000" spc="10" dirty="0">
                <a:latin typeface="Arial MT"/>
                <a:cs typeface="Arial MT"/>
              </a:rPr>
              <a:t>or  in</a:t>
            </a:r>
            <a:r>
              <a:rPr sz="2000" spc="-35" dirty="0">
                <a:latin typeface="Arial MT"/>
                <a:cs typeface="Arial MT"/>
              </a:rPr>
              <a:t>f</a:t>
            </a:r>
            <a:r>
              <a:rPr sz="2000" spc="10" dirty="0">
                <a:latin typeface="Arial MT"/>
                <a:cs typeface="Arial MT"/>
              </a:rPr>
              <a:t>or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15" dirty="0">
                <a:latin typeface="Arial MT"/>
                <a:cs typeface="Arial MT"/>
              </a:rPr>
              <a:t>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in</a:t>
            </a:r>
            <a:r>
              <a:rPr sz="2000" spc="-30" dirty="0">
                <a:latin typeface="Arial MT"/>
                <a:cs typeface="Arial MT"/>
              </a:rPr>
              <a:t>v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0" dirty="0">
                <a:latin typeface="Arial MT"/>
                <a:cs typeface="Arial MT"/>
              </a:rPr>
              <a:t>ent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de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5" dirty="0">
                <a:latin typeface="Arial MT"/>
                <a:cs typeface="Arial MT"/>
              </a:rPr>
              <a:t>i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ion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"/>
            </a:pPr>
            <a:endParaRPr sz="2050">
              <a:latin typeface="Arial MT"/>
              <a:cs typeface="Arial MT"/>
            </a:endParaRPr>
          </a:p>
          <a:p>
            <a:pPr marL="297815" marR="64135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sz="2000" b="1" spc="10" dirty="0">
                <a:latin typeface="Arial"/>
                <a:cs typeface="Arial"/>
              </a:rPr>
              <a:t>Traders:</a:t>
            </a:r>
            <a:r>
              <a:rPr sz="2000" b="1" spc="-180" dirty="0">
                <a:latin typeface="Arial"/>
                <a:cs typeface="Arial"/>
              </a:rPr>
              <a:t> </a:t>
            </a:r>
            <a:r>
              <a:rPr sz="2000" spc="25" dirty="0">
                <a:latin typeface="Arial MT"/>
                <a:cs typeface="Arial MT"/>
              </a:rPr>
              <a:t>Day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traders,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swing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traders,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and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algorithmic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trading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firms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ai</a:t>
            </a:r>
            <a:r>
              <a:rPr sz="2000" spc="-20" dirty="0">
                <a:latin typeface="Arial MT"/>
                <a:cs typeface="Arial MT"/>
              </a:rPr>
              <a:t>m</a:t>
            </a:r>
            <a:r>
              <a:rPr sz="2000" spc="10" dirty="0">
                <a:latin typeface="Arial MT"/>
                <a:cs typeface="Arial MT"/>
              </a:rPr>
              <a:t>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pro</a:t>
            </a:r>
            <a:r>
              <a:rPr sz="2000" spc="-30" dirty="0">
                <a:latin typeface="Arial MT"/>
                <a:cs typeface="Arial MT"/>
              </a:rPr>
              <a:t>f</a:t>
            </a:r>
            <a:r>
              <a:rPr sz="2000" spc="5" dirty="0">
                <a:latin typeface="Arial MT"/>
                <a:cs typeface="Arial MT"/>
              </a:rPr>
              <a:t>it </a:t>
            </a:r>
            <a:r>
              <a:rPr sz="2000" spc="-35" dirty="0">
                <a:latin typeface="Arial MT"/>
                <a:cs typeface="Arial MT"/>
              </a:rPr>
              <a:t>f</a:t>
            </a:r>
            <a:r>
              <a:rPr sz="2000" spc="15" dirty="0">
                <a:latin typeface="Arial MT"/>
                <a:cs typeface="Arial MT"/>
              </a:rPr>
              <a:t>rom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10" dirty="0">
                <a:latin typeface="Arial MT"/>
                <a:cs typeface="Arial MT"/>
              </a:rPr>
              <a:t>hor</a:t>
            </a:r>
            <a:r>
              <a:rPr sz="2000" spc="15" dirty="0">
                <a:latin typeface="Arial MT"/>
                <a:cs typeface="Arial MT"/>
              </a:rPr>
              <a:t>t</a:t>
            </a:r>
            <a:r>
              <a:rPr sz="2000" spc="5" dirty="0">
                <a:latin typeface="Arial MT"/>
                <a:cs typeface="Arial MT"/>
              </a:rPr>
              <a:t>-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erm</a:t>
            </a:r>
            <a:r>
              <a:rPr sz="2000" spc="-225" dirty="0">
                <a:latin typeface="Arial MT"/>
                <a:cs typeface="Arial MT"/>
              </a:rPr>
              <a:t> </a:t>
            </a:r>
            <a:r>
              <a:rPr sz="2000" spc="-35" dirty="0">
                <a:latin typeface="Arial MT"/>
                <a:cs typeface="Arial MT"/>
              </a:rPr>
              <a:t>f</a:t>
            </a:r>
            <a:r>
              <a:rPr sz="2000" spc="10" dirty="0">
                <a:latin typeface="Arial MT"/>
                <a:cs typeface="Arial MT"/>
              </a:rPr>
              <a:t>lu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ua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ion</a:t>
            </a:r>
            <a:r>
              <a:rPr sz="2000" spc="40" dirty="0">
                <a:latin typeface="Arial MT"/>
                <a:cs typeface="Arial MT"/>
              </a:rPr>
              <a:t>s</a:t>
            </a:r>
            <a:r>
              <a:rPr sz="2000" spc="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2050">
              <a:latin typeface="Arial MT"/>
              <a:cs typeface="Arial MT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sz="2000" b="1" spc="20" dirty="0">
                <a:latin typeface="Arial"/>
                <a:cs typeface="Arial"/>
              </a:rPr>
              <a:t>Financial</a:t>
            </a:r>
            <a:r>
              <a:rPr sz="2000" b="1" spc="-215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Institutions:</a:t>
            </a:r>
            <a:r>
              <a:rPr sz="2000" b="1" spc="-190" dirty="0">
                <a:latin typeface="Arial"/>
                <a:cs typeface="Arial"/>
              </a:rPr>
              <a:t> </a:t>
            </a:r>
            <a:r>
              <a:rPr sz="2000" spc="20" dirty="0">
                <a:latin typeface="Arial MT"/>
                <a:cs typeface="Arial MT"/>
              </a:rPr>
              <a:t>Banks,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investment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firms,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hedge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funds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requiring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accurate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predictions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portfolio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management.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"/>
            </a:pPr>
            <a:endParaRPr sz="2050">
              <a:latin typeface="Arial MT"/>
              <a:cs typeface="Arial MT"/>
            </a:endParaRPr>
          </a:p>
          <a:p>
            <a:pPr marL="297815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sz="2000" b="1" spc="15" dirty="0">
                <a:latin typeface="Arial"/>
                <a:cs typeface="Arial"/>
              </a:rPr>
              <a:t>Researchers:</a:t>
            </a:r>
            <a:r>
              <a:rPr sz="2000" b="1" spc="-270" dirty="0">
                <a:latin typeface="Arial"/>
                <a:cs typeface="Arial"/>
              </a:rPr>
              <a:t> </a:t>
            </a:r>
            <a:r>
              <a:rPr sz="2000" spc="15" dirty="0">
                <a:latin typeface="Arial MT"/>
                <a:cs typeface="Arial MT"/>
              </a:rPr>
              <a:t>Academics</a:t>
            </a:r>
            <a:r>
              <a:rPr sz="2000" spc="-21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data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spc="20" dirty="0">
                <a:latin typeface="Arial MT"/>
                <a:cs typeface="Arial MT"/>
              </a:rPr>
              <a:t>scientists</a:t>
            </a:r>
            <a:r>
              <a:rPr sz="2000" spc="-210" dirty="0">
                <a:latin typeface="Arial MT"/>
                <a:cs typeface="Arial MT"/>
              </a:rPr>
              <a:t> </a:t>
            </a:r>
            <a:r>
              <a:rPr sz="2000" spc="25" dirty="0">
                <a:latin typeface="Arial MT"/>
                <a:cs typeface="Arial MT"/>
              </a:rPr>
              <a:t>studying</a:t>
            </a:r>
            <a:r>
              <a:rPr sz="2000" spc="-17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market</a:t>
            </a:r>
            <a:endParaRPr sz="2000">
              <a:latin typeface="Arial MT"/>
              <a:cs typeface="Arial MT"/>
            </a:endParaRPr>
          </a:p>
          <a:p>
            <a:pPr marL="297815">
              <a:lnSpc>
                <a:spcPct val="100000"/>
              </a:lnSpc>
            </a:pPr>
            <a:r>
              <a:rPr sz="2000" spc="5" dirty="0">
                <a:latin typeface="Arial MT"/>
                <a:cs typeface="Arial MT"/>
              </a:rPr>
              <a:t>behavior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and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predictive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modeling.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 MT"/>
              <a:cs typeface="Arial MT"/>
            </a:endParaRPr>
          </a:p>
          <a:p>
            <a:pPr marL="297815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sz="2000" b="1" spc="20" dirty="0">
                <a:latin typeface="Arial"/>
                <a:cs typeface="Arial"/>
              </a:rPr>
              <a:t>Regulatory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Bodies:</a:t>
            </a:r>
            <a:r>
              <a:rPr sz="2000" b="1" spc="-190" dirty="0">
                <a:latin typeface="Arial"/>
                <a:cs typeface="Arial"/>
              </a:rPr>
              <a:t> </a:t>
            </a:r>
            <a:r>
              <a:rPr sz="2000" spc="5" dirty="0">
                <a:latin typeface="Arial MT"/>
                <a:cs typeface="Arial MT"/>
              </a:rPr>
              <a:t>Government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agencies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monitoring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market</a:t>
            </a:r>
            <a:endParaRPr sz="2000">
              <a:latin typeface="Arial MT"/>
              <a:cs typeface="Arial MT"/>
            </a:endParaRPr>
          </a:p>
          <a:p>
            <a:pPr marL="297815">
              <a:lnSpc>
                <a:spcPct val="100000"/>
              </a:lnSpc>
              <a:spcBef>
                <a:spcPts val="5"/>
              </a:spcBef>
            </a:pPr>
            <a:r>
              <a:rPr sz="2000" spc="45" dirty="0">
                <a:latin typeface="Arial MT"/>
                <a:cs typeface="Arial MT"/>
              </a:rPr>
              <a:t>s</a:t>
            </a:r>
            <a:r>
              <a:rPr sz="2000" spc="40" dirty="0">
                <a:latin typeface="Arial MT"/>
                <a:cs typeface="Arial MT"/>
              </a:rPr>
              <a:t>t</a:t>
            </a:r>
            <a:r>
              <a:rPr sz="2000" spc="10" dirty="0">
                <a:latin typeface="Arial MT"/>
                <a:cs typeface="Arial MT"/>
              </a:rPr>
              <a:t>abili</a:t>
            </a:r>
            <a:r>
              <a:rPr sz="2000" spc="35" dirty="0">
                <a:latin typeface="Arial MT"/>
                <a:cs typeface="Arial MT"/>
              </a:rPr>
              <a:t>t</a:t>
            </a:r>
            <a:r>
              <a:rPr sz="2000" spc="15" dirty="0">
                <a:latin typeface="Arial MT"/>
                <a:cs typeface="Arial MT"/>
              </a:rPr>
              <a:t>y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spc="15" dirty="0">
                <a:latin typeface="Arial MT"/>
                <a:cs typeface="Arial MT"/>
              </a:rPr>
              <a:t>and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5" dirty="0">
                <a:latin typeface="Arial MT"/>
                <a:cs typeface="Arial MT"/>
              </a:rPr>
              <a:t>o</a:t>
            </a:r>
            <a:r>
              <a:rPr sz="2000" spc="-25" dirty="0">
                <a:latin typeface="Arial MT"/>
                <a:cs typeface="Arial MT"/>
              </a:rPr>
              <a:t>m</a:t>
            </a:r>
            <a:r>
              <a:rPr sz="2000" spc="10" dirty="0">
                <a:latin typeface="Arial MT"/>
                <a:cs typeface="Arial MT"/>
              </a:rPr>
              <a:t>plian</a:t>
            </a:r>
            <a:r>
              <a:rPr sz="2000" spc="40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 MT"/>
              <a:cs typeface="Arial MT"/>
            </a:endParaRPr>
          </a:p>
          <a:p>
            <a:pPr marL="297815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sz="2000" b="1" spc="20" dirty="0">
                <a:latin typeface="Arial"/>
                <a:cs typeface="Arial"/>
              </a:rPr>
              <a:t>Retail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Consumers:</a:t>
            </a:r>
            <a:r>
              <a:rPr sz="2000" b="1" spc="-190" dirty="0">
                <a:latin typeface="Arial"/>
                <a:cs typeface="Arial"/>
              </a:rPr>
              <a:t> </a:t>
            </a:r>
            <a:r>
              <a:rPr sz="2000" spc="15" dirty="0">
                <a:latin typeface="Arial MT"/>
                <a:cs typeface="Arial MT"/>
              </a:rPr>
              <a:t>Financial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apps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offering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personalized</a:t>
            </a:r>
            <a:endParaRPr sz="2000">
              <a:latin typeface="Arial MT"/>
              <a:cs typeface="Arial MT"/>
            </a:endParaRPr>
          </a:p>
          <a:p>
            <a:pPr marL="297815">
              <a:lnSpc>
                <a:spcPct val="100000"/>
              </a:lnSpc>
            </a:pPr>
            <a:r>
              <a:rPr sz="2000" spc="10" dirty="0">
                <a:latin typeface="Arial MT"/>
                <a:cs typeface="Arial MT"/>
              </a:rPr>
              <a:t>in</a:t>
            </a:r>
            <a:r>
              <a:rPr sz="2000" spc="-30" dirty="0">
                <a:latin typeface="Arial MT"/>
                <a:cs typeface="Arial MT"/>
              </a:rPr>
              <a:t>v</a:t>
            </a:r>
            <a:r>
              <a:rPr sz="2000" spc="15" dirty="0">
                <a:latin typeface="Arial MT"/>
                <a:cs typeface="Arial MT"/>
              </a:rPr>
              <a:t>e</a:t>
            </a:r>
            <a:r>
              <a:rPr sz="2000" spc="40" dirty="0">
                <a:latin typeface="Arial MT"/>
                <a:cs typeface="Arial MT"/>
              </a:rPr>
              <a:t>st</a:t>
            </a:r>
            <a:r>
              <a:rPr sz="2000" spc="-15" dirty="0">
                <a:latin typeface="Arial MT"/>
                <a:cs typeface="Arial MT"/>
              </a:rPr>
              <a:t>m</a:t>
            </a:r>
            <a:r>
              <a:rPr sz="2000" spc="10" dirty="0">
                <a:latin typeface="Arial MT"/>
                <a:cs typeface="Arial MT"/>
              </a:rPr>
              <a:t>ent</a:t>
            </a:r>
            <a:r>
              <a:rPr sz="2000" spc="-150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guida</a:t>
            </a:r>
            <a:r>
              <a:rPr sz="2000" spc="5" dirty="0">
                <a:latin typeface="Arial MT"/>
                <a:cs typeface="Arial MT"/>
              </a:rPr>
              <a:t>n</a:t>
            </a:r>
            <a:r>
              <a:rPr sz="2000" spc="45" dirty="0">
                <a:latin typeface="Arial MT"/>
                <a:cs typeface="Arial MT"/>
              </a:rPr>
              <a:t>c</a:t>
            </a:r>
            <a:r>
              <a:rPr sz="2000" spc="10" dirty="0">
                <a:latin typeface="Arial MT"/>
                <a:cs typeface="Arial MT"/>
              </a:rPr>
              <a:t>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542" y="594994"/>
            <a:ext cx="89065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75" dirty="0">
                <a:latin typeface="Calibri"/>
                <a:cs typeface="Calibri"/>
              </a:rPr>
              <a:t>Y</a:t>
            </a:r>
            <a:r>
              <a:rPr sz="3600" spc="-40" dirty="0">
                <a:latin typeface="Calibri"/>
                <a:cs typeface="Calibri"/>
              </a:rPr>
              <a:t>O</a:t>
            </a:r>
            <a:r>
              <a:rPr sz="3600" spc="-30" dirty="0">
                <a:latin typeface="Calibri"/>
                <a:cs typeface="Calibri"/>
              </a:rPr>
              <a:t>U</a:t>
            </a:r>
            <a:r>
              <a:rPr sz="3600" dirty="0">
                <a:latin typeface="Calibri"/>
                <a:cs typeface="Calibri"/>
              </a:rPr>
              <a:t>R</a:t>
            </a:r>
            <a:r>
              <a:rPr sz="3600" spc="155" dirty="0">
                <a:latin typeface="Calibri"/>
                <a:cs typeface="Calibri"/>
              </a:rPr>
              <a:t> </a:t>
            </a:r>
            <a:r>
              <a:rPr sz="3600" spc="20" dirty="0">
                <a:latin typeface="Calibri"/>
                <a:cs typeface="Calibri"/>
              </a:rPr>
              <a:t>S</a:t>
            </a:r>
            <a:r>
              <a:rPr sz="3600" spc="-40" dirty="0">
                <a:latin typeface="Calibri"/>
                <a:cs typeface="Calibri"/>
              </a:rPr>
              <a:t>O</a:t>
            </a:r>
            <a:r>
              <a:rPr sz="3600" spc="-25" dirty="0">
                <a:latin typeface="Calibri"/>
                <a:cs typeface="Calibri"/>
              </a:rPr>
              <a:t>L</a:t>
            </a:r>
            <a:r>
              <a:rPr sz="3600" spc="-30" dirty="0">
                <a:latin typeface="Calibri"/>
                <a:cs typeface="Calibri"/>
              </a:rPr>
              <a:t>U</a:t>
            </a:r>
            <a:r>
              <a:rPr sz="3600" spc="15" dirty="0">
                <a:latin typeface="Calibri"/>
                <a:cs typeface="Calibri"/>
              </a:rPr>
              <a:t>TI</a:t>
            </a:r>
            <a:r>
              <a:rPr sz="3600" spc="-40" dirty="0">
                <a:latin typeface="Calibri"/>
                <a:cs typeface="Calibri"/>
              </a:rPr>
              <a:t>O</a:t>
            </a:r>
            <a:r>
              <a:rPr sz="3600" dirty="0">
                <a:latin typeface="Calibri"/>
                <a:cs typeface="Calibri"/>
              </a:rPr>
              <a:t>N</a:t>
            </a:r>
            <a:r>
              <a:rPr sz="3600" spc="-26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</a:t>
            </a:r>
            <a:r>
              <a:rPr sz="3600" spc="25" dirty="0">
                <a:latin typeface="Calibri"/>
                <a:cs typeface="Calibri"/>
              </a:rPr>
              <a:t>N</a:t>
            </a:r>
            <a:r>
              <a:rPr sz="3600" dirty="0">
                <a:latin typeface="Calibri"/>
                <a:cs typeface="Calibri"/>
              </a:rPr>
              <a:t>D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spc="10" dirty="0">
                <a:latin typeface="Calibri"/>
                <a:cs typeface="Calibri"/>
              </a:rPr>
              <a:t>I</a:t>
            </a:r>
            <a:r>
              <a:rPr sz="3600" spc="15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S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330" dirty="0">
                <a:latin typeface="Calibri"/>
                <a:cs typeface="Calibri"/>
              </a:rPr>
              <a:t>V</a:t>
            </a:r>
            <a:r>
              <a:rPr sz="3600" spc="-10" dirty="0">
                <a:latin typeface="Calibri"/>
                <a:cs typeface="Calibri"/>
              </a:rPr>
              <a:t>A</a:t>
            </a:r>
            <a:r>
              <a:rPr sz="3600" spc="-25" dirty="0">
                <a:latin typeface="Calibri"/>
                <a:cs typeface="Calibri"/>
              </a:rPr>
              <a:t>L</a:t>
            </a:r>
            <a:r>
              <a:rPr sz="3600" spc="-30" dirty="0">
                <a:latin typeface="Calibri"/>
                <a:cs typeface="Calibri"/>
              </a:rPr>
              <a:t>U</a:t>
            </a:r>
            <a:r>
              <a:rPr sz="3600" dirty="0">
                <a:latin typeface="Calibri"/>
                <a:cs typeface="Calibri"/>
              </a:rPr>
              <a:t>E</a:t>
            </a:r>
            <a:r>
              <a:rPr sz="3600" spc="50" dirty="0">
                <a:latin typeface="Calibri"/>
                <a:cs typeface="Calibri"/>
              </a:rPr>
              <a:t> </a:t>
            </a:r>
            <a:r>
              <a:rPr sz="3600" spc="30" dirty="0">
                <a:latin typeface="Calibri"/>
                <a:cs typeface="Calibri"/>
              </a:rPr>
              <a:t>P</a:t>
            </a:r>
            <a:r>
              <a:rPr sz="3600" spc="-5" dirty="0">
                <a:latin typeface="Calibri"/>
                <a:cs typeface="Calibri"/>
              </a:rPr>
              <a:t>R</a:t>
            </a:r>
            <a:r>
              <a:rPr sz="3600" spc="-40" dirty="0">
                <a:latin typeface="Calibri"/>
                <a:cs typeface="Calibri"/>
              </a:rPr>
              <a:t>O</a:t>
            </a:r>
            <a:r>
              <a:rPr sz="3600" spc="30" dirty="0">
                <a:latin typeface="Calibri"/>
                <a:cs typeface="Calibri"/>
              </a:rPr>
              <a:t>P</a:t>
            </a:r>
            <a:r>
              <a:rPr sz="3600" spc="-35" dirty="0">
                <a:latin typeface="Calibri"/>
                <a:cs typeface="Calibri"/>
              </a:rPr>
              <a:t>O</a:t>
            </a:r>
            <a:r>
              <a:rPr sz="3600" spc="20" dirty="0">
                <a:latin typeface="Calibri"/>
                <a:cs typeface="Calibri"/>
              </a:rPr>
              <a:t>S</a:t>
            </a:r>
            <a:r>
              <a:rPr sz="3600" spc="10" dirty="0">
                <a:latin typeface="Calibri"/>
                <a:cs typeface="Calibri"/>
              </a:rPr>
              <a:t>I</a:t>
            </a:r>
            <a:r>
              <a:rPr sz="3600" spc="15" dirty="0">
                <a:latin typeface="Calibri"/>
                <a:cs typeface="Calibri"/>
              </a:rPr>
              <a:t>T</a:t>
            </a:r>
            <a:r>
              <a:rPr sz="3600" spc="10" dirty="0">
                <a:latin typeface="Calibri"/>
                <a:cs typeface="Calibri"/>
              </a:rPr>
              <a:t>I</a:t>
            </a:r>
            <a:r>
              <a:rPr sz="3600" spc="-40" dirty="0">
                <a:latin typeface="Calibri"/>
                <a:cs typeface="Calibri"/>
              </a:rPr>
              <a:t>O</a:t>
            </a:r>
            <a:r>
              <a:rPr sz="3600" dirty="0">
                <a:latin typeface="Calibri"/>
                <a:cs typeface="Calibri"/>
              </a:rPr>
              <a:t>N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3801048" cy="1900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14800"/>
            <a:ext cx="2448278" cy="23743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53662"/>
            <a:ext cx="3276600" cy="21323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829" y="1606409"/>
            <a:ext cx="3062822" cy="1979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359618"/>
            <a:ext cx="3529569" cy="21295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80539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spc="-16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125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2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21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40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1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17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35" dirty="0">
                <a:solidFill>
                  <a:srgbClr val="2C83C3"/>
                </a:solidFill>
                <a:latin typeface="Trebuchet MS"/>
                <a:cs typeface="Trebuchet MS"/>
              </a:rPr>
              <a:t>ie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333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2630" y="644842"/>
            <a:ext cx="691324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0" dirty="0">
                <a:latin typeface="Calibri"/>
                <a:cs typeface="Calibri"/>
              </a:rPr>
              <a:t>THE</a:t>
            </a:r>
            <a:r>
              <a:rPr sz="4250" spc="5" dirty="0">
                <a:latin typeface="Calibri"/>
                <a:cs typeface="Calibri"/>
              </a:rPr>
              <a:t> </a:t>
            </a:r>
            <a:r>
              <a:rPr sz="4250" spc="35" dirty="0">
                <a:latin typeface="Calibri"/>
                <a:cs typeface="Calibri"/>
              </a:rPr>
              <a:t>WOW</a:t>
            </a:r>
            <a:r>
              <a:rPr sz="4250" spc="-45" dirty="0">
                <a:latin typeface="Calibri"/>
                <a:cs typeface="Calibri"/>
              </a:rPr>
              <a:t> </a:t>
            </a:r>
            <a:r>
              <a:rPr sz="4250" spc="5" dirty="0">
                <a:latin typeface="Calibri"/>
                <a:cs typeface="Calibri"/>
              </a:rPr>
              <a:t>IN</a:t>
            </a:r>
            <a:r>
              <a:rPr sz="4250" spc="25" dirty="0">
                <a:latin typeface="Calibri"/>
                <a:cs typeface="Calibri"/>
              </a:rPr>
              <a:t> </a:t>
            </a:r>
            <a:r>
              <a:rPr sz="4250" spc="20" dirty="0">
                <a:latin typeface="Calibri"/>
                <a:cs typeface="Calibri"/>
              </a:rPr>
              <a:t>YOUR</a:t>
            </a:r>
            <a:r>
              <a:rPr sz="4250" spc="-70" dirty="0">
                <a:latin typeface="Calibri"/>
                <a:cs typeface="Calibri"/>
              </a:rPr>
              <a:t> </a:t>
            </a:r>
            <a:r>
              <a:rPr sz="4250" spc="15" dirty="0">
                <a:latin typeface="Calibri"/>
                <a:cs typeface="Calibri"/>
              </a:rPr>
              <a:t>SOLUTION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8145" y="1822132"/>
            <a:ext cx="6880225" cy="4302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2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Harnessing the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power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 cutting-edge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artificial intelligence,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our </a:t>
            </a:r>
            <a:r>
              <a:rPr sz="2000" spc="-4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solution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doesn't</a:t>
            </a:r>
            <a:r>
              <a:rPr sz="20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just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predict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Tesla's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future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stock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prices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–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it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anticipates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market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shifts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with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unparalleled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precision,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giving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edge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like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never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before.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D0D0D"/>
              </a:buClr>
              <a:buFont typeface="Wingdings"/>
              <a:buChar char=""/>
            </a:pPr>
            <a:endParaRPr sz="1950">
              <a:latin typeface="Calibri"/>
              <a:cs typeface="Calibri"/>
            </a:endParaRPr>
          </a:p>
          <a:p>
            <a:pPr marL="355600" marR="230504" indent="-343535">
              <a:lnSpc>
                <a:spcPct val="100000"/>
              </a:lnSpc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Powered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by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advanced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machine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learning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algorithms,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our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platform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delivers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real-time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insights,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empowering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investors</a:t>
            </a:r>
            <a:r>
              <a:rPr sz="2000" spc="-11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sz="2000" spc="-43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seize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opportunities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and navigate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market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volatility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with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confidence.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D0D0D"/>
              </a:buClr>
              <a:buFont typeface="Wingdings"/>
              <a:buChar char=""/>
            </a:pPr>
            <a:endParaRPr sz="19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Say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goodbye</a:t>
            </a:r>
            <a:r>
              <a:rPr sz="2000" spc="-11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guesswork</a:t>
            </a:r>
            <a:r>
              <a:rPr sz="2000" spc="-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-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hello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new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era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informed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decision-making.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This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isn't</a:t>
            </a:r>
            <a:r>
              <a:rPr sz="20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just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stock</a:t>
            </a:r>
            <a:r>
              <a:rPr sz="2000" spc="-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prediction;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it's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market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mastery</a:t>
            </a:r>
            <a:r>
              <a:rPr sz="2000" spc="-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redefined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7234" y="254380"/>
            <a:ext cx="31121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latin typeface="Calibri"/>
                <a:cs typeface="Calibri"/>
              </a:rPr>
              <a:t>M</a:t>
            </a:r>
            <a:r>
              <a:rPr sz="4800" spc="-25" dirty="0">
                <a:latin typeface="Calibri"/>
                <a:cs typeface="Calibri"/>
              </a:rPr>
              <a:t>O</a:t>
            </a:r>
            <a:r>
              <a:rPr sz="4800" spc="-30" dirty="0">
                <a:latin typeface="Calibri"/>
                <a:cs typeface="Calibri"/>
              </a:rPr>
              <a:t>D</a:t>
            </a:r>
            <a:r>
              <a:rPr sz="4800" spc="-20" dirty="0">
                <a:latin typeface="Calibri"/>
                <a:cs typeface="Calibri"/>
              </a:rPr>
              <a:t>E</a:t>
            </a:r>
            <a:r>
              <a:rPr sz="4800" spc="-10" dirty="0">
                <a:latin typeface="Calibri"/>
                <a:cs typeface="Calibri"/>
              </a:rPr>
              <a:t>L</a:t>
            </a:r>
            <a:r>
              <a:rPr sz="4800" spc="-5" dirty="0">
                <a:latin typeface="Calibri"/>
                <a:cs typeface="Calibri"/>
              </a:rPr>
              <a:t>L</a:t>
            </a:r>
            <a:r>
              <a:rPr sz="4800" spc="-10" dirty="0">
                <a:latin typeface="Calibri"/>
                <a:cs typeface="Calibri"/>
              </a:rPr>
              <a:t>I</a:t>
            </a:r>
            <a:r>
              <a:rPr sz="4800" spc="-15" dirty="0">
                <a:latin typeface="Calibri"/>
                <a:cs typeface="Calibri"/>
              </a:rPr>
              <a:t>N</a:t>
            </a:r>
            <a:r>
              <a:rPr sz="4800" dirty="0">
                <a:latin typeface="Calibri"/>
                <a:cs typeface="Calibri"/>
              </a:rPr>
              <a:t>G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4010" y="1387538"/>
            <a:ext cx="4719955" cy="944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b="1" dirty="0">
                <a:solidFill>
                  <a:srgbClr val="0D0D0D"/>
                </a:solidFill>
                <a:latin typeface="Calibri"/>
                <a:cs typeface="Calibri"/>
              </a:rPr>
              <a:t>LSTM</a:t>
            </a:r>
            <a:r>
              <a:rPr sz="2000" b="1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Calibri"/>
                <a:cs typeface="Calibri"/>
              </a:rPr>
              <a:t>Networks:</a:t>
            </a:r>
            <a:endParaRPr sz="2000">
              <a:latin typeface="Calibri"/>
              <a:cs typeface="Calibri"/>
            </a:endParaRPr>
          </a:p>
          <a:p>
            <a:pPr marL="52705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Capture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temporal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patterns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stock</a:t>
            </a:r>
            <a:r>
              <a:rPr sz="2000" spc="-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b="1" spc="-5" dirty="0">
                <a:solidFill>
                  <a:srgbClr val="0D0D0D"/>
                </a:solidFill>
                <a:latin typeface="Calibri"/>
                <a:cs typeface="Calibri"/>
              </a:rPr>
              <a:t>Random</a:t>
            </a:r>
            <a:r>
              <a:rPr sz="2000" b="1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15" dirty="0">
                <a:solidFill>
                  <a:srgbClr val="0D0D0D"/>
                </a:solidFill>
                <a:latin typeface="Calibri"/>
                <a:cs typeface="Calibri"/>
              </a:rPr>
              <a:t>Forests: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4010" y="2303081"/>
            <a:ext cx="6243955" cy="945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25"/>
              </a:spcBef>
            </a:pP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Handle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nonlinear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relationships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feature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interactions.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b="1" spc="-5" dirty="0">
                <a:solidFill>
                  <a:srgbClr val="0D0D0D"/>
                </a:solidFill>
                <a:latin typeface="Calibri"/>
                <a:cs typeface="Calibri"/>
              </a:rPr>
              <a:t>Gradient</a:t>
            </a:r>
            <a:r>
              <a:rPr sz="2000" b="1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b="1" spc="10" dirty="0">
                <a:solidFill>
                  <a:srgbClr val="0D0D0D"/>
                </a:solidFill>
                <a:latin typeface="Calibri"/>
                <a:cs typeface="Calibri"/>
              </a:rPr>
              <a:t>Boosting: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Ensemble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learning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robust</a:t>
            </a:r>
            <a:r>
              <a:rPr sz="2000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predictions.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2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0"/>
              </a:spcBef>
            </a:pPr>
            <a:r>
              <a:rPr spc="15" dirty="0"/>
              <a:t>BENEFITS</a:t>
            </a:r>
          </a:p>
          <a:p>
            <a:pPr marL="1140460" indent="-343535">
              <a:lnSpc>
                <a:spcPct val="100000"/>
              </a:lnSpc>
              <a:spcBef>
                <a:spcPts val="1390"/>
              </a:spcBef>
              <a:buFont typeface="Wingdings"/>
              <a:buChar char=""/>
              <a:tabLst>
                <a:tab pos="1140460" algn="l"/>
                <a:tab pos="1141095" algn="l"/>
              </a:tabLst>
            </a:pPr>
            <a:r>
              <a:rPr sz="2000" spc="-15" dirty="0"/>
              <a:t>Accuracy:</a:t>
            </a:r>
            <a:endParaRPr sz="2000"/>
          </a:p>
          <a:p>
            <a:pPr marL="1712595">
              <a:lnSpc>
                <a:spcPct val="100000"/>
              </a:lnSpc>
              <a:spcBef>
                <a:spcPts val="5"/>
              </a:spcBef>
            </a:pPr>
            <a:r>
              <a:rPr sz="2000" b="0" spc="-10" dirty="0">
                <a:latin typeface="Calibri"/>
                <a:cs typeface="Calibri"/>
              </a:rPr>
              <a:t>Superior</a:t>
            </a:r>
            <a:r>
              <a:rPr sz="2000" b="0" spc="2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predictions</a:t>
            </a:r>
            <a:r>
              <a:rPr sz="2000" b="0" spc="9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in</a:t>
            </a:r>
            <a:r>
              <a:rPr sz="2000" b="0" spc="-2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volatile</a:t>
            </a:r>
            <a:r>
              <a:rPr sz="2000" b="0" spc="-4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markets.</a:t>
            </a:r>
            <a:endParaRPr sz="2000">
              <a:latin typeface="Calibri"/>
              <a:cs typeface="Calibri"/>
            </a:endParaRPr>
          </a:p>
          <a:p>
            <a:pPr marL="114046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140460" algn="l"/>
                <a:tab pos="1141095" algn="l"/>
              </a:tabLst>
            </a:pPr>
            <a:r>
              <a:rPr sz="2000" dirty="0"/>
              <a:t>Robustness:</a:t>
            </a:r>
            <a:endParaRPr sz="2000"/>
          </a:p>
          <a:p>
            <a:pPr marL="1712595">
              <a:lnSpc>
                <a:spcPct val="100000"/>
              </a:lnSpc>
            </a:pPr>
            <a:r>
              <a:rPr sz="2000" b="0" spc="30" dirty="0">
                <a:latin typeface="Calibri"/>
                <a:cs typeface="Calibri"/>
              </a:rPr>
              <a:t>R</a:t>
            </a:r>
            <a:r>
              <a:rPr sz="2000" b="0" spc="-25" dirty="0">
                <a:latin typeface="Calibri"/>
                <a:cs typeface="Calibri"/>
              </a:rPr>
              <a:t>e</a:t>
            </a:r>
            <a:r>
              <a:rPr sz="2000" b="0" spc="40" dirty="0">
                <a:latin typeface="Calibri"/>
                <a:cs typeface="Calibri"/>
              </a:rPr>
              <a:t>s</a:t>
            </a:r>
            <a:r>
              <a:rPr sz="2000" b="0" spc="-15" dirty="0">
                <a:latin typeface="Calibri"/>
                <a:cs typeface="Calibri"/>
              </a:rPr>
              <a:t>ili</a:t>
            </a:r>
            <a:r>
              <a:rPr sz="2000" b="0" spc="-25" dirty="0">
                <a:latin typeface="Calibri"/>
                <a:cs typeface="Calibri"/>
              </a:rPr>
              <a:t>e</a:t>
            </a:r>
            <a:r>
              <a:rPr sz="2000" b="0" spc="-5" dirty="0">
                <a:latin typeface="Calibri"/>
                <a:cs typeface="Calibri"/>
              </a:rPr>
              <a:t>n</a:t>
            </a:r>
            <a:r>
              <a:rPr sz="2000" b="0" spc="5" dirty="0">
                <a:latin typeface="Calibri"/>
                <a:cs typeface="Calibri"/>
              </a:rPr>
              <a:t>t</a:t>
            </a:r>
            <a:r>
              <a:rPr sz="2000" b="0" spc="-85" dirty="0">
                <a:latin typeface="Calibri"/>
                <a:cs typeface="Calibri"/>
              </a:rPr>
              <a:t> </a:t>
            </a:r>
            <a:r>
              <a:rPr sz="2000" b="0" spc="10" dirty="0">
                <a:latin typeface="Calibri"/>
                <a:cs typeface="Calibri"/>
              </a:rPr>
              <a:t>a</a:t>
            </a:r>
            <a:r>
              <a:rPr sz="2000" b="0" spc="30" dirty="0">
                <a:latin typeface="Calibri"/>
                <a:cs typeface="Calibri"/>
              </a:rPr>
              <a:t>g</a:t>
            </a:r>
            <a:r>
              <a:rPr sz="2000" b="0" spc="10" dirty="0">
                <a:latin typeface="Calibri"/>
                <a:cs typeface="Calibri"/>
              </a:rPr>
              <a:t>a</a:t>
            </a:r>
            <a:r>
              <a:rPr sz="2000" b="0" spc="-5" dirty="0">
                <a:latin typeface="Calibri"/>
                <a:cs typeface="Calibri"/>
              </a:rPr>
              <a:t>in</a:t>
            </a:r>
            <a:r>
              <a:rPr sz="2000" b="0" spc="40" dirty="0">
                <a:latin typeface="Calibri"/>
                <a:cs typeface="Calibri"/>
              </a:rPr>
              <a:t>s</a:t>
            </a:r>
            <a:r>
              <a:rPr sz="2000" b="0" spc="5" dirty="0">
                <a:latin typeface="Calibri"/>
                <a:cs typeface="Calibri"/>
              </a:rPr>
              <a:t>t</a:t>
            </a:r>
            <a:r>
              <a:rPr sz="2000" b="0" spc="-160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ov</a:t>
            </a:r>
            <a:r>
              <a:rPr sz="2000" b="0" spc="-25" dirty="0">
                <a:latin typeface="Calibri"/>
                <a:cs typeface="Calibri"/>
              </a:rPr>
              <a:t>er</a:t>
            </a:r>
            <a:r>
              <a:rPr sz="2000" b="0" spc="-15" dirty="0">
                <a:latin typeface="Calibri"/>
                <a:cs typeface="Calibri"/>
              </a:rPr>
              <a:t>fi</a:t>
            </a:r>
            <a:r>
              <a:rPr sz="2000" b="0" spc="5" dirty="0">
                <a:latin typeface="Calibri"/>
                <a:cs typeface="Calibri"/>
              </a:rPr>
              <a:t>t</a:t>
            </a:r>
            <a:r>
              <a:rPr sz="2000" b="0" spc="-5" dirty="0">
                <a:latin typeface="Calibri"/>
                <a:cs typeface="Calibri"/>
              </a:rPr>
              <a:t>t</a:t>
            </a:r>
            <a:r>
              <a:rPr sz="2000" b="0" spc="-15" dirty="0">
                <a:latin typeface="Calibri"/>
                <a:cs typeface="Calibri"/>
              </a:rPr>
              <a:t>i</a:t>
            </a:r>
            <a:r>
              <a:rPr sz="2000" b="0" spc="-5" dirty="0">
                <a:latin typeface="Calibri"/>
                <a:cs typeface="Calibri"/>
              </a:rPr>
              <a:t>n</a:t>
            </a:r>
            <a:r>
              <a:rPr sz="2000" b="0" spc="10" dirty="0">
                <a:latin typeface="Calibri"/>
                <a:cs typeface="Calibri"/>
              </a:rPr>
              <a:t>g</a:t>
            </a:r>
            <a:r>
              <a:rPr sz="2000" b="0" spc="15" dirty="0">
                <a:latin typeface="Calibri"/>
                <a:cs typeface="Calibri"/>
              </a:rPr>
              <a:t> </a:t>
            </a:r>
            <a:r>
              <a:rPr sz="2000" b="0" spc="10" dirty="0">
                <a:latin typeface="Calibri"/>
                <a:cs typeface="Calibri"/>
              </a:rPr>
              <a:t>a</a:t>
            </a:r>
            <a:r>
              <a:rPr sz="2000" b="0" spc="-5" dirty="0">
                <a:latin typeface="Calibri"/>
                <a:cs typeface="Calibri"/>
              </a:rPr>
              <a:t>n</a:t>
            </a:r>
            <a:r>
              <a:rPr sz="2000" b="0" spc="10" dirty="0">
                <a:latin typeface="Calibri"/>
                <a:cs typeface="Calibri"/>
              </a:rPr>
              <a:t>d</a:t>
            </a:r>
            <a:r>
              <a:rPr sz="2000" b="0" spc="-20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d</a:t>
            </a:r>
            <a:r>
              <a:rPr sz="2000" b="0" spc="10" dirty="0">
                <a:latin typeface="Calibri"/>
                <a:cs typeface="Calibri"/>
              </a:rPr>
              <a:t>ata</a:t>
            </a:r>
            <a:r>
              <a:rPr sz="2000" b="0" spc="-7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n</a:t>
            </a:r>
            <a:r>
              <a:rPr sz="2000" b="0" spc="-10" dirty="0">
                <a:latin typeface="Calibri"/>
                <a:cs typeface="Calibri"/>
              </a:rPr>
              <a:t>oi</a:t>
            </a:r>
            <a:r>
              <a:rPr sz="2000" b="0" spc="40" dirty="0">
                <a:latin typeface="Calibri"/>
                <a:cs typeface="Calibri"/>
              </a:rPr>
              <a:t>s</a:t>
            </a:r>
            <a:r>
              <a:rPr sz="2000" b="0" spc="-25" dirty="0">
                <a:latin typeface="Calibri"/>
                <a:cs typeface="Calibri"/>
              </a:rPr>
              <a:t>e</a:t>
            </a:r>
            <a:r>
              <a:rPr sz="2000" b="0" spc="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14046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140460" algn="l"/>
                <a:tab pos="1141095" algn="l"/>
              </a:tabLst>
            </a:pPr>
            <a:r>
              <a:rPr sz="2000" spc="10" dirty="0"/>
              <a:t>Flexibility:</a:t>
            </a:r>
            <a:endParaRPr sz="2000"/>
          </a:p>
          <a:p>
            <a:pPr marL="1712595">
              <a:lnSpc>
                <a:spcPct val="100000"/>
              </a:lnSpc>
              <a:spcBef>
                <a:spcPts val="5"/>
              </a:spcBef>
            </a:pPr>
            <a:r>
              <a:rPr sz="2000" b="0" spc="40" dirty="0">
                <a:latin typeface="Calibri"/>
                <a:cs typeface="Calibri"/>
              </a:rPr>
              <a:t>A</a:t>
            </a:r>
            <a:r>
              <a:rPr sz="2000" b="0" spc="-5" dirty="0">
                <a:latin typeface="Calibri"/>
                <a:cs typeface="Calibri"/>
              </a:rPr>
              <a:t>d</a:t>
            </a:r>
            <a:r>
              <a:rPr sz="2000" b="0" spc="10" dirty="0">
                <a:latin typeface="Calibri"/>
                <a:cs typeface="Calibri"/>
              </a:rPr>
              <a:t>a</a:t>
            </a:r>
            <a:r>
              <a:rPr sz="2000" b="0" spc="-5" dirty="0">
                <a:latin typeface="Calibri"/>
                <a:cs typeface="Calibri"/>
              </a:rPr>
              <a:t>p</a:t>
            </a:r>
            <a:r>
              <a:rPr sz="2000" b="0" spc="10" dirty="0">
                <a:latin typeface="Calibri"/>
                <a:cs typeface="Calibri"/>
              </a:rPr>
              <a:t>ta</a:t>
            </a:r>
            <a:r>
              <a:rPr sz="2000" b="0" spc="-5" dirty="0">
                <a:latin typeface="Calibri"/>
                <a:cs typeface="Calibri"/>
              </a:rPr>
              <a:t>b</a:t>
            </a:r>
            <a:r>
              <a:rPr sz="2000" b="0" spc="-15" dirty="0">
                <a:latin typeface="Calibri"/>
                <a:cs typeface="Calibri"/>
              </a:rPr>
              <a:t>l</a:t>
            </a:r>
            <a:r>
              <a:rPr sz="2000" b="0" spc="10" dirty="0">
                <a:latin typeface="Calibri"/>
                <a:cs typeface="Calibri"/>
              </a:rPr>
              <a:t>e</a:t>
            </a:r>
            <a:r>
              <a:rPr sz="2000" b="0" spc="-114" dirty="0">
                <a:latin typeface="Calibri"/>
                <a:cs typeface="Calibri"/>
              </a:rPr>
              <a:t> </a:t>
            </a:r>
            <a:r>
              <a:rPr sz="2000" b="0" spc="10" dirty="0">
                <a:latin typeface="Calibri"/>
                <a:cs typeface="Calibri"/>
              </a:rPr>
              <a:t>to</a:t>
            </a:r>
            <a:r>
              <a:rPr sz="2000" b="0" spc="-25" dirty="0">
                <a:latin typeface="Calibri"/>
                <a:cs typeface="Calibri"/>
              </a:rPr>
              <a:t> e</a:t>
            </a:r>
            <a:r>
              <a:rPr sz="2000" b="0" spc="-10" dirty="0">
                <a:latin typeface="Calibri"/>
                <a:cs typeface="Calibri"/>
              </a:rPr>
              <a:t>volvi</a:t>
            </a:r>
            <a:r>
              <a:rPr sz="2000" b="0" spc="-5" dirty="0">
                <a:latin typeface="Calibri"/>
                <a:cs typeface="Calibri"/>
              </a:rPr>
              <a:t>n</a:t>
            </a:r>
            <a:r>
              <a:rPr sz="2000" b="0" spc="10" dirty="0">
                <a:latin typeface="Calibri"/>
                <a:cs typeface="Calibri"/>
              </a:rPr>
              <a:t>g</a:t>
            </a:r>
            <a:r>
              <a:rPr sz="2000" b="0" spc="15" dirty="0">
                <a:latin typeface="Calibri"/>
                <a:cs typeface="Calibri"/>
              </a:rPr>
              <a:t> </a:t>
            </a:r>
            <a:r>
              <a:rPr sz="2000" b="0" spc="50" dirty="0">
                <a:latin typeface="Calibri"/>
                <a:cs typeface="Calibri"/>
              </a:rPr>
              <a:t>m</a:t>
            </a:r>
            <a:r>
              <a:rPr sz="2000" b="0" spc="10" dirty="0">
                <a:latin typeface="Calibri"/>
                <a:cs typeface="Calibri"/>
              </a:rPr>
              <a:t>a</a:t>
            </a:r>
            <a:r>
              <a:rPr sz="2000" b="0" spc="-25" dirty="0">
                <a:latin typeface="Calibri"/>
                <a:cs typeface="Calibri"/>
              </a:rPr>
              <a:t>r</a:t>
            </a:r>
            <a:r>
              <a:rPr sz="2000" b="0" spc="-90" dirty="0">
                <a:latin typeface="Calibri"/>
                <a:cs typeface="Calibri"/>
              </a:rPr>
              <a:t>k</a:t>
            </a:r>
            <a:r>
              <a:rPr sz="2000" b="0" spc="-25" dirty="0">
                <a:latin typeface="Calibri"/>
                <a:cs typeface="Calibri"/>
              </a:rPr>
              <a:t>e</a:t>
            </a:r>
            <a:r>
              <a:rPr sz="2000" b="0" spc="5" dirty="0">
                <a:latin typeface="Calibri"/>
                <a:cs typeface="Calibri"/>
              </a:rPr>
              <a:t>t</a:t>
            </a:r>
            <a:r>
              <a:rPr sz="2000" b="0" spc="-10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d</a:t>
            </a:r>
            <a:r>
              <a:rPr sz="2000" b="0" spc="-10" dirty="0">
                <a:latin typeface="Calibri"/>
                <a:cs typeface="Calibri"/>
              </a:rPr>
              <a:t>y</a:t>
            </a:r>
            <a:r>
              <a:rPr sz="2000" b="0" spc="-5" dirty="0">
                <a:latin typeface="Calibri"/>
                <a:cs typeface="Calibri"/>
              </a:rPr>
              <a:t>n</a:t>
            </a:r>
            <a:r>
              <a:rPr sz="2000" b="0" spc="10" dirty="0">
                <a:latin typeface="Calibri"/>
                <a:cs typeface="Calibri"/>
              </a:rPr>
              <a:t>a</a:t>
            </a:r>
            <a:r>
              <a:rPr sz="2000" b="0" spc="50" dirty="0">
                <a:latin typeface="Calibri"/>
                <a:cs typeface="Calibri"/>
              </a:rPr>
              <a:t>m</a:t>
            </a:r>
            <a:r>
              <a:rPr sz="2000" b="0" spc="-15" dirty="0">
                <a:latin typeface="Calibri"/>
                <a:cs typeface="Calibri"/>
              </a:rPr>
              <a:t>i</a:t>
            </a:r>
            <a:r>
              <a:rPr sz="2000" b="0" spc="-25" dirty="0">
                <a:latin typeface="Calibri"/>
                <a:cs typeface="Calibri"/>
              </a:rPr>
              <a:t>c</a:t>
            </a:r>
            <a:r>
              <a:rPr sz="2000" b="0" spc="40" dirty="0">
                <a:latin typeface="Calibri"/>
                <a:cs typeface="Calibri"/>
              </a:rPr>
              <a:t>s</a:t>
            </a:r>
            <a:r>
              <a:rPr sz="2000" b="0" spc="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48600" y="6000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2792" y="348297"/>
            <a:ext cx="21469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5" dirty="0">
                <a:latin typeface="Calibri"/>
                <a:cs typeface="Calibri"/>
              </a:rPr>
              <a:t>R</a:t>
            </a:r>
            <a:r>
              <a:rPr sz="4800" spc="-100" dirty="0">
                <a:latin typeface="Calibri"/>
                <a:cs typeface="Calibri"/>
              </a:rPr>
              <a:t>E</a:t>
            </a:r>
            <a:r>
              <a:rPr sz="4800" spc="-20" dirty="0">
                <a:latin typeface="Calibri"/>
                <a:cs typeface="Calibri"/>
              </a:rPr>
              <a:t>S</a:t>
            </a:r>
            <a:r>
              <a:rPr sz="4800" spc="10" dirty="0">
                <a:latin typeface="Calibri"/>
                <a:cs typeface="Calibri"/>
              </a:rPr>
              <a:t>U</a:t>
            </a:r>
            <a:r>
              <a:rPr sz="4800" spc="-380" dirty="0">
                <a:latin typeface="Calibri"/>
                <a:cs typeface="Calibri"/>
              </a:rPr>
              <a:t>L</a:t>
            </a:r>
            <a:r>
              <a:rPr sz="4800" spc="15" dirty="0">
                <a:latin typeface="Calibri"/>
                <a:cs typeface="Calibri"/>
              </a:rPr>
              <a:t>TS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3160" y="1163637"/>
            <a:ext cx="8209280" cy="49129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b="1" spc="-15" dirty="0">
                <a:solidFill>
                  <a:srgbClr val="0D0D0D"/>
                </a:solidFill>
                <a:latin typeface="Calibri"/>
                <a:cs typeface="Calibri"/>
              </a:rPr>
              <a:t>Accuracy:</a:t>
            </a:r>
            <a:r>
              <a:rPr sz="2000" b="1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model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achieves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remarkable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accuracy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with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average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prediction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error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less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than</a:t>
            </a:r>
            <a:r>
              <a:rPr sz="2000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5%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compared</a:t>
            </a:r>
            <a:r>
              <a:rPr sz="2000" spc="-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actual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Tesla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stock</a:t>
            </a:r>
            <a:r>
              <a:rPr sz="2000" spc="-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prices.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b="1" spc="5" dirty="0">
                <a:solidFill>
                  <a:srgbClr val="0D0D0D"/>
                </a:solidFill>
                <a:latin typeface="Calibri"/>
                <a:cs typeface="Calibri"/>
              </a:rPr>
              <a:t>Consistency:</a:t>
            </a:r>
            <a:r>
              <a:rPr sz="2000" b="1" spc="-1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Across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various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market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conditions,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model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maintains</a:t>
            </a:r>
            <a:r>
              <a:rPr sz="2000" spc="-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stable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performance,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showcasing</a:t>
            </a:r>
            <a:r>
              <a:rPr sz="2000" spc="-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its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reliability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robustness.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b="1" spc="5" dirty="0">
                <a:solidFill>
                  <a:srgbClr val="0D0D0D"/>
                </a:solidFill>
                <a:latin typeface="Calibri"/>
                <a:cs typeface="Calibri"/>
              </a:rPr>
              <a:t>Profitability: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Backtesting our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model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on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historical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data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reveals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consistent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profitability,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outperforming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traditional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buy-and-hold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strategies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by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over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20%.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D0D0D"/>
              </a:buClr>
              <a:buFont typeface="Wingdings"/>
              <a:buChar char=""/>
            </a:pPr>
            <a:endParaRPr sz="1950">
              <a:latin typeface="Calibri"/>
              <a:cs typeface="Calibri"/>
            </a:endParaRPr>
          </a:p>
          <a:p>
            <a:pPr marL="355600" marR="743585" indent="-343535">
              <a:lnSpc>
                <a:spcPct val="100000"/>
              </a:lnSpc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b="1" spc="15" dirty="0">
                <a:solidFill>
                  <a:srgbClr val="0D0D0D"/>
                </a:solidFill>
                <a:latin typeface="Calibri"/>
                <a:cs typeface="Calibri"/>
              </a:rPr>
              <a:t>Real-world </a:t>
            </a:r>
            <a:r>
              <a:rPr sz="2000" b="1" spc="5" dirty="0">
                <a:solidFill>
                  <a:srgbClr val="0D0D0D"/>
                </a:solidFill>
                <a:latin typeface="Calibri"/>
                <a:cs typeface="Calibri"/>
              </a:rPr>
              <a:t>Deployment: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Successfully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deployed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live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trading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vi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m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,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u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m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o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d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l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g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sz="2000" spc="-105" dirty="0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at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ub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s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ta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al</a:t>
            </a:r>
            <a:r>
              <a:rPr sz="2000" spc="-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re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u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s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90" dirty="0">
                <a:solidFill>
                  <a:srgbClr val="0D0D0D"/>
                </a:solidFill>
                <a:latin typeface="Calibri"/>
                <a:cs typeface="Calibri"/>
              </a:rPr>
              <a:t>f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v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e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s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,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validating</a:t>
            </a:r>
            <a:r>
              <a:rPr sz="20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its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practical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utility.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D0D0D"/>
              </a:buClr>
              <a:buFont typeface="Wingdings"/>
              <a:buChar char=""/>
            </a:pPr>
            <a:endParaRPr sz="1950">
              <a:latin typeface="Calibri"/>
              <a:cs typeface="Calibri"/>
            </a:endParaRPr>
          </a:p>
          <a:p>
            <a:pPr marL="355600" marR="92710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2000" b="1" spc="25" dirty="0">
                <a:solidFill>
                  <a:srgbClr val="0D0D0D"/>
                </a:solidFill>
                <a:latin typeface="Calibri"/>
                <a:cs typeface="Calibri"/>
              </a:rPr>
              <a:t>User </a:t>
            </a:r>
            <a:r>
              <a:rPr sz="2000" b="1" spc="5" dirty="0">
                <a:solidFill>
                  <a:srgbClr val="0D0D0D"/>
                </a:solidFill>
                <a:latin typeface="Calibri"/>
                <a:cs typeface="Calibri"/>
              </a:rPr>
              <a:t>Satisfaction: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Positive 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feedback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users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underscores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effectiveness</a:t>
            </a:r>
            <a:r>
              <a:rPr sz="2000" spc="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solution,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enhancing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confidence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decision-making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sz="2000" spc="-43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fostering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long-term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partnerships.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664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MT</vt:lpstr>
      <vt:lpstr>Bahnschrift</vt:lpstr>
      <vt:lpstr>Calibri</vt:lpstr>
      <vt:lpstr>Constantia</vt:lpstr>
      <vt:lpstr>Times New Roman</vt:lpstr>
      <vt:lpstr>Trebuchet MS</vt:lpstr>
      <vt:lpstr>Wingdings</vt:lpstr>
      <vt:lpstr>Office Theme</vt:lpstr>
      <vt:lpstr>STOCK PRICE PREDICTION</vt:lpstr>
      <vt:lpstr>AGENDA</vt:lpstr>
      <vt:lpstr>PROJECT STATEMENT 1.Data Collection &amp; Preprocessing: Gather Tesla stock data, handle missing values,  adjust for stock splits, and remove outliers.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  <vt:lpstr>APPLICATION AREAS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</dc:title>
  <dc:creator>PC</dc:creator>
  <cp:lastModifiedBy>PC</cp:lastModifiedBy>
  <cp:revision>3</cp:revision>
  <dcterms:created xsi:type="dcterms:W3CDTF">2024-04-04T09:19:54Z</dcterms:created>
  <dcterms:modified xsi:type="dcterms:W3CDTF">2024-04-04T09:40:46Z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LastSaved">
    <vt:filetime>2024-04-04T00:00:00Z</vt:filetime>
  </property>
</Properties>
</file>