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68B5D-A618-40DC-946D-B832BB422665}">
          <p14:sldIdLst>
            <p14:sldId id="256"/>
            <p14:sldId id="257"/>
            <p14:sldId id="258"/>
          </p14:sldIdLst>
        </p14:section>
        <p14:section name="Untitled Section" id="{D9549816-6ED5-4AB6-8D8E-919731A4A26C}">
          <p14:sldIdLst>
            <p14:sldId id="259"/>
            <p14:sldId id="260"/>
          </p14:sldIdLst>
        </p14:section>
        <p14:section name="Untitled Section" id="{8DE74054-64F0-4ABB-97D8-AE1EEA4C1833}">
          <p14:sldIdLst/>
        </p14:section>
        <p14:section name="Untitled Section" id="{7A11108A-411A-43E9-9CF2-ADB225C921AF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0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Swetha.D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[Swetha.D Project.xlsx]Sheet1!PivotTable2</c:name>
    <c:fmtId val="5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/>
              <a:t>Employee</a:t>
            </a:r>
            <a:r>
              <a:rPr lang="en-IN" sz="1600" b="1" baseline="0"/>
              <a:t> Job Analysis</a:t>
            </a:r>
            <a:endParaRPr lang="en-IN" sz="1400" b="1"/>
          </a:p>
        </c:rich>
      </c:tx>
      <c:layout>
        <c:manualLayout>
          <c:xMode val="edge"/>
          <c:yMode val="edge"/>
          <c:x val="0.33500743558296747"/>
          <c:y val="9.3150957756296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Sheet1!$D$3:$D$5</c:f>
              <c:strCache>
                <c:ptCount val="1"/>
                <c:pt idx="0">
                  <c:v>Count of Gender - 1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Sheet1!$D$6:$D$34</c:f>
              <c:numCache>
                <c:formatCode>General</c:formatCode>
                <c:ptCount val="16"/>
                <c:pt idx="0">
                  <c:v>91</c:v>
                </c:pt>
                <c:pt idx="1">
                  <c:v>10</c:v>
                </c:pt>
                <c:pt idx="2">
                  <c:v>16</c:v>
                </c:pt>
                <c:pt idx="3">
                  <c:v>1</c:v>
                </c:pt>
                <c:pt idx="4">
                  <c:v>51</c:v>
                </c:pt>
                <c:pt idx="5">
                  <c:v>4</c:v>
                </c:pt>
                <c:pt idx="6">
                  <c:v>7</c:v>
                </c:pt>
                <c:pt idx="8">
                  <c:v>30</c:v>
                </c:pt>
                <c:pt idx="9">
                  <c:v>3</c:v>
                </c:pt>
                <c:pt idx="10">
                  <c:v>16</c:v>
                </c:pt>
                <c:pt idx="12">
                  <c:v>4</c:v>
                </c:pt>
                <c:pt idx="13">
                  <c:v>6</c:v>
                </c:pt>
                <c:pt idx="1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Sheet1!$E$3:$E$5</c:f>
              <c:strCache>
                <c:ptCount val="1"/>
                <c:pt idx="0">
                  <c:v>Count of Gender - 2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Sheet1!$E$6:$E$34</c:f>
              <c:numCache>
                <c:formatCode>General</c:formatCode>
                <c:ptCount val="16"/>
                <c:pt idx="0">
                  <c:v>29</c:v>
                </c:pt>
                <c:pt idx="2">
                  <c:v>144</c:v>
                </c:pt>
                <c:pt idx="3">
                  <c:v>2</c:v>
                </c:pt>
                <c:pt idx="4">
                  <c:v>318</c:v>
                </c:pt>
                <c:pt idx="5">
                  <c:v>50</c:v>
                </c:pt>
                <c:pt idx="6">
                  <c:v>26</c:v>
                </c:pt>
                <c:pt idx="7">
                  <c:v>7</c:v>
                </c:pt>
                <c:pt idx="8">
                  <c:v>169</c:v>
                </c:pt>
                <c:pt idx="9">
                  <c:v>25</c:v>
                </c:pt>
                <c:pt idx="10">
                  <c:v>120</c:v>
                </c:pt>
                <c:pt idx="11">
                  <c:v>8</c:v>
                </c:pt>
                <c:pt idx="12">
                  <c:v>3</c:v>
                </c:pt>
                <c:pt idx="13">
                  <c:v>12</c:v>
                </c:pt>
                <c:pt idx="14">
                  <c:v>1</c:v>
                </c:pt>
                <c:pt idx="15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Sheet1!$F$3:$F$5</c:f>
              <c:strCache>
                <c:ptCount val="1"/>
                <c:pt idx="0">
                  <c:v>Count of Gender - 3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Sheet1!$F$6:$F$34</c:f>
              <c:numCache>
                <c:formatCode>General</c:formatCode>
                <c:ptCount val="16"/>
                <c:pt idx="0">
                  <c:v>1701</c:v>
                </c:pt>
                <c:pt idx="1">
                  <c:v>221</c:v>
                </c:pt>
                <c:pt idx="2">
                  <c:v>333</c:v>
                </c:pt>
                <c:pt idx="3">
                  <c:v>41</c:v>
                </c:pt>
                <c:pt idx="4">
                  <c:v>525</c:v>
                </c:pt>
                <c:pt idx="5">
                  <c:v>64</c:v>
                </c:pt>
                <c:pt idx="6">
                  <c:v>80</c:v>
                </c:pt>
                <c:pt idx="7">
                  <c:v>4</c:v>
                </c:pt>
                <c:pt idx="8">
                  <c:v>264</c:v>
                </c:pt>
                <c:pt idx="9">
                  <c:v>26</c:v>
                </c:pt>
                <c:pt idx="10">
                  <c:v>79</c:v>
                </c:pt>
                <c:pt idx="11">
                  <c:v>9</c:v>
                </c:pt>
                <c:pt idx="12">
                  <c:v>45</c:v>
                </c:pt>
                <c:pt idx="13">
                  <c:v>82</c:v>
                </c:pt>
                <c:pt idx="14">
                  <c:v>2</c:v>
                </c:pt>
                <c:pt idx="15">
                  <c:v>16</c:v>
                </c:pt>
              </c:numCache>
            </c:numRef>
          </c:val>
        </c:ser>
        <c:ser>
          <c:idx val="3"/>
          <c:order val="3"/>
          <c:tx>
            <c:strRef>
              <c:f>Sheet1!$G$3:$G$5</c:f>
              <c:strCache>
                <c:ptCount val="1"/>
                <c:pt idx="0">
                  <c:v>Sum of Age - 1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Sheet1!$G$6:$G$34</c:f>
              <c:numCache>
                <c:formatCode>General</c:formatCode>
                <c:ptCount val="16"/>
                <c:pt idx="0">
                  <c:v>2721</c:v>
                </c:pt>
                <c:pt idx="1">
                  <c:v>302</c:v>
                </c:pt>
                <c:pt idx="2">
                  <c:v>469</c:v>
                </c:pt>
                <c:pt idx="3">
                  <c:v>25</c:v>
                </c:pt>
                <c:pt idx="4">
                  <c:v>1480</c:v>
                </c:pt>
                <c:pt idx="5">
                  <c:v>119</c:v>
                </c:pt>
                <c:pt idx="6">
                  <c:v>204</c:v>
                </c:pt>
                <c:pt idx="8">
                  <c:v>892</c:v>
                </c:pt>
                <c:pt idx="9">
                  <c:v>75</c:v>
                </c:pt>
                <c:pt idx="10">
                  <c:v>476</c:v>
                </c:pt>
                <c:pt idx="12">
                  <c:v>123</c:v>
                </c:pt>
                <c:pt idx="13">
                  <c:v>195</c:v>
                </c:pt>
                <c:pt idx="15">
                  <c:v>110</c:v>
                </c:pt>
              </c:numCache>
            </c:numRef>
          </c:val>
        </c:ser>
        <c:ser>
          <c:idx val="4"/>
          <c:order val="4"/>
          <c:tx>
            <c:strRef>
              <c:f>Sheet1!$H$3:$H$5</c:f>
              <c:strCache>
                <c:ptCount val="1"/>
                <c:pt idx="0">
                  <c:v>Sum of Age - 2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Sheet1!$H$6:$H$34</c:f>
              <c:numCache>
                <c:formatCode>General</c:formatCode>
                <c:ptCount val="16"/>
                <c:pt idx="0">
                  <c:v>838</c:v>
                </c:pt>
                <c:pt idx="2">
                  <c:v>4254</c:v>
                </c:pt>
                <c:pt idx="3">
                  <c:v>55</c:v>
                </c:pt>
                <c:pt idx="4">
                  <c:v>9360</c:v>
                </c:pt>
                <c:pt idx="5">
                  <c:v>1443</c:v>
                </c:pt>
                <c:pt idx="6">
                  <c:v>744</c:v>
                </c:pt>
                <c:pt idx="7">
                  <c:v>211</c:v>
                </c:pt>
                <c:pt idx="8">
                  <c:v>4857</c:v>
                </c:pt>
                <c:pt idx="9">
                  <c:v>715</c:v>
                </c:pt>
                <c:pt idx="10">
                  <c:v>3485</c:v>
                </c:pt>
                <c:pt idx="11">
                  <c:v>243</c:v>
                </c:pt>
                <c:pt idx="12">
                  <c:v>91</c:v>
                </c:pt>
                <c:pt idx="13">
                  <c:v>346</c:v>
                </c:pt>
                <c:pt idx="14">
                  <c:v>29</c:v>
                </c:pt>
                <c:pt idx="15">
                  <c:v>119</c:v>
                </c:pt>
              </c:numCache>
            </c:numRef>
          </c:val>
        </c:ser>
        <c:ser>
          <c:idx val="5"/>
          <c:order val="5"/>
          <c:tx>
            <c:strRef>
              <c:f>Sheet1!$I$3:$I$5</c:f>
              <c:strCache>
                <c:ptCount val="1"/>
                <c:pt idx="0">
                  <c:v>Sum of Age - 3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Sheet1!$I$6:$I$34</c:f>
              <c:numCache>
                <c:formatCode>General</c:formatCode>
                <c:ptCount val="16"/>
                <c:pt idx="0">
                  <c:v>50315</c:v>
                </c:pt>
                <c:pt idx="1">
                  <c:v>6502</c:v>
                </c:pt>
                <c:pt idx="2">
                  <c:v>9613</c:v>
                </c:pt>
                <c:pt idx="3">
                  <c:v>1166</c:v>
                </c:pt>
                <c:pt idx="4">
                  <c:v>15398</c:v>
                </c:pt>
                <c:pt idx="5">
                  <c:v>1892</c:v>
                </c:pt>
                <c:pt idx="6">
                  <c:v>2458</c:v>
                </c:pt>
                <c:pt idx="7">
                  <c:v>110</c:v>
                </c:pt>
                <c:pt idx="8">
                  <c:v>7816</c:v>
                </c:pt>
                <c:pt idx="9">
                  <c:v>743</c:v>
                </c:pt>
                <c:pt idx="10">
                  <c:v>2294</c:v>
                </c:pt>
                <c:pt idx="11">
                  <c:v>248</c:v>
                </c:pt>
                <c:pt idx="12">
                  <c:v>1317</c:v>
                </c:pt>
                <c:pt idx="13">
                  <c:v>2381</c:v>
                </c:pt>
                <c:pt idx="14">
                  <c:v>62</c:v>
                </c:pt>
                <c:pt idx="15">
                  <c:v>471</c:v>
                </c:pt>
              </c:numCache>
            </c:numRef>
          </c:val>
        </c:ser>
        <c:ser>
          <c:idx val="6"/>
          <c:order val="6"/>
          <c:tx>
            <c:strRef>
              <c:f>Sheet1!$J$3:$J$5</c:f>
              <c:strCache>
                <c:ptCount val="1"/>
                <c:pt idx="0">
                  <c:v>Sum of JoiningYear - 1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Sheet1!$J$6:$J$34</c:f>
              <c:numCache>
                <c:formatCode>General</c:formatCode>
                <c:ptCount val="16"/>
                <c:pt idx="0">
                  <c:v>183318</c:v>
                </c:pt>
                <c:pt idx="1">
                  <c:v>20155</c:v>
                </c:pt>
                <c:pt idx="2">
                  <c:v>32230</c:v>
                </c:pt>
                <c:pt idx="3">
                  <c:v>2016</c:v>
                </c:pt>
                <c:pt idx="4">
                  <c:v>102719</c:v>
                </c:pt>
                <c:pt idx="5">
                  <c:v>8059</c:v>
                </c:pt>
                <c:pt idx="6">
                  <c:v>14110</c:v>
                </c:pt>
                <c:pt idx="8">
                  <c:v>60475</c:v>
                </c:pt>
                <c:pt idx="9">
                  <c:v>6046</c:v>
                </c:pt>
                <c:pt idx="10">
                  <c:v>32244</c:v>
                </c:pt>
                <c:pt idx="12">
                  <c:v>8053</c:v>
                </c:pt>
                <c:pt idx="13">
                  <c:v>12086</c:v>
                </c:pt>
                <c:pt idx="15">
                  <c:v>8060</c:v>
                </c:pt>
              </c:numCache>
            </c:numRef>
          </c:val>
        </c:ser>
        <c:ser>
          <c:idx val="7"/>
          <c:order val="7"/>
          <c:tx>
            <c:strRef>
              <c:f>Sheet1!$K$3:$K$5</c:f>
              <c:strCache>
                <c:ptCount val="1"/>
                <c:pt idx="0">
                  <c:v>Sum of JoiningYear - 2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Sheet1!$K$6:$K$34</c:f>
              <c:numCache>
                <c:formatCode>General</c:formatCode>
                <c:ptCount val="16"/>
                <c:pt idx="0">
                  <c:v>58441</c:v>
                </c:pt>
                <c:pt idx="2">
                  <c:v>290367</c:v>
                </c:pt>
                <c:pt idx="3">
                  <c:v>4030</c:v>
                </c:pt>
                <c:pt idx="4">
                  <c:v>640771</c:v>
                </c:pt>
                <c:pt idx="5">
                  <c:v>100731</c:v>
                </c:pt>
                <c:pt idx="6">
                  <c:v>52421</c:v>
                </c:pt>
                <c:pt idx="7">
                  <c:v>14117</c:v>
                </c:pt>
                <c:pt idx="8">
                  <c:v>340807</c:v>
                </c:pt>
                <c:pt idx="9">
                  <c:v>50417</c:v>
                </c:pt>
                <c:pt idx="10">
                  <c:v>241943</c:v>
                </c:pt>
                <c:pt idx="11">
                  <c:v>16134</c:v>
                </c:pt>
                <c:pt idx="12">
                  <c:v>6039</c:v>
                </c:pt>
                <c:pt idx="13">
                  <c:v>24181</c:v>
                </c:pt>
                <c:pt idx="14">
                  <c:v>2015</c:v>
                </c:pt>
                <c:pt idx="15">
                  <c:v>8060</c:v>
                </c:pt>
              </c:numCache>
            </c:numRef>
          </c:val>
        </c:ser>
        <c:ser>
          <c:idx val="8"/>
          <c:order val="8"/>
          <c:tx>
            <c:strRef>
              <c:f>Sheet1!$L$3:$L$5</c:f>
              <c:strCache>
                <c:ptCount val="1"/>
                <c:pt idx="0">
                  <c:v>Sum of JoiningYear - 3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Sheet1!$L$6:$L$34</c:f>
              <c:numCache>
                <c:formatCode>General</c:formatCode>
                <c:ptCount val="16"/>
                <c:pt idx="0">
                  <c:v>3427106</c:v>
                </c:pt>
                <c:pt idx="1">
                  <c:v>445359</c:v>
                </c:pt>
                <c:pt idx="2">
                  <c:v>670939</c:v>
                </c:pt>
                <c:pt idx="3">
                  <c:v>82622</c:v>
                </c:pt>
                <c:pt idx="4">
                  <c:v>1057740</c:v>
                </c:pt>
                <c:pt idx="5">
                  <c:v>128992</c:v>
                </c:pt>
                <c:pt idx="6">
                  <c:v>161236</c:v>
                </c:pt>
                <c:pt idx="7">
                  <c:v>8067</c:v>
                </c:pt>
                <c:pt idx="8">
                  <c:v>532042</c:v>
                </c:pt>
                <c:pt idx="9">
                  <c:v>52413</c:v>
                </c:pt>
                <c:pt idx="10">
                  <c:v>159196</c:v>
                </c:pt>
                <c:pt idx="11">
                  <c:v>18131</c:v>
                </c:pt>
                <c:pt idx="12">
                  <c:v>90685</c:v>
                </c:pt>
                <c:pt idx="13">
                  <c:v>165247</c:v>
                </c:pt>
                <c:pt idx="14">
                  <c:v>4026</c:v>
                </c:pt>
                <c:pt idx="15">
                  <c:v>32242</c:v>
                </c:pt>
              </c:numCache>
            </c:numRef>
          </c:val>
        </c:ser>
        <c:ser>
          <c:idx val="9"/>
          <c:order val="9"/>
          <c:tx>
            <c:strRef>
              <c:f>Sheet1!$M$3:$M$5</c:f>
              <c:strCache>
                <c:ptCount val="1"/>
                <c:pt idx="0">
                  <c:v>Sum of LeaveOrNot - 1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Sheet1!$M$6:$M$34</c:f>
              <c:numCache>
                <c:formatCode>General</c:formatCode>
                <c:ptCount val="16"/>
                <c:pt idx="0">
                  <c:v>13</c:v>
                </c:pt>
                <c:pt idx="1">
                  <c:v>3</c:v>
                </c:pt>
                <c:pt idx="2">
                  <c:v>8</c:v>
                </c:pt>
                <c:pt idx="3">
                  <c:v>0</c:v>
                </c:pt>
                <c:pt idx="4">
                  <c:v>40</c:v>
                </c:pt>
                <c:pt idx="5">
                  <c:v>3</c:v>
                </c:pt>
                <c:pt idx="6">
                  <c:v>4</c:v>
                </c:pt>
                <c:pt idx="8">
                  <c:v>9</c:v>
                </c:pt>
                <c:pt idx="9">
                  <c:v>3</c:v>
                </c:pt>
                <c:pt idx="10">
                  <c:v>3</c:v>
                </c:pt>
                <c:pt idx="12">
                  <c:v>0</c:v>
                </c:pt>
                <c:pt idx="13">
                  <c:v>0</c:v>
                </c:pt>
                <c:pt idx="15">
                  <c:v>3</c:v>
                </c:pt>
              </c:numCache>
            </c:numRef>
          </c:val>
        </c:ser>
        <c:ser>
          <c:idx val="10"/>
          <c:order val="10"/>
          <c:tx>
            <c:strRef>
              <c:f>Sheet1!$N$3:$N$5</c:f>
              <c:strCache>
                <c:ptCount val="1"/>
                <c:pt idx="0">
                  <c:v>Sum of LeaveOrNot - 2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Sheet1!$N$6:$N$34</c:f>
              <c:numCache>
                <c:formatCode>General</c:formatCode>
                <c:ptCount val="16"/>
                <c:pt idx="0">
                  <c:v>24</c:v>
                </c:pt>
                <c:pt idx="2">
                  <c:v>38</c:v>
                </c:pt>
                <c:pt idx="3">
                  <c:v>2</c:v>
                </c:pt>
                <c:pt idx="4">
                  <c:v>281</c:v>
                </c:pt>
                <c:pt idx="5">
                  <c:v>46</c:v>
                </c:pt>
                <c:pt idx="6">
                  <c:v>13</c:v>
                </c:pt>
                <c:pt idx="7">
                  <c:v>6</c:v>
                </c:pt>
                <c:pt idx="8">
                  <c:v>73</c:v>
                </c:pt>
                <c:pt idx="9">
                  <c:v>16</c:v>
                </c:pt>
                <c:pt idx="10">
                  <c:v>39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Sheet1!$O$3:$O$5</c:f>
              <c:strCache>
                <c:ptCount val="1"/>
                <c:pt idx="0">
                  <c:v>Sum of LeaveOrNot - 3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Sheet1!$O$6:$O$34</c:f>
              <c:numCache>
                <c:formatCode>General</c:formatCode>
                <c:ptCount val="16"/>
                <c:pt idx="0">
                  <c:v>386</c:v>
                </c:pt>
                <c:pt idx="1">
                  <c:v>67</c:v>
                </c:pt>
                <c:pt idx="2">
                  <c:v>41</c:v>
                </c:pt>
                <c:pt idx="3">
                  <c:v>8</c:v>
                </c:pt>
                <c:pt idx="4">
                  <c:v>140</c:v>
                </c:pt>
                <c:pt idx="5">
                  <c:v>29</c:v>
                </c:pt>
                <c:pt idx="6">
                  <c:v>60</c:v>
                </c:pt>
                <c:pt idx="7">
                  <c:v>4</c:v>
                </c:pt>
                <c:pt idx="8">
                  <c:v>124</c:v>
                </c:pt>
                <c:pt idx="9">
                  <c:v>18</c:v>
                </c:pt>
                <c:pt idx="10">
                  <c:v>43</c:v>
                </c:pt>
                <c:pt idx="11">
                  <c:v>6</c:v>
                </c:pt>
                <c:pt idx="12">
                  <c:v>12</c:v>
                </c:pt>
                <c:pt idx="13">
                  <c:v>21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Sheet1!$P$3:$P$5</c:f>
              <c:strCache>
                <c:ptCount val="1"/>
                <c:pt idx="0">
                  <c:v>Sum of ExperienceInCurrentDomain - 1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Sheet1!$P$6:$P$34</c:f>
              <c:numCache>
                <c:formatCode>General</c:formatCode>
                <c:ptCount val="16"/>
                <c:pt idx="0">
                  <c:v>270</c:v>
                </c:pt>
                <c:pt idx="1">
                  <c:v>18</c:v>
                </c:pt>
                <c:pt idx="2">
                  <c:v>51</c:v>
                </c:pt>
                <c:pt idx="3">
                  <c:v>3</c:v>
                </c:pt>
                <c:pt idx="4">
                  <c:v>134</c:v>
                </c:pt>
                <c:pt idx="5">
                  <c:v>7</c:v>
                </c:pt>
                <c:pt idx="6">
                  <c:v>21</c:v>
                </c:pt>
                <c:pt idx="8">
                  <c:v>86</c:v>
                </c:pt>
                <c:pt idx="9">
                  <c:v>9</c:v>
                </c:pt>
                <c:pt idx="10">
                  <c:v>32</c:v>
                </c:pt>
                <c:pt idx="12">
                  <c:v>15</c:v>
                </c:pt>
                <c:pt idx="13">
                  <c:v>17</c:v>
                </c:pt>
                <c:pt idx="15">
                  <c:v>8</c:v>
                </c:pt>
              </c:numCache>
            </c:numRef>
          </c:val>
        </c:ser>
        <c:ser>
          <c:idx val="13"/>
          <c:order val="13"/>
          <c:tx>
            <c:strRef>
              <c:f>Sheet1!$Q$3:$Q$5</c:f>
              <c:strCache>
                <c:ptCount val="1"/>
                <c:pt idx="0">
                  <c:v>Sum of ExperienceInCurrentDomain - 2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Sheet1!$Q$6:$Q$34</c:f>
              <c:numCache>
                <c:formatCode>General</c:formatCode>
                <c:ptCount val="16"/>
                <c:pt idx="0">
                  <c:v>81</c:v>
                </c:pt>
                <c:pt idx="2">
                  <c:v>427</c:v>
                </c:pt>
                <c:pt idx="3">
                  <c:v>7</c:v>
                </c:pt>
                <c:pt idx="4">
                  <c:v>918</c:v>
                </c:pt>
                <c:pt idx="5">
                  <c:v>144</c:v>
                </c:pt>
                <c:pt idx="6">
                  <c:v>82</c:v>
                </c:pt>
                <c:pt idx="7">
                  <c:v>20</c:v>
                </c:pt>
                <c:pt idx="8">
                  <c:v>480</c:v>
                </c:pt>
                <c:pt idx="9">
                  <c:v>69</c:v>
                </c:pt>
                <c:pt idx="10">
                  <c:v>351</c:v>
                </c:pt>
                <c:pt idx="11">
                  <c:v>24</c:v>
                </c:pt>
                <c:pt idx="12">
                  <c:v>8</c:v>
                </c:pt>
                <c:pt idx="13">
                  <c:v>42</c:v>
                </c:pt>
                <c:pt idx="14">
                  <c:v>1</c:v>
                </c:pt>
                <c:pt idx="15">
                  <c:v>9</c:v>
                </c:pt>
              </c:numCache>
            </c:numRef>
          </c:val>
        </c:ser>
        <c:ser>
          <c:idx val="14"/>
          <c:order val="14"/>
          <c:tx>
            <c:strRef>
              <c:f>Sheet1!$R$3:$R$5</c:f>
              <c:strCache>
                <c:ptCount val="1"/>
                <c:pt idx="0">
                  <c:v>Sum of ExperienceInCurrentDomain - 3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Sheet1!$A$6:$C$34</c:f>
              <c:multiLvlStrCache>
                <c:ptCount val="16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No</c:v>
                  </c:pt>
                  <c:pt idx="14">
                    <c:v>Yes</c:v>
                  </c:pt>
                  <c:pt idx="15">
                    <c:v>No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  <c:pt idx="6">
                    <c:v>Bangalore</c:v>
                  </c:pt>
                  <c:pt idx="8">
                    <c:v>New Delhi</c:v>
                  </c:pt>
                  <c:pt idx="10">
                    <c:v>Pune</c:v>
                  </c:pt>
                  <c:pt idx="12">
                    <c:v>Bangalore</c:v>
                  </c:pt>
                  <c:pt idx="13">
                    <c:v>New Delhi</c:v>
                  </c:pt>
                  <c:pt idx="15">
                    <c:v>Pune</c:v>
                  </c:pt>
                </c:lvl>
                <c:lvl>
                  <c:pt idx="0">
                    <c:v>Bachelors</c:v>
                  </c:pt>
                  <c:pt idx="6">
                    <c:v>Masters</c:v>
                  </c:pt>
                  <c:pt idx="12">
                    <c:v>PHD</c:v>
                  </c:pt>
                </c:lvl>
              </c:multiLvlStrCache>
            </c:multiLvlStrRef>
          </c:cat>
          <c:val>
            <c:numRef>
              <c:f>Sheet1!$R$6:$R$34</c:f>
              <c:numCache>
                <c:formatCode>General</c:formatCode>
                <c:ptCount val="16"/>
                <c:pt idx="0">
                  <c:v>4960</c:v>
                </c:pt>
                <c:pt idx="1">
                  <c:v>633</c:v>
                </c:pt>
                <c:pt idx="2">
                  <c:v>957</c:v>
                </c:pt>
                <c:pt idx="3">
                  <c:v>134</c:v>
                </c:pt>
                <c:pt idx="4">
                  <c:v>1534</c:v>
                </c:pt>
                <c:pt idx="5">
                  <c:v>203</c:v>
                </c:pt>
                <c:pt idx="6">
                  <c:v>255</c:v>
                </c:pt>
                <c:pt idx="7">
                  <c:v>12</c:v>
                </c:pt>
                <c:pt idx="8">
                  <c:v>743</c:v>
                </c:pt>
                <c:pt idx="9">
                  <c:v>76</c:v>
                </c:pt>
                <c:pt idx="10">
                  <c:v>234</c:v>
                </c:pt>
                <c:pt idx="11">
                  <c:v>24</c:v>
                </c:pt>
                <c:pt idx="12">
                  <c:v>141</c:v>
                </c:pt>
                <c:pt idx="13">
                  <c:v>228</c:v>
                </c:pt>
                <c:pt idx="14">
                  <c:v>8</c:v>
                </c:pt>
                <c:pt idx="1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9566040"/>
        <c:axId val="439563688"/>
      </c:barChart>
      <c:catAx>
        <c:axId val="439566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563688"/>
        <c:crosses val="autoZero"/>
        <c:auto val="1"/>
        <c:lblAlgn val="ctr"/>
        <c:lblOffset val="100"/>
        <c:noMultiLvlLbl val="0"/>
      </c:catAx>
      <c:valAx>
        <c:axId val="43956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56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654766"/>
            <a:ext cx="8545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Swetha.D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312220782</a:t>
            </a:r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9774" y="335370"/>
            <a:ext cx="11452225" cy="738664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30943" y="1940157"/>
            <a:ext cx="8622607" cy="1107996"/>
          </a:xfrm>
        </p:spPr>
        <p:txBody>
          <a:bodyPr/>
          <a:lstStyle/>
          <a:p>
            <a:r>
              <a:rPr lang="en-US" sz="2400" dirty="0" smtClean="0"/>
              <a:t>The Modelling in this employee job  performances analysis project  includes the following: </a:t>
            </a:r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251460" y="3048153"/>
            <a:ext cx="6305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Data Collection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Data Cleaning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Results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Pivot Table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967331"/>
              </p:ext>
            </p:extLst>
          </p:nvPr>
        </p:nvGraphicFramePr>
        <p:xfrm>
          <a:off x="209549" y="1695450"/>
          <a:ext cx="9601201" cy="337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332" y="2286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To conclude, a job analysis is a crucial tool to provide organisations with a detailed understanding of the nature and requirements of a job for developing accurate job descriptions, set performance standards, designing effective training programs, and making informed decisions about recruitment, selection, promotion, and compensation.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" y="3988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903436" y="286765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Job Performance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39631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5825" y="1792953"/>
            <a:ext cx="85439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smtClean="0"/>
              <a:t>Problem </a:t>
            </a:r>
            <a:r>
              <a:rPr lang="en-IN" dirty="0"/>
              <a:t>statements help you share details about a challenge facing your team. Instead of rushing to a solution, writing a problem statement enables you to reflect on the challenge and plan your </a:t>
            </a:r>
            <a:r>
              <a:rPr lang="en-IN" dirty="0" err="1"/>
              <a:t>response.The</a:t>
            </a:r>
            <a:r>
              <a:rPr lang="en-IN" dirty="0"/>
              <a:t> high-level perspective a problem statement offers lets teams focus on the factors they need to change. Managers also use this top-down vantage to oversee their teams as they work out solutions.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907059" y="4343400"/>
            <a:ext cx="82369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Problem statements summarize a challenge you want to resolve, its causes, who it impacts, and why that’s important. They often read like a concise overview managers can share with stakeholders and their teams.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2660083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/>
              <a:t>project overview is a detailed description of a project's goals and objectives, the steps to achieve these goals, and the expected outcomes. In addition, a project overview enables you to outline the project schedule, budget, necessary resources, and status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366" y="2245132"/>
            <a:ext cx="7353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/>
              <a:t>The end users in </a:t>
            </a:r>
            <a:r>
              <a:rPr lang="en-IN" sz="2000" dirty="0" smtClean="0"/>
              <a:t>employee Job </a:t>
            </a:r>
            <a:r>
              <a:rPr lang="en-IN" sz="2000" dirty="0"/>
              <a:t>performance  analysis </a:t>
            </a:r>
            <a:r>
              <a:rPr lang="en-IN" sz="2000" dirty="0" smtClean="0"/>
              <a:t>include:</a:t>
            </a:r>
          </a:p>
          <a:p>
            <a:pPr algn="ctr">
              <a:lnSpc>
                <a:spcPct val="150000"/>
              </a:lnSpc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        Human Resource Management Professionals.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Data Analysts.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Team Leaders.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          Superiors.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695574" y="609600"/>
            <a:ext cx="62294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3481123" y="2862196"/>
            <a:ext cx="5419851" cy="25853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Filtering purpose to fill the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Conditional formatting unlink values.</a:t>
            </a:r>
            <a:endParaRPr lang="en-US"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90600"/>
            <a:ext cx="5715000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172200" y="18738"/>
            <a:ext cx="4191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Employee data set – </a:t>
            </a: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Kaggle</a:t>
            </a: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There are 26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important ten features are: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Joinging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Year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Payment Tier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Gender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Ever Benched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Exeperience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in Current Domain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Leave or Not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28875" y="1857375"/>
            <a:ext cx="67913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Performance Level – These Including the categories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Degree,Age,City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date,etc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422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25</cp:revision>
  <dcterms:created xsi:type="dcterms:W3CDTF">2024-03-29T15:07:22Z</dcterms:created>
  <dcterms:modified xsi:type="dcterms:W3CDTF">2024-08-30T12:45:02Z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