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41910"/>
    <a:srgbClr val="213264"/>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92" d="100"/>
          <a:sy n="92" d="100"/>
        </p:scale>
        <p:origin x="-984" y="-90"/>
      </p:cViewPr>
      <p:guideLst>
        <p:guide orient="horz" pos="608"/>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customXml" Target="../customXml/item1.xml"/><Relationship Id="rId31" Type="http://schemas.openxmlformats.org/officeDocument/2006/relationships/customXmlProps" Target="../customXml/itemProps1.xml"/><Relationship Id="rId3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2"/>
        <p:cNvGrpSpPr/>
        <p:nvPr/>
      </p:nvGrpSpPr>
      <p:grpSpPr>
        <a:xfrm>
          <a:off x="0" y="0"/>
          <a:ext cx="0" cy="0"/>
          <a:chOff x="0" y="0"/>
          <a:chExt cx="0" cy="0"/>
        </a:xfrm>
      </p:grpSpPr>
      <p:sp>
        <p:nvSpPr>
          <p:cNvPr id="104868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t>1</a:t>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66" name="Slide Image Placeholder 1"/>
          <p:cNvSpPr>
            <a:spLocks noChangeAspect="1" noRot="1" noGrp="1"/>
          </p:cNvSpPr>
          <p:nvPr>
            <p:ph type="sldImg"/>
          </p:nvPr>
        </p:nvSpPr>
        <p:spPr>
          <a:xfrm>
            <a:off x="381000" y="685800"/>
            <a:ext cx="6096000" cy="3429000"/>
          </a:xfrm>
        </p:spPr>
      </p:sp>
      <p:sp>
        <p:nvSpPr>
          <p:cNvPr id="1048667" name="Notes Placeholder 2"/>
          <p:cNvSpPr>
            <a:spLocks noGrp="1"/>
          </p:cNvSpPr>
          <p:nvPr>
            <p:ph type="body" idx="1"/>
          </p:nvPr>
        </p:nvSpPr>
        <p:spPr/>
        <p:txBody>
          <a:bodyPr/>
          <a:p>
            <a:pPr indent="0" marL="0">
              <a:buNone/>
            </a:pP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42"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3"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89" name="Shape 20"/>
        <p:cNvGrpSpPr/>
        <p:nvPr/>
      </p:nvGrpSpPr>
      <p:grpSpPr>
        <a:xfrm>
          <a:off x="0" y="0"/>
          <a:ext cx="0" cy="0"/>
          <a:chOff x="0" y="0"/>
          <a:chExt cx="0" cy="0"/>
        </a:xfrm>
      </p:grpSpPr>
      <p:sp>
        <p:nvSpPr>
          <p:cNvPr id="1048679"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0"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1"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90" name="Shape 28"/>
        <p:cNvGrpSpPr/>
        <p:nvPr/>
      </p:nvGrpSpPr>
      <p:grpSpPr>
        <a:xfrm>
          <a:off x="0" y="0"/>
          <a:ext cx="0" cy="0"/>
          <a:chOff x="0" y="0"/>
          <a:chExt cx="0" cy="0"/>
        </a:xfrm>
      </p:grpSpPr>
      <p:sp>
        <p:nvSpPr>
          <p:cNvPr id="1048683"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4"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5"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1" name="Shape 32"/>
        <p:cNvGrpSpPr/>
        <p:nvPr/>
      </p:nvGrpSpPr>
      <p:grpSpPr>
        <a:xfrm>
          <a:off x="0" y="0"/>
          <a:ext cx="0" cy="0"/>
          <a:chOff x="0" y="0"/>
          <a:chExt cx="0" cy="0"/>
        </a:xfrm>
      </p:grpSpPr>
      <p:sp>
        <p:nvSpPr>
          <p:cNvPr id="1048686"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7"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7"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1" name="Shape 41"/>
        <p:cNvGrpSpPr/>
        <p:nvPr/>
      </p:nvGrpSpPr>
      <p:grpSpPr>
        <a:xfrm>
          <a:off x="0" y="0"/>
          <a:ext cx="0" cy="0"/>
          <a:chOff x="0" y="0"/>
          <a:chExt cx="0" cy="0"/>
        </a:xfrm>
      </p:grpSpPr>
      <p:sp>
        <p:nvSpPr>
          <p:cNvPr id="1048668"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69"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2" name="Shape 48"/>
        <p:cNvGrpSpPr/>
        <p:nvPr/>
      </p:nvGrpSpPr>
      <p:grpSpPr>
        <a:xfrm>
          <a:off x="0" y="0"/>
          <a:ext cx="0" cy="0"/>
          <a:chOff x="0" y="0"/>
          <a:chExt cx="0" cy="0"/>
        </a:xfrm>
      </p:grpSpPr>
      <p:sp>
        <p:nvSpPr>
          <p:cNvPr id="1048688"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7" name=""/>
        <p:cNvGrpSpPr/>
        <p:nvPr/>
      </p:nvGrpSpPr>
      <p:grpSpPr>
        <a:xfrm>
          <a:off x="0" y="0"/>
          <a:ext cx="0" cy="0"/>
          <a:chOff x="0" y="0"/>
          <a:chExt cx="0" cy="0"/>
        </a:xfrm>
      </p:grpSpPr>
      <p:sp>
        <p:nvSpPr>
          <p:cNvPr id="1048645"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46"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687347" y="121166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t>s</a:t>
            </a:r>
            <a:endParaRPr dirty="0"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TextBox 13"/>
          <p:cNvSpPr txBox="1"/>
          <p:nvPr/>
        </p:nvSpPr>
        <p:spPr>
          <a:xfrm>
            <a:off x="1095095" y="3956068"/>
            <a:ext cx="2458596" cy="456535"/>
          </a:xfrm>
          <a:prstGeom prst="rect"/>
        </p:spPr>
        <p:style>
          <a:lnRef idx="2">
            <a:schemeClr val="accent5"/>
          </a:lnRef>
          <a:fillRef idx="1">
            <a:schemeClr val="lt1"/>
          </a:fillRef>
          <a:effectRef idx="0">
            <a:schemeClr val="accent5"/>
          </a:effectRef>
          <a:fontRef idx="minor">
            <a:schemeClr val="dk1"/>
          </a:fontRef>
        </p:style>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W</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ETHA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  5135</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5</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4" name="Google Shape;70;p13"/>
          <p:cNvSpPr txBox="1"/>
          <p:nvPr/>
        </p:nvSpPr>
        <p:spPr>
          <a:xfrm>
            <a:off x="4284314" y="3579600"/>
            <a:ext cx="2511157" cy="276959"/>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1"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4572000" y="3919492"/>
            <a:ext cx="2930236"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TextBox 23"/>
          <p:cNvSpPr txBox="1"/>
          <p:nvPr/>
        </p:nvSpPr>
        <p:spPr>
          <a:xfrm>
            <a:off x="4179944" y="3952867"/>
            <a:ext cx="3492596" cy="261610"/>
          </a:xfrm>
          <a:prstGeom prst="rect"/>
          <a:ln>
            <a:solidFill>
              <a:srgbClr val="92D050"/>
            </a:solidFill>
          </a:ln>
        </p:spPr>
        <p:style>
          <a:lnRef idx="2">
            <a:schemeClr val="accent1"/>
          </a:lnRef>
          <a:fillRef idx="1">
            <a:schemeClr val="lt1"/>
          </a:fillRef>
          <a:effectRef idx="0">
            <a:schemeClr val="accent1"/>
          </a:effectRef>
          <a:fontRef idx="minor">
            <a:schemeClr val="dk1"/>
          </a:fontRef>
        </p:style>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Annai</a:t>
            </a:r>
            <a:r>
              <a:rPr dirty="0" sz="1100" lang="en-US">
                <a:solidFill>
                  <a:schemeClr val="tx1"/>
                </a:solidFill>
              </a:rPr>
              <a:t> Mira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596" name="TextBox 2"/>
          <p:cNvSpPr txBox="1"/>
          <p:nvPr/>
        </p:nvSpPr>
        <p:spPr>
          <a:xfrm>
            <a:off x="1019200" y="3596475"/>
            <a:ext cx="2037080" cy="269241"/>
          </a:xfrm>
          <a:prstGeom prst="rect"/>
          <a:noFill/>
        </p:spPr>
        <p:txBody>
          <a:bodyPr rtlCol="0" wrap="none">
            <a:spAutoFit/>
          </a:bodyPr>
          <a:p>
            <a:pPr algn="ctr"/>
            <a:r>
              <a:rPr b="1" dirty="0" sz="1200" lang="en-US"/>
              <a:t>STUDENT DETAIL                 </a:t>
            </a:r>
            <a:endParaRPr b="1" dirty="0" sz="12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i="1" lang="en-IN" u="sng">
                <a:solidFill>
                  <a:srgbClr val="841910"/>
                </a:solidFill>
              </a:rPr>
              <a:t>Modelling &amp; Results</a:t>
            </a:r>
            <a:endParaRPr sz="1600" i="1" lang="en-IN" u="sng">
              <a:solidFill>
                <a:srgbClr val="841910"/>
              </a:solidFill>
            </a:endParaRPr>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
        <p:nvSpPr>
          <p:cNvPr id="1048641" name="TextBox 3"/>
          <p:cNvSpPr txBox="1"/>
          <p:nvPr/>
        </p:nvSpPr>
        <p:spPr>
          <a:xfrm>
            <a:off x="613064" y="1111828"/>
            <a:ext cx="8530936" cy="3139440"/>
          </a:xfrm>
          <a:prstGeom prst="rect"/>
          <a:noFill/>
        </p:spPr>
        <p:txBody>
          <a:bodyPr rtlCol="0" wrap="square">
            <a:spAutoFit/>
          </a:bodyPr>
          <a:p>
            <a:pPr indent="-285750" marL="285750">
              <a:buFont typeface="Wingdings" panose="05000000000000000000" pitchFamily="2" charset="2"/>
              <a:buChar char="q"/>
            </a:pPr>
            <a:r>
              <a:rPr b="1" dirty="0" lang="en-US"/>
              <a:t>Increased Booking Efficiency</a:t>
            </a:r>
            <a:r>
              <a:rPr dirty="0" lang="en-US"/>
              <a:t>: The modeling results show a significant improvement in booking efficiency, with a reduction in booking processing time and an increase in the number of bookings made per hour. This indicates that the system streamlines the booking process, allowing passengers to quickly find available routes, select seats, and complete their reservations.</a:t>
            </a:r>
          </a:p>
          <a:p>
            <a:endParaRPr dirty="0" lang="en-US"/>
          </a:p>
          <a:p>
            <a:pPr indent="-285750" marL="285750">
              <a:buFont typeface="Wingdings" panose="05000000000000000000" pitchFamily="2" charset="2"/>
              <a:buChar char="q"/>
            </a:pPr>
            <a:r>
              <a:rPr b="1" dirty="0" lang="en-US"/>
              <a:t> Improved Customer Satisfaction</a:t>
            </a:r>
            <a:r>
              <a:rPr dirty="0" lang="en-US"/>
              <a:t>: Customer satisfaction metrics, such as feedback ratings and survey responses, indicate an improvement in overall satisfaction levels among passengers. The modeling results show higher ratings for the booking experience, ease of use of the reservation system, and satisfaction with seat selection options, highlighting the system's success in meeting passenger needs and preferences.</a:t>
            </a:r>
          </a:p>
          <a:p>
            <a:r>
              <a:rPr b="1" dirty="0" lang="en-US"/>
              <a:t> </a:t>
            </a:r>
          </a:p>
          <a:p>
            <a:pPr indent="-285750" marL="285750">
              <a:buFont typeface="Wingdings" panose="05000000000000000000" pitchFamily="2" charset="2"/>
              <a:buChar char="q"/>
            </a:pPr>
            <a:r>
              <a:rPr b="1" dirty="0" lang="en-US"/>
              <a:t>Improved Operational Efficiency</a:t>
            </a:r>
            <a:r>
              <a:rPr dirty="0" lang="en-US"/>
              <a:t>: Modeling results indicate improved operational efficiency for bus operators, with reduced administrative overhead, fewer instances of manual errors, and streamlined processes. This leads to cost savings, increased productivity, and a more agile and responsive operational framework.</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4" name="Text Box 2"/>
          <p:cNvSpPr txBox="1"/>
          <p:nvPr/>
        </p:nvSpPr>
        <p:spPr>
          <a:xfrm>
            <a:off x="-635" y="534670"/>
            <a:ext cx="9144635" cy="4497070"/>
          </a:xfrm>
          <a:prstGeom prst="rect"/>
          <a:noFill/>
        </p:spPr>
        <p:txBody>
          <a:bodyPr rtlCol="0" wrap="square">
            <a:noAutofit/>
          </a:bodyPr>
          <a:p>
            <a:r>
              <a:rPr b="1" lang="en-US" u="sng">
                <a:solidFill>
                  <a:schemeClr val="bg2">
                    <a:lumMod val="75000"/>
                  </a:schemeClr>
                </a:solidFill>
              </a:rPr>
              <a:t>Home/Login Page:</a:t>
            </a:r>
          </a:p>
          <a:p>
            <a:pPr indent="-285750" marL="285750">
              <a:buFont typeface="Arial" panose="020B0604020202020204" pitchFamily="34" charset="0"/>
              <a:buChar char="•"/>
            </a:pPr>
            <a:r>
              <a:rPr lang="en-US" u="sng"/>
              <a:t>Welcome Message:</a:t>
            </a:r>
            <a:r>
              <a:rPr lang="en-US"/>
              <a:t> Greet users and provide a brief overview of the bus reservation system.</a:t>
            </a:r>
          </a:p>
          <a:p>
            <a:pPr indent="-285750" marL="285750">
              <a:buFont typeface="Arial" panose="020B0604020202020204" pitchFamily="34" charset="0"/>
              <a:buChar char="•"/>
            </a:pPr>
            <a:r>
              <a:rPr lang="en-US" u="sng"/>
              <a:t>Login Form: </a:t>
            </a:r>
            <a:r>
              <a:rPr lang="en-US"/>
              <a:t>Allow registered users to log in using their credentials (username/email and password).</a:t>
            </a:r>
          </a:p>
          <a:p>
            <a:pPr indent="-285750" marL="285750">
              <a:buFont typeface="Arial" panose="020B0604020202020204" pitchFamily="34" charset="0"/>
              <a:buChar char="•"/>
            </a:pPr>
            <a:r>
              <a:rPr lang="en-US" u="sng"/>
              <a:t>Registration Option:</a:t>
            </a:r>
            <a:r>
              <a:rPr lang="en-US"/>
              <a:t> Provide a link or button for new users to register if they don't have an account.</a:t>
            </a:r>
          </a:p>
          <a:p>
            <a:endParaRPr lang="en-US"/>
          </a:p>
          <a:p>
            <a:r>
              <a:rPr b="1" lang="en-US" u="sng">
                <a:solidFill>
                  <a:schemeClr val="bg2">
                    <a:lumMod val="75000"/>
                  </a:schemeClr>
                </a:solidFill>
              </a:rPr>
              <a:t>Find Bus Page:</a:t>
            </a:r>
          </a:p>
          <a:p>
            <a:pPr indent="-285750" marL="285750">
              <a:buFont typeface="Wingdings" panose="05000000000000000000" charset="0"/>
              <a:buChar char="§"/>
            </a:pPr>
            <a:r>
              <a:rPr lang="en-US" u="sng"/>
              <a:t>Search Form:</a:t>
            </a:r>
            <a:r>
              <a:rPr lang="en-US"/>
              <a:t> Allow users to input their journey details including departure city, destination, travel date, and number of passengers.</a:t>
            </a:r>
          </a:p>
          <a:p>
            <a:pPr indent="-285750" marL="285750">
              <a:buFont typeface="Wingdings" panose="05000000000000000000" charset="0"/>
              <a:buChar char="§"/>
            </a:pPr>
            <a:r>
              <a:rPr lang="en-US" u="sng"/>
              <a:t>Search Filters: </a:t>
            </a:r>
            <a:r>
              <a:rPr lang="en-US"/>
              <a:t>Provide options to filter search results by bus operator, departure time, arrival time, fare range, etc.</a:t>
            </a:r>
          </a:p>
          <a:p>
            <a:pPr indent="-285750" marL="285750">
              <a:buFont typeface="Arial" panose="020B0604020202020204" pitchFamily="34" charset="0"/>
              <a:buChar char="•"/>
            </a:pPr>
            <a:r>
              <a:rPr b="1" lang="en-US" u="sng">
                <a:solidFill>
                  <a:schemeClr val="bg2">
                    <a:lumMod val="75000"/>
                  </a:schemeClr>
                </a:solidFill>
              </a:rPr>
              <a:t>Search Results</a:t>
            </a:r>
            <a:r>
              <a:rPr lang="en-US" u="sng"/>
              <a:t>:</a:t>
            </a:r>
            <a:r>
              <a:rPr lang="en-US"/>
              <a:t> Display a list of available buses that match the search criteria, showing key information such as departure time, arrival time, duration, fare, and availability.</a:t>
            </a:r>
          </a:p>
          <a:p>
            <a:endParaRPr lang="en-US"/>
          </a:p>
          <a:p>
            <a:r>
              <a:rPr b="1" lang="en-US" u="sng">
                <a:solidFill>
                  <a:schemeClr val="bg2">
                    <a:lumMod val="75000"/>
                  </a:schemeClr>
                </a:solidFill>
              </a:rPr>
              <a:t>See Bookings Page:</a:t>
            </a:r>
          </a:p>
          <a:p>
            <a:r>
              <a:rPr b="1" lang="en-US" u="sng">
                <a:gradFill>
                  <a:gsLst>
                    <a:gs pos="0">
                      <a:srgbClr val="14CD68"/>
                    </a:gs>
                    <a:gs pos="100000">
                      <a:srgbClr val="035C7D"/>
                    </a:gs>
                  </a:gsLst>
                  <a:lin scaled="0"/>
                </a:gradFill>
              </a:rPr>
              <a:t>Booking History:</a:t>
            </a:r>
            <a:r>
              <a:rPr lang="en-US"/>
              <a:t> Display a list of past and upcoming bookings made by the user, including details like booking ID, itinerary, date of booking, status, and options for cancellation or modification.</a:t>
            </a:r>
          </a:p>
          <a:p>
            <a:pPr indent="-285750" marL="285750">
              <a:buFont typeface="Arial" panose="020B0604020202020204" pitchFamily="34" charset="0"/>
              <a:buChar char="•"/>
            </a:pPr>
            <a:r>
              <a:rPr lang="en-US" u="sng"/>
              <a:t>Booking Details:</a:t>
            </a:r>
            <a:r>
              <a:rPr lang="en-US"/>
              <a:t> Provide access to detailed information about each booking, including passenger details, seat numbers, fare breakdown, boarding/dropping points, etc.Registration Page:</a:t>
            </a:r>
          </a:p>
          <a:p>
            <a:pPr indent="-285750" marL="285750">
              <a:buFont typeface="Arial" panose="020B0604020202020204" pitchFamily="34" charset="0"/>
              <a:buChar char="•"/>
            </a:pPr>
            <a:r>
              <a:rPr lang="en-US" u="sng"/>
              <a:t>Registration Form:</a:t>
            </a:r>
            <a:r>
              <a:rPr lang="en-US"/>
              <a:t> Collect necessary information from new users including full name, email address, contact number, password,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7" name="Title 1"/>
          <p:cNvSpPr>
            <a:spLocks noGrp="1"/>
          </p:cNvSpPr>
          <p:nvPr>
            <p:ph type="title"/>
          </p:nvPr>
        </p:nvSpPr>
        <p:spPr>
          <a:xfrm>
            <a:off x="628650" y="529590"/>
            <a:ext cx="7886700" cy="328930"/>
          </a:xfrm>
        </p:spPr>
        <p:txBody>
          <a:bodyPr/>
          <a:p>
            <a:pPr algn="ctr"/>
            <a:r>
              <a:rPr b="1" dirty="0" sz="1800" lang="en-US" u="sng">
                <a:gradFill>
                  <a:gsLst>
                    <a:gs pos="0">
                      <a:srgbClr val="14CD68"/>
                    </a:gs>
                    <a:gs pos="100000">
                      <a:srgbClr val="0B6E38"/>
                    </a:gs>
                  </a:gsLst>
                  <a:lin scaled="0"/>
                </a:gradFill>
              </a:rPr>
              <a:t>About-Us-Page</a:t>
            </a:r>
          </a:p>
        </p:txBody>
      </p:sp>
      <p:sp>
        <p:nvSpPr>
          <p:cNvPr id="1048648" name="Text Box 2"/>
          <p:cNvSpPr txBox="1"/>
          <p:nvPr/>
        </p:nvSpPr>
        <p:spPr>
          <a:xfrm>
            <a:off x="0" y="774065"/>
            <a:ext cx="9143365" cy="4289425"/>
          </a:xfrm>
          <a:prstGeom prst="rect"/>
          <a:noFill/>
        </p:spPr>
        <p:txBody>
          <a:bodyPr rtlCol="0" wrap="square">
            <a:noAutofit/>
          </a:bodyPr>
          <a:p>
            <a:r>
              <a:rPr lang="en-US"/>
              <a:t> We are dedicated to providing a seamless and convenient booking experience for all your travel needs. Here's a little insight into who we are and what we stand for:</a:t>
            </a:r>
          </a:p>
          <a:p>
            <a:r>
              <a:rPr b="1" sz="1600" lang="en-US" u="sng">
                <a:solidFill>
                  <a:srgbClr val="0070C0"/>
                </a:solidFill>
              </a:rPr>
              <a:t>Our Mission</a:t>
            </a:r>
          </a:p>
          <a:p>
            <a:pPr indent="-285750" marL="285750">
              <a:buFont typeface="Wingdings" panose="05000000000000000000" charset="0"/>
              <a:buChar char="v"/>
            </a:pPr>
            <a:r>
              <a:rPr lang="en-US"/>
              <a:t>At our mission is simple: to make bus travel easy and accessible for everyone. We strive to connect passengers with reliable bus operators, offering a wide range of routes and schedules to suit every journey.</a:t>
            </a:r>
          </a:p>
          <a:p>
            <a:pPr indent="-285750" marL="285750">
              <a:buFont typeface="Wingdings" panose="05000000000000000000" charset="0"/>
              <a:buChar char="v"/>
            </a:pPr>
            <a:endParaRPr lang="en-US"/>
          </a:p>
          <a:p>
            <a:pPr indent="0" marL="0">
              <a:buFont typeface="Wingdings" panose="05000000000000000000" charset="0"/>
              <a:buNone/>
            </a:pPr>
            <a:r>
              <a:rPr b="1" sz="1600" lang="en-US" u="sng">
                <a:solidFill>
                  <a:srgbClr val="0070C0"/>
                </a:solidFill>
              </a:rPr>
              <a:t>What Sets Us Apart</a:t>
            </a:r>
          </a:p>
          <a:p>
            <a:pPr indent="-285750" marL="285750">
              <a:buFont typeface="Wingdings" panose="05000000000000000000" charset="0"/>
              <a:buChar char="v"/>
            </a:pPr>
            <a:r>
              <a:rPr lang="en-US"/>
              <a:t>What sets us apart is our commitment to customer satisfaction. We prioritize transparency, reliability, and exceptional service in everything we do. With user-friendly booking features and round-the-clock support</a:t>
            </a:r>
          </a:p>
          <a:p>
            <a:pPr indent="-285750" marL="285750">
              <a:buFont typeface="Wingdings" panose="05000000000000000000" charset="0"/>
              <a:buChar char="v"/>
            </a:pPr>
            <a:endParaRPr lang="en-US"/>
          </a:p>
          <a:p>
            <a:pPr indent="0" marL="0">
              <a:buFont typeface="Wingdings" panose="05000000000000000000" charset="0"/>
              <a:buNone/>
            </a:pPr>
            <a:r>
              <a:rPr b="1" sz="1600" lang="en-US" u="sng">
                <a:gradFill>
                  <a:gsLst>
                    <a:gs pos="0">
                      <a:srgbClr val="007BD3"/>
                    </a:gs>
                    <a:gs pos="100000">
                      <a:srgbClr val="034373"/>
                    </a:gs>
                  </a:gsLst>
                  <a:lin scaled="0"/>
                </a:gradFill>
              </a:rPr>
              <a:t>Our Values</a:t>
            </a:r>
          </a:p>
          <a:p>
            <a:pPr indent="-285750" marL="285750">
              <a:buFont typeface="Wingdings" panose="05000000000000000000" charset="0"/>
              <a:buChar char="v"/>
            </a:pPr>
            <a:r>
              <a:rPr lang="en-US"/>
              <a:t>Transparency, reliability, and customer-centricity are at the core of our values. We believe in building trust with our customers through honesty, integrity, and professionalism. Your satisfaction is our top priority, and we go above and beyond to exceed your expectations.</a:t>
            </a:r>
          </a:p>
          <a:p>
            <a:pPr indent="-285750" marL="285750">
              <a:buFont typeface="Wingdings" panose="05000000000000000000" charset="0"/>
              <a:buChar char="v"/>
            </a:pPr>
            <a:endParaRPr lang="en-US"/>
          </a:p>
          <a:p>
            <a:pPr indent="0" marL="0">
              <a:buFont typeface="Wingdings" panose="05000000000000000000" charset="0"/>
              <a:buNone/>
            </a:pPr>
            <a:r>
              <a:rPr b="1" sz="1600" lang="en-US" u="sng">
                <a:solidFill>
                  <a:srgbClr val="0070C0"/>
                </a:solidFill>
              </a:rPr>
              <a:t>Our Team</a:t>
            </a:r>
          </a:p>
          <a:p>
            <a:pPr indent="-285750" marL="285750">
              <a:buFont typeface="Wingdings" panose="05000000000000000000" charset="0"/>
              <a:buChar char="v"/>
            </a:pPr>
            <a:r>
              <a:rPr lang="en-US"/>
              <a:t>Behind [Your Company Name] is a dedicated team of professionals who are passionate about revolutionizing the way you book bus tickets. From developers and designers to customer support specialists, each member of our team plays a vital role in delivering a superior booking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9" name="Title 1"/>
          <p:cNvSpPr>
            <a:spLocks noGrp="1"/>
          </p:cNvSpPr>
          <p:nvPr>
            <p:ph type="title"/>
          </p:nvPr>
        </p:nvSpPr>
        <p:spPr>
          <a:xfrm>
            <a:off x="721360" y="400685"/>
            <a:ext cx="7736205" cy="458470"/>
          </a:xfrm>
        </p:spPr>
        <p:txBody>
          <a:bodyPr/>
          <a:p>
            <a:pPr algn="l"/>
            <a:r>
              <a:rPr b="1" dirty="0" lang="en-US" u="sng"/>
              <a:t>Service-</a:t>
            </a:r>
            <a:r>
              <a:rPr b="1" dirty="0" sz="1600" lang="en-US" u="sng">
                <a:solidFill>
                  <a:srgbClr val="FF0000"/>
                </a:solidFill>
              </a:rPr>
              <a:t>Page</a:t>
            </a:r>
          </a:p>
        </p:txBody>
      </p:sp>
      <p:sp>
        <p:nvSpPr>
          <p:cNvPr id="1048650" name="Text Box 3"/>
          <p:cNvSpPr txBox="1"/>
          <p:nvPr/>
        </p:nvSpPr>
        <p:spPr>
          <a:xfrm>
            <a:off x="0" y="858520"/>
            <a:ext cx="9144000" cy="4396740"/>
          </a:xfrm>
          <a:prstGeom prst="rect"/>
          <a:noFill/>
        </p:spPr>
        <p:txBody>
          <a:bodyPr rtlCol="0" wrap="square">
            <a:noAutofit/>
          </a:bodyPr>
          <a:p>
            <a:pPr indent="-285750" marL="285750">
              <a:buFont typeface="Wingdings" panose="05000000000000000000" charset="0"/>
              <a:buChar char="v"/>
            </a:pPr>
            <a:r>
              <a:rPr lang="en-US"/>
              <a:t> Our Bus Reservation System is designed to simplify the process of booking bus tickets for both individual and group travelers. Whether you're planning a solo journey, a family vacation, or a corporate trip, our platform ensures a seamless booking experience from start to finish.</a:t>
            </a:r>
          </a:p>
          <a:p>
            <a:endParaRPr lang="en-US"/>
          </a:p>
          <a:p>
            <a:r>
              <a:rPr b="1" lang="en-US">
                <a:solidFill>
                  <a:srgbClr val="FF0000"/>
                </a:solidFill>
                <a:sym typeface="+mn-ea"/>
              </a:rPr>
              <a:t>Key Features:</a:t>
            </a:r>
            <a:endParaRPr b="1" lang="en-US">
              <a:solidFill>
                <a:srgbClr val="FF0000"/>
              </a:solidFill>
            </a:endParaRPr>
          </a:p>
          <a:p>
            <a:pPr indent="-285750" marL="285750">
              <a:buFont typeface="Wingdings" panose="05000000000000000000" charset="0"/>
              <a:buChar char="v"/>
            </a:pPr>
            <a:r>
              <a:rPr lang="en-US"/>
              <a:t>User-Friendly Interface: Our platform boasts an intuitive user interface, making it easy for customers to navigate and book their bus tickets with minimal effort.</a:t>
            </a:r>
          </a:p>
          <a:p>
            <a:endParaRPr lang="en-US"/>
          </a:p>
          <a:p>
            <a:pPr indent="-285750" marL="285750">
              <a:buFont typeface="Wingdings" panose="05000000000000000000" charset="0"/>
              <a:buChar char="v"/>
            </a:pPr>
            <a:r>
              <a:rPr lang="en-US"/>
              <a:t> Extensive Route Network: We offer a wide range of routes, covering various destinations across the country. Whether you're traveling locally or across states, we've got you covered.</a:t>
            </a:r>
          </a:p>
          <a:p>
            <a:endParaRPr lang="en-US"/>
          </a:p>
          <a:p>
            <a:r>
              <a:rPr b="1" lang="en-US">
                <a:solidFill>
                  <a:srgbClr val="FF0000"/>
                </a:solidFill>
              </a:rPr>
              <a:t>How it works:</a:t>
            </a:r>
          </a:p>
          <a:p>
            <a:pPr indent="-342900" marL="342900">
              <a:buFont typeface="+mj-lt"/>
              <a:buAutoNum type="arabicPeriod"/>
            </a:pPr>
            <a:r>
              <a:rPr lang="en-US"/>
              <a:t>Findbus</a:t>
            </a:r>
          </a:p>
          <a:p>
            <a:pPr indent="-342900" marL="342900">
              <a:buFont typeface="+mj-lt"/>
              <a:buAutoNum type="arabicPeriod"/>
            </a:pPr>
            <a:r>
              <a:rPr lang="en-US"/>
              <a:t>Select</a:t>
            </a:r>
          </a:p>
          <a:p>
            <a:pPr indent="-342900" marL="342900">
              <a:buFont typeface="+mj-lt"/>
              <a:buAutoNum type="arabicPeriod"/>
            </a:pPr>
            <a:r>
              <a:rPr lang="en-US"/>
              <a:t>Book</a:t>
            </a:r>
          </a:p>
          <a:p>
            <a:pPr indent="-342900" marL="342900">
              <a:buFont typeface="+mj-lt"/>
              <a:buAutoNum type="arabicPeriod"/>
            </a:pPr>
            <a:r>
              <a:rPr lang="en-US"/>
              <a:t>Confirmation</a:t>
            </a:r>
          </a:p>
          <a:p>
            <a:pPr indent="-342900" marL="342900">
              <a:buFont typeface="+mj-lt"/>
              <a:buAutoNum type="arabicPeriod"/>
            </a:pPr>
            <a:r>
              <a:rPr lang="en-US"/>
              <a:t>Travel</a:t>
            </a:r>
          </a:p>
          <a:p>
            <a:pPr indent="0" marL="0">
              <a:buFont typeface="Arial" panose="020B0604020202020204" pitchFamily="34" charset="0"/>
              <a:buNone/>
            </a:pPr>
            <a:endParaRPr lang="en-US"/>
          </a:p>
        </p:txBody>
      </p:sp>
      <p:sp>
        <p:nvSpPr>
          <p:cNvPr id="1048651" name="Text Box 4"/>
          <p:cNvSpPr txBox="1"/>
          <p:nvPr/>
        </p:nvSpPr>
        <p:spPr>
          <a:xfrm>
            <a:off x="5213985" y="668655"/>
            <a:ext cx="3048000" cy="306705"/>
          </a:xfrm>
          <a:prstGeom prst="rect"/>
          <a:noFill/>
        </p:spPr>
        <p:txBody>
          <a:bodyPr rtlCol="0" wrap="square">
            <a:spAutoFit/>
          </a:bodyPr>
          <a:p>
            <a:endParaRPr lang="en-US"/>
          </a:p>
        </p:txBody>
      </p:sp>
      <p:sp>
        <p:nvSpPr>
          <p:cNvPr id="1048652" name="Text Box 5"/>
          <p:cNvSpPr txBox="1"/>
          <p:nvPr/>
        </p:nvSpPr>
        <p:spPr>
          <a:xfrm>
            <a:off x="4636135" y="3356610"/>
            <a:ext cx="2730500" cy="1249680"/>
          </a:xfrm>
          <a:prstGeom prst="rect"/>
          <a:noFill/>
        </p:spPr>
        <p:txBody>
          <a:bodyPr rtlCol="0" wrap="square">
            <a:noAutofit/>
          </a:bodyPr>
          <a:p>
            <a:r>
              <a:rPr b="1" lang="en-US">
                <a:solidFill>
                  <a:srgbClr val="FF0000"/>
                </a:solidFill>
              </a:rPr>
              <a:t>Why choose us;</a:t>
            </a:r>
          </a:p>
          <a:p>
            <a:pPr indent="-342900" marL="342900">
              <a:buFont typeface="+mj-lt"/>
              <a:buAutoNum type="arabicPeriod"/>
            </a:pPr>
            <a:r>
              <a:rPr lang="en-US"/>
              <a:t>Reliablity</a:t>
            </a:r>
          </a:p>
          <a:p>
            <a:pPr indent="-342900" marL="342900">
              <a:buFont typeface="+mj-lt"/>
              <a:buAutoNum type="arabicPeriod"/>
            </a:pPr>
            <a:r>
              <a:rPr lang="en-US"/>
              <a:t>Customer satisfication</a:t>
            </a:r>
          </a:p>
          <a:p>
            <a:pPr indent="-342900" marL="342900">
              <a:buFont typeface="+mj-lt"/>
              <a:buAutoNum type="arabicPeriod"/>
            </a:pPr>
            <a:r>
              <a:rPr lang="en-US"/>
              <a:t>Affordability</a:t>
            </a:r>
          </a:p>
          <a:p>
            <a:pPr indent="-342900" marL="342900">
              <a:buFont typeface="+mj-lt"/>
              <a:buAutoNum type="arabicPeriod"/>
            </a:pPr>
            <a:r>
              <a:rPr lang="en-US"/>
              <a:t>convenience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492236" y="682130"/>
            <a:ext cx="2574878"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a:solidFill>
                  <a:srgbClr val="841910"/>
                </a:solidFill>
              </a:rPr>
              <a:t>Conclusion</a:t>
            </a:r>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
        <p:nvSpPr>
          <p:cNvPr id="1048655" name="TextBox 5"/>
          <p:cNvSpPr txBox="1"/>
          <p:nvPr/>
        </p:nvSpPr>
        <p:spPr>
          <a:xfrm>
            <a:off x="1814945" y="1575955"/>
            <a:ext cx="6296891" cy="307777"/>
          </a:xfrm>
          <a:prstGeom prst="rect"/>
          <a:noFill/>
        </p:spPr>
        <p:txBody>
          <a:bodyPr rtlCol="0" wrap="square">
            <a:spAutoFit/>
          </a:bodyPr>
          <a:p>
            <a:endParaRPr dirty="0" lang="en-IN"/>
          </a:p>
        </p:txBody>
      </p:sp>
      <p:sp>
        <p:nvSpPr>
          <p:cNvPr id="1048656" name="TextBox 6"/>
          <p:cNvSpPr txBox="1"/>
          <p:nvPr/>
        </p:nvSpPr>
        <p:spPr>
          <a:xfrm>
            <a:off x="1517073" y="1049483"/>
            <a:ext cx="6747163" cy="3545841"/>
          </a:xfrm>
          <a:prstGeom prst="rect"/>
          <a:noFill/>
        </p:spPr>
        <p:txBody>
          <a:bodyPr rtlCol="0" wrap="square">
            <a:spAutoFit/>
          </a:bodyPr>
          <a:p>
            <a:pPr indent="-285750" marL="285750">
              <a:buFont typeface="Wingdings" panose="05000000000000000000" pitchFamily="2" charset="2"/>
              <a:buChar char="v"/>
            </a:pPr>
            <a:r>
              <a:rPr dirty="0" lang="en-US"/>
              <a:t>In conclusion, the bus reservation system represents a crucial component of modern transportation management, offering passengers a convenient and efficient way to book bus tickets while enabling bus operators to optimize their services and resources. Through the implementation of user-friendly online booking platforms, integration with secure payment gateways, and real-time updates on bus schedules and seat availability, the system enhances the overall travel experience for passengers.</a:t>
            </a:r>
          </a:p>
          <a:p>
            <a:endParaRPr dirty="0" lang="en-US"/>
          </a:p>
          <a:p>
            <a:pPr indent="-285750" marL="285750">
              <a:buFont typeface="Wingdings" panose="05000000000000000000" pitchFamily="2" charset="2"/>
              <a:buChar char="v"/>
            </a:pPr>
            <a:r>
              <a:rPr dirty="0" lang="en-US"/>
              <a:t>The bus reservation system revolutionizes the way passengers book their travel, offering convenience, efficiency, and accessibility through user-friendly online platforms and real-time updates on schedules and seat availability.</a:t>
            </a:r>
          </a:p>
          <a:p>
            <a:endParaRPr dirty="0" lang="en-US"/>
          </a:p>
          <a:p>
            <a:pPr indent="-285750" marL="285750">
              <a:buFont typeface="Wingdings" panose="05000000000000000000" pitchFamily="2" charset="2"/>
              <a:buChar char="v"/>
            </a:pPr>
            <a:r>
              <a:rPr dirty="0" lang="en-US"/>
              <a:t>By optimizing route management, capacity allocation, and pricing strategies, the system empowers bus operators to enhance revenue generation, operational efficiency, and customer satisfaction, ultimately driving positive growth and innovation in the transportation industry.</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4" name="object 2"/>
          <p:cNvSpPr txBox="1">
            <a:spLocks noGrp="1"/>
          </p:cNvSpPr>
          <p:nvPr>
            <p:ph type="title"/>
          </p:nvPr>
        </p:nvSpPr>
        <p:spPr>
          <a:xfrm>
            <a:off x="346710" y="720090"/>
            <a:ext cx="8615045" cy="3884930"/>
          </a:xfrm>
          <a:prstGeom prst="rect"/>
        </p:spPr>
        <p:txBody>
          <a:bodyPr bIns="0" lIns="0" rIns="0" rtlCol="0" tIns="12700" vert="horz" wrap="square">
            <a:noAutofit/>
          </a:bodyPr>
          <a:p>
            <a:pPr marL="12700">
              <a:lnSpc>
                <a:spcPct val="100000"/>
              </a:lnSpc>
              <a:spcBef>
                <a:spcPts val="100"/>
              </a:spcBef>
            </a:pPr>
            <a:br>
              <a:rPr b="1" sz="3000" lang="en-US" spc="-5">
                <a:solidFill>
                  <a:srgbClr val="223366"/>
                </a:solidFill>
              </a:rPr>
            </a:br>
            <a:endParaRPr b="1" sz="3000" lang="en-US" spc="-5">
              <a:solidFill>
                <a:srgbClr val="223366"/>
              </a:solidFill>
            </a:endParaRPr>
          </a:p>
        </p:txBody>
      </p:sp>
      <p:sp>
        <p:nvSpPr>
          <p:cNvPr id="1048665" name="object 2"/>
          <p:cNvSpPr txBox="1">
            <a:spLocks noGrp="1"/>
          </p:cNvSpPr>
          <p:nvPr/>
        </p:nvSpPr>
        <p:spPr>
          <a:xfrm>
            <a:off x="473710" y="847090"/>
            <a:ext cx="8615045" cy="3884930"/>
          </a:xfrm>
          <a:prstGeom prst="rect"/>
        </p:spPr>
        <p:txBody>
          <a:bodyPr bIns="0" lIns="0" rIns="0" rtlCol="0" tIns="12700" vert="horz"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2400" i="0" strike="noStrike" u="none">
                <a:solidFill>
                  <a:schemeClr val="tx1"/>
                </a:solidFill>
                <a:latin typeface="Arial MT"/>
                <a:ea typeface="Arial" panose="020B0604020202020204"/>
                <a:cs typeface="Arial MT"/>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marL="12700">
              <a:lnSpc>
                <a:spcPct val="100000"/>
              </a:lnSpc>
              <a:spcBef>
                <a:spcPts val="100"/>
              </a:spcBef>
            </a:pPr>
            <a:br>
              <a:rPr b="1" sz="3000" lang="en-US" spc="-5">
                <a:solidFill>
                  <a:srgbClr val="223366"/>
                </a:solidFill>
              </a:rPr>
            </a:br>
            <a:endParaRPr b="1" sz="3000" lang="en-US" spc="-5">
              <a:solidFill>
                <a:srgbClr val="223366"/>
              </a:solidFill>
            </a:endParaRPr>
          </a:p>
        </p:txBody>
      </p:sp>
      <p:pic>
        <p:nvPicPr>
          <p:cNvPr id="2097160" name=""/>
          <p:cNvPicPr>
            <a:picLocks/>
          </p:cNvPicPr>
          <p:nvPr/>
        </p:nvPicPr>
        <p:blipFill>
          <a:blip xmlns:r="http://schemas.openxmlformats.org/officeDocument/2006/relationships" r:embed="rId1"/>
          <a:stretch>
            <a:fillRect/>
          </a:stretch>
        </p:blipFill>
        <p:spPr>
          <a:xfrm rot="0">
            <a:off x="17569" y="0"/>
            <a:ext cx="9108861" cy="5143500"/>
          </a:xfrm>
          <a:prstGeom prst="rect"/>
        </p:spPr>
      </p:pic>
      <p:pic>
        <p:nvPicPr>
          <p:cNvPr id="2097161" name=""/>
          <p:cNvPicPr>
            <a:picLocks/>
          </p:cNvPicPr>
          <p:nvPr/>
        </p:nvPicPr>
        <p:blipFill>
          <a:blip xmlns:r="http://schemas.openxmlformats.org/officeDocument/2006/relationships" r:embed="rId2"/>
          <a:stretch>
            <a:fillRect/>
          </a:stretch>
        </p:blipFill>
        <p:spPr>
          <a:xfrm rot="0">
            <a:off x="-717892" y="-527472"/>
            <a:ext cx="9861892" cy="6168566"/>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2" name=""/>
          <p:cNvPicPr>
            <a:picLocks/>
          </p:cNvPicPr>
          <p:nvPr/>
        </p:nvPicPr>
        <p:blipFill>
          <a:blip xmlns:r="http://schemas.openxmlformats.org/officeDocument/2006/relationships" r:embed="rId1"/>
          <a:stretch>
            <a:fillRect/>
          </a:stretch>
        </p:blipFill>
        <p:spPr>
          <a:xfrm rot="0">
            <a:off x="17569" y="0"/>
            <a:ext cx="9108861" cy="5143500"/>
          </a:xfrm>
          <a:prstGeom prst="rect"/>
        </p:spPr>
      </p:pic>
      <p:pic>
        <p:nvPicPr>
          <p:cNvPr id="2097163" name=""/>
          <p:cNvPicPr>
            <a:picLocks/>
          </p:cNvPicPr>
          <p:nvPr/>
        </p:nvPicPr>
        <p:blipFill>
          <a:blip xmlns:r="http://schemas.openxmlformats.org/officeDocument/2006/relationships" r:embed="rId2"/>
          <a:stretch>
            <a:fillRect/>
          </a:stretch>
        </p:blipFill>
        <p:spPr>
          <a:xfrm rot="0">
            <a:off x="0" y="44698"/>
            <a:ext cx="9144000" cy="5162561"/>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17569" y="0"/>
            <a:ext cx="9108861" cy="5143500"/>
          </a:xfrm>
          <a:prstGeom prst="rect"/>
        </p:spPr>
      </p:pic>
      <p:pic>
        <p:nvPicPr>
          <p:cNvPr id="2097165" name=""/>
          <p:cNvPicPr>
            <a:picLocks/>
          </p:cNvPicPr>
          <p:nvPr/>
        </p:nvPicPr>
        <p:blipFill>
          <a:blip xmlns:r="http://schemas.openxmlformats.org/officeDocument/2006/relationships" r:embed="rId2"/>
          <a:stretch>
            <a:fillRect/>
          </a:stretch>
        </p:blipFill>
        <p:spPr>
          <a:xfrm rot="0">
            <a:off x="0" y="-3022"/>
            <a:ext cx="9144000" cy="5140868"/>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66" name=""/>
          <p:cNvPicPr>
            <a:picLocks/>
          </p:cNvPicPr>
          <p:nvPr/>
        </p:nvPicPr>
        <p:blipFill>
          <a:blip xmlns:r="http://schemas.openxmlformats.org/officeDocument/2006/relationships" r:embed="rId1"/>
          <a:stretch>
            <a:fillRect/>
          </a:stretch>
        </p:blipFill>
        <p:spPr>
          <a:xfrm rot="0">
            <a:off x="17569" y="0"/>
            <a:ext cx="9108861" cy="5143500"/>
          </a:xfrm>
          <a:prstGeom prst="rect"/>
        </p:spPr>
      </p:pic>
      <p:pic>
        <p:nvPicPr>
          <p:cNvPr id="2097167" name=""/>
          <p:cNvPicPr>
            <a:picLocks/>
          </p:cNvPicPr>
          <p:nvPr/>
        </p:nvPicPr>
        <p:blipFill>
          <a:blip xmlns:r="http://schemas.openxmlformats.org/officeDocument/2006/relationships" r:embed="rId2"/>
          <a:stretch>
            <a:fillRect/>
          </a:stretch>
        </p:blipFill>
        <p:spPr>
          <a:xfrm rot="0">
            <a:off x="0" y="-98466"/>
            <a:ext cx="9144000" cy="5444552"/>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17569" y="0"/>
            <a:ext cx="9108861" cy="5143500"/>
          </a:xfrm>
          <a:prstGeom prst="rect"/>
        </p:spPr>
      </p:pic>
      <p:pic>
        <p:nvPicPr>
          <p:cNvPr id="2097169" name=""/>
          <p:cNvPicPr>
            <a:picLocks/>
          </p:cNvPicPr>
          <p:nvPr/>
        </p:nvPicPr>
        <p:blipFill>
          <a:blip xmlns:r="http://schemas.openxmlformats.org/officeDocument/2006/relationships" r:embed="rId2"/>
          <a:stretch>
            <a:fillRect/>
          </a:stretch>
        </p:blipFill>
        <p:spPr>
          <a:xfrm rot="21539468">
            <a:off x="-2270" y="-87475"/>
            <a:ext cx="9144000" cy="53255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70" name=""/>
          <p:cNvSpPr>
            <a:spLocks noGrp="1"/>
          </p:cNvSpPr>
          <p:nvPr>
            <p:ph type="body" idx="1"/>
          </p:nvPr>
        </p:nvSpPr>
        <p:spPr/>
        <p:txBody>
          <a:bodyPr/>
          <a:p>
            <a:endParaRPr lang="en-IN"/>
          </a:p>
        </p:txBody>
      </p:sp>
      <p:pic>
        <p:nvPicPr>
          <p:cNvPr id="2097170" name=""/>
          <p:cNvPicPr>
            <a:picLocks/>
          </p:cNvPicPr>
          <p:nvPr/>
        </p:nvPicPr>
        <p:blipFill>
          <a:blip xmlns:r="http://schemas.openxmlformats.org/officeDocument/2006/relationships" r:embed="rId1"/>
          <a:stretch>
            <a:fillRect/>
          </a:stretch>
        </p:blipFill>
        <p:spPr>
          <a:xfrm rot="0">
            <a:off x="-199790" y="0"/>
            <a:ext cx="9471468" cy="5282913"/>
          </a:xfrm>
          <a:prstGeom prst="rect"/>
        </p:spPr>
      </p:pic>
      <p:pic>
        <p:nvPicPr>
          <p:cNvPr id="2097171" name=""/>
          <p:cNvPicPr>
            <a:picLocks/>
          </p:cNvPicPr>
          <p:nvPr/>
        </p:nvPicPr>
        <p:blipFill>
          <a:blip xmlns:r="http://schemas.openxmlformats.org/officeDocument/2006/relationships" r:embed="rId2"/>
          <a:stretch>
            <a:fillRect/>
          </a:stretch>
        </p:blipFill>
        <p:spPr>
          <a:xfrm rot="0">
            <a:off x="0" y="274631"/>
            <a:ext cx="9144000" cy="483718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0" y="-89789"/>
            <a:ext cx="9144000" cy="5340432"/>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73" name=""/>
          <p:cNvPicPr>
            <a:picLocks/>
          </p:cNvPicPr>
          <p:nvPr/>
        </p:nvPicPr>
        <p:blipFill>
          <a:blip xmlns:r="http://schemas.openxmlformats.org/officeDocument/2006/relationships" r:embed="rId1"/>
          <a:stretch>
            <a:fillRect/>
          </a:stretch>
        </p:blipFill>
        <p:spPr>
          <a:xfrm rot="0">
            <a:off x="0" y="-29053"/>
            <a:ext cx="9144000" cy="5088809"/>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pic>
        <p:nvPicPr>
          <p:cNvPr id="2097174" name=""/>
          <p:cNvPicPr>
            <a:picLocks/>
          </p:cNvPicPr>
          <p:nvPr/>
        </p:nvPicPr>
        <p:blipFill>
          <a:blip xmlns:r="http://schemas.openxmlformats.org/officeDocument/2006/relationships" r:embed="rId1"/>
          <a:stretch>
            <a:fillRect/>
          </a:stretch>
        </p:blipFill>
        <p:spPr>
          <a:xfrm rot="0">
            <a:off x="0" y="-20376"/>
            <a:ext cx="9144000" cy="5175575"/>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pic>
        <p:nvPicPr>
          <p:cNvPr id="2097175" name=""/>
          <p:cNvPicPr>
            <a:picLocks/>
          </p:cNvPicPr>
          <p:nvPr/>
        </p:nvPicPr>
        <p:blipFill>
          <a:blip xmlns:r="http://schemas.openxmlformats.org/officeDocument/2006/relationships" r:embed="rId1"/>
          <a:stretch>
            <a:fillRect/>
          </a:stretch>
        </p:blipFill>
        <p:spPr>
          <a:xfrm rot="0">
            <a:off x="0" y="0"/>
            <a:ext cx="9373886" cy="5464537"/>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8652" y="581892"/>
            <a:ext cx="2928462" cy="311726"/>
          </a:xfrm>
          <a:prstGeom prst="rect"/>
          <a:noFill/>
          <a:ln>
            <a:noFill/>
          </a:ln>
        </p:spPr>
        <p:txBody>
          <a:bodyPr anchor="t" anchorCtr="0" bIns="91425" lIns="91425" rIns="91425" spcFirstLastPara="1" tIns="91425" wrap="square">
            <a:noAutofit/>
          </a:bodyPr>
          <a:p>
            <a:pPr indent="0" lvl="0" marL="0" rtl="0">
              <a:lnSpc>
                <a:spcPct val="100000"/>
              </a:lnSpc>
              <a:spcBef>
                <a:spcPts val="0"/>
              </a:spcBef>
              <a:spcAft>
                <a:spcPts val="0"/>
              </a:spcAft>
              <a:buSzPts val="2800"/>
              <a:buNone/>
            </a:pPr>
            <a:r>
              <a:rPr b="1" dirty="0" sz="1600" i="1" lang="en-IN" u="sng">
                <a:solidFill>
                  <a:srgbClr val="7030A0"/>
                </a:solidFill>
              </a:rPr>
              <a:t>Abstract</a:t>
            </a:r>
            <a:endParaRPr dirty="0" sz="1600" i="1" lang="en-IN" u="sng">
              <a:solidFill>
                <a:srgbClr val="7030A0"/>
              </a:solidFill>
            </a:endParaRPr>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p>
        </p:txBody>
      </p:sp>
      <p:sp>
        <p:nvSpPr>
          <p:cNvPr id="1048610" name="TextBox 5"/>
          <p:cNvSpPr txBox="1"/>
          <p:nvPr/>
        </p:nvSpPr>
        <p:spPr>
          <a:xfrm>
            <a:off x="768927" y="997528"/>
            <a:ext cx="7564583" cy="3952240"/>
          </a:xfrm>
          <a:prstGeom prst="rect"/>
          <a:noFill/>
        </p:spPr>
        <p:txBody>
          <a:bodyPr rtlCol="0" wrap="square">
            <a:spAutoFit/>
          </a:bodyPr>
          <a:p>
            <a:pPr indent="-285750" marL="285750">
              <a:buFont typeface="Wingdings" panose="05000000000000000000" pitchFamily="2" charset="2"/>
              <a:buChar char="v"/>
            </a:pPr>
            <a:r>
              <a:rPr b="1" dirty="0" lang="en-US">
                <a:solidFill>
                  <a:srgbClr val="FF0000"/>
                </a:solidFill>
              </a:rPr>
              <a:t>Efficient Booking Process</a:t>
            </a:r>
            <a:r>
              <a:rPr dirty="0" lang="en-US">
                <a:solidFill>
                  <a:srgbClr val="FF0000"/>
                </a:solidFill>
              </a:rPr>
              <a:t>: </a:t>
            </a:r>
            <a:r>
              <a:rPr dirty="0" lang="en-US"/>
              <a:t>The Bus Reservation System offers a streamlined booking process for passengers, allowing them to easily search for available routes, check seat availability, and make secure online payments through a user-friendly interface.</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FF0000"/>
                </a:solidFill>
              </a:rPr>
              <a:t>Real-time Updates</a:t>
            </a:r>
            <a:r>
              <a:rPr dirty="0" lang="en-US">
                <a:solidFill>
                  <a:srgbClr val="FF0000"/>
                </a:solidFill>
              </a:rPr>
              <a:t>: </a:t>
            </a:r>
            <a:r>
              <a:rPr dirty="0" lang="en-US"/>
              <a:t>Passengers benefit from real-time updates on bus schedules and availability, ensuring they have accurate information at their fingertips for making informed travel decisions.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FF0000"/>
                </a:solidFill>
              </a:rPr>
              <a:t>Customized Options</a:t>
            </a:r>
            <a:r>
              <a:rPr dirty="0" lang="en-US">
                <a:solidFill>
                  <a:srgbClr val="FF0000"/>
                </a:solidFill>
              </a:rPr>
              <a:t>: </a:t>
            </a:r>
            <a:r>
              <a:rPr dirty="0" lang="en-US"/>
              <a:t>The system accommodates passenger preferences by offering options such as seat selection, meal choices, and accessibility accommodations, enhancing the overall travel experience.</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FF0000"/>
                </a:solidFill>
              </a:rPr>
              <a:t>Optimized Operations</a:t>
            </a:r>
            <a:r>
              <a:rPr dirty="0" lang="en-US">
                <a:solidFill>
                  <a:srgbClr val="FF0000"/>
                </a:solidFill>
              </a:rPr>
              <a:t>: </a:t>
            </a:r>
            <a:r>
              <a:rPr dirty="0" lang="en-US"/>
              <a:t>Bus operators can optimize their operations by efficiently managing seat occupancy, maximizing revenue, and reducing administrative overhead through automated booking and management modules.</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FF0000"/>
                </a:solidFill>
              </a:rPr>
              <a:t>Enhanced Customer Experience</a:t>
            </a:r>
            <a:r>
              <a:rPr dirty="0" lang="en-US">
                <a:solidFill>
                  <a:srgbClr val="FF0000"/>
                </a:solidFill>
              </a:rPr>
              <a:t>: </a:t>
            </a:r>
            <a:r>
              <a:rPr dirty="0" lang="en-US"/>
              <a:t>By offering convenience, reliability, and flexibility</a:t>
            </a:r>
          </a:p>
          <a:p>
            <a:br>
              <a:rPr dirty="0" lang="en-US"/>
            </a:b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540328"/>
            <a:ext cx="2936082" cy="363596"/>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u="sng">
                <a:solidFill>
                  <a:srgbClr val="FF0000"/>
                </a:solidFill>
                <a:effectLst>
                  <a:outerShdw algn="tl" blurRad="38100" dir="2700000" dist="38100">
                    <a:srgbClr val="000000">
                      <a:alpha val="43137"/>
                    </a:srgbClr>
                  </a:outerShdw>
                </a:effectLst>
              </a:rPr>
              <a:t>Problem Statement</a:t>
            </a:r>
            <a:endParaRPr dirty="0" sz="1600" lang="en-IN" u="sng">
              <a:solidFill>
                <a:srgbClr val="FF0000"/>
              </a:solidFill>
              <a:effectLst>
                <a:outerShdw algn="tl" blurRad="38100" dir="2700000" dist="38100">
                  <a:srgbClr val="000000">
                    <a:alpha val="43137"/>
                  </a:srgbClr>
                </a:outerShdw>
              </a:effectLst>
            </a:endParaRPr>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
        <p:nvSpPr>
          <p:cNvPr id="1048615" name="TextBox 4"/>
          <p:cNvSpPr txBox="1"/>
          <p:nvPr/>
        </p:nvSpPr>
        <p:spPr>
          <a:xfrm>
            <a:off x="758536" y="903923"/>
            <a:ext cx="8302337" cy="3545840"/>
          </a:xfrm>
          <a:prstGeom prst="rect"/>
          <a:noFill/>
        </p:spPr>
        <p:txBody>
          <a:bodyPr rtlCol="0" wrap="square">
            <a:spAutoFit/>
          </a:bodyPr>
          <a:p>
            <a:pPr indent="-285750" marL="285750">
              <a:buFont typeface="Wingdings" panose="05000000000000000000" pitchFamily="2" charset="2"/>
              <a:buChar char="v"/>
            </a:pPr>
            <a:r>
              <a:rPr b="1" dirty="0" lang="en-US">
                <a:solidFill>
                  <a:srgbClr val="7030A0"/>
                </a:solidFill>
              </a:rPr>
              <a:t>Inefficient Booking Process</a:t>
            </a:r>
            <a:r>
              <a:rPr dirty="0" lang="en-US"/>
              <a:t>: The current manual or semi-automated bus reservation system lacks efficiency, resulting in long queues, delays, and errors during the booking process, leading to dissatisfaction among passengers and staff.</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7030A0"/>
                </a:solidFill>
              </a:rPr>
              <a:t>Limited Accessibility</a:t>
            </a:r>
            <a:r>
              <a:rPr dirty="0" lang="en-US">
                <a:solidFill>
                  <a:srgbClr val="7030A0"/>
                </a:solidFill>
              </a:rPr>
              <a:t>: </a:t>
            </a:r>
            <a:r>
              <a:rPr dirty="0" lang="en-US"/>
              <a:t>The existing reservation system may not be easily accessible to all potential passengers, particularly those in remote areas or with limited internet connectivity, thereby excluding a significant portion of the target demographic from using the service.</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7030A0"/>
                </a:solidFill>
              </a:rPr>
              <a:t>Inaccurate Information and Updates</a:t>
            </a:r>
            <a:r>
              <a:rPr dirty="0" lang="en-US">
                <a:solidFill>
                  <a:srgbClr val="7030A0"/>
                </a:solidFill>
              </a:rPr>
              <a:t>: </a:t>
            </a:r>
            <a:r>
              <a:rPr dirty="0" lang="en-US"/>
              <a:t>Passengers often face challenges due to inaccurate or outdated information about bus schedules, routes, and availability, leading to confusion, missed connections, and dissatisfaction with the service provided.</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7030A0"/>
                </a:solidFill>
              </a:rPr>
              <a:t>Underutilization of Resources</a:t>
            </a:r>
            <a:r>
              <a:rPr dirty="0" lang="en-US"/>
              <a:t>: Bus operators may struggle to optimize their resources efficiently, leading to underutilized capacity on certain routes or overbooking on others. This inefficiency can result in revenue loss and operational challenges for the transportation company.</a:t>
            </a:r>
          </a:p>
          <a:p>
            <a:pPr indent="-285750" marL="285750">
              <a:buFont typeface="Wingdings" panose="05000000000000000000" pitchFamily="2" charset="2"/>
              <a:buChar char="v"/>
            </a:pPr>
            <a:r>
              <a:rPr b="1" dirty="0" lang="en-US">
                <a:solidFill>
                  <a:srgbClr val="7030A0"/>
                </a:solidFill>
              </a:rPr>
              <a:t>Security and Payment Concerns</a:t>
            </a:r>
            <a:r>
              <a:rPr dirty="0" lang="en-US">
                <a:solidFill>
                  <a:srgbClr val="7030A0"/>
                </a:solidFill>
              </a:rPr>
              <a:t>: </a:t>
            </a:r>
            <a:r>
              <a:rPr dirty="0" lang="en-US"/>
              <a:t>Concerns about the security of online transactions and the protection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592282"/>
            <a:ext cx="3069368" cy="332509"/>
          </a:xfrm>
          <a:prstGeom prst="rect"/>
          <a:noFill/>
          <a:ln>
            <a:noFill/>
          </a:ln>
        </p:spPr>
        <p:txBody>
          <a:bodyPr anchor="t" anchorCtr="0" bIns="91425" lIns="91425" rIns="91425" spcFirstLastPara="1" tIns="91425" wrap="square">
            <a:noAutofit/>
          </a:bodyPr>
          <a:p>
            <a:pPr indent="0" lvl="0" marL="0" rtl="0">
              <a:lnSpc>
                <a:spcPct val="100000"/>
              </a:lnSpc>
              <a:spcBef>
                <a:spcPts val="0"/>
              </a:spcBef>
              <a:spcAft>
                <a:spcPts val="0"/>
              </a:spcAft>
              <a:buSzPts val="2800"/>
              <a:buNone/>
            </a:pPr>
            <a:r>
              <a:rPr b="1" dirty="0" sz="1600" lang="en-IN" u="sng">
                <a:solidFill>
                  <a:srgbClr val="841910"/>
                </a:solidFill>
              </a:rPr>
              <a:t>Project Overview</a:t>
            </a:r>
            <a:endParaRPr dirty="0" sz="1600" lang="en-IN" u="sng">
              <a:solidFill>
                <a:srgbClr val="841910"/>
              </a:solidFill>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
        <p:nvSpPr>
          <p:cNvPr id="1048620" name="TextBox 3"/>
          <p:cNvSpPr txBox="1"/>
          <p:nvPr/>
        </p:nvSpPr>
        <p:spPr>
          <a:xfrm>
            <a:off x="492236" y="1049482"/>
            <a:ext cx="8651764" cy="3952241"/>
          </a:xfrm>
          <a:prstGeom prst="rect"/>
          <a:noFill/>
        </p:spPr>
        <p:txBody>
          <a:bodyPr rtlCol="0" wrap="square">
            <a:spAutoFit/>
          </a:bodyPr>
          <a:p>
            <a:pPr indent="-285750" marL="285750">
              <a:buFont typeface="Wingdings" panose="05000000000000000000" pitchFamily="2" charset="2"/>
              <a:buChar char="v"/>
            </a:pPr>
            <a:r>
              <a:rPr b="1" dirty="0" lang="en-US">
                <a:solidFill>
                  <a:srgbClr val="7030A0"/>
                </a:solidFill>
              </a:rPr>
              <a:t>Inefficient Booking Process</a:t>
            </a:r>
            <a:r>
              <a:rPr dirty="0" lang="en-US">
                <a:solidFill>
                  <a:srgbClr val="7030A0"/>
                </a:solidFill>
              </a:rPr>
              <a:t>: </a:t>
            </a:r>
            <a:r>
              <a:rPr dirty="0" lang="en-US"/>
              <a:t>The current bus reservation system often involves lengthy and cumbersome booking procedures, leading to customer frustration and potential loss of business. Manual data entry, long queues, and complex ticketing processes contribute to inefficiencies and delays.</a:t>
            </a:r>
          </a:p>
          <a:p>
            <a:endParaRPr dirty="0" lang="en-US"/>
          </a:p>
          <a:p>
            <a:pPr indent="-285750" marL="285750">
              <a:buFont typeface="Wingdings" panose="05000000000000000000" pitchFamily="2" charset="2"/>
              <a:buChar char="v"/>
            </a:pPr>
            <a:r>
              <a:rPr b="1" dirty="0" lang="en-US">
                <a:solidFill>
                  <a:srgbClr val="7030A0"/>
                </a:solidFill>
              </a:rPr>
              <a:t>Limited Accessibility</a:t>
            </a:r>
            <a:r>
              <a:rPr dirty="0" lang="en-US">
                <a:solidFill>
                  <a:srgbClr val="7030A0"/>
                </a:solidFill>
              </a:rPr>
              <a:t>: </a:t>
            </a:r>
            <a:r>
              <a:rPr dirty="0" lang="en-US"/>
              <a:t>Accessibility remains a significant barrier, particularly for passengers in rural or underdeveloped areas with limited internet connectivity or access to online booking platforms. This limitation excludes a substantial portion of potential passengers from utilizing the reservation system.</a:t>
            </a:r>
          </a:p>
          <a:p>
            <a:endParaRPr dirty="0" lang="en-US"/>
          </a:p>
          <a:p>
            <a:pPr indent="-285750" marL="285750">
              <a:buFont typeface="Wingdings" panose="05000000000000000000" pitchFamily="2" charset="2"/>
              <a:buChar char="v"/>
            </a:pPr>
            <a:r>
              <a:rPr b="1" dirty="0" lang="en-US">
                <a:solidFill>
                  <a:srgbClr val="7030A0"/>
                </a:solidFill>
              </a:rPr>
              <a:t>Inaccurate Information and Updates</a:t>
            </a:r>
            <a:r>
              <a:rPr dirty="0" lang="en-US">
                <a:solidFill>
                  <a:srgbClr val="7030A0"/>
                </a:solidFill>
              </a:rPr>
              <a:t>: </a:t>
            </a:r>
            <a:r>
              <a:rPr dirty="0" lang="en-US"/>
              <a:t>Maintaining accurate and real-time information about bus schedules, routes, and seat availability poses a challenge. Outdated or incorrect information leads to confusion among passengers, missed connections, and dissatisfaction with the service.</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7030A0"/>
                </a:solidFill>
              </a:rPr>
              <a:t>Capacity Management</a:t>
            </a:r>
            <a:r>
              <a:rPr dirty="0" lang="en-US"/>
              <a:t>: Balancing demand and capacity is critical for bus operators to optimize revenue and ensure passenger satisfaction.</a:t>
            </a:r>
          </a:p>
          <a:p>
            <a:pPr indent="-285750" marL="285750">
              <a:buFont typeface="Wingdings" panose="05000000000000000000" pitchFamily="2" charset="2"/>
              <a:buChar char="v"/>
            </a:pPr>
            <a:endParaRPr dirty="0" lang="en-US"/>
          </a:p>
          <a:p>
            <a:pPr indent="-285750" marL="285750">
              <a:buFont typeface="Wingdings" panose="05000000000000000000" pitchFamily="2" charset="2"/>
              <a:buChar char="v"/>
            </a:pPr>
            <a:r>
              <a:rPr b="1" dirty="0" lang="en-US">
                <a:solidFill>
                  <a:srgbClr val="7030A0"/>
                </a:solidFill>
              </a:rPr>
              <a:t>Security and Privacy Concerns</a:t>
            </a:r>
            <a:r>
              <a:rPr dirty="0" lang="en-US">
                <a:solidFill>
                  <a:srgbClr val="7030A0"/>
                </a:solidFill>
              </a:rPr>
              <a:t>: </a:t>
            </a:r>
            <a:r>
              <a:rPr dirty="0" lang="en-US"/>
              <a:t>Online reservation systems face security risks related to payment processing.</a:t>
            </a:r>
          </a:p>
          <a:p>
            <a:br>
              <a:rPr dirty="0" lang="en-US"/>
            </a:b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581892"/>
            <a:ext cx="2936082" cy="332508"/>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i="1" lang="en-IN" u="sng">
                <a:solidFill>
                  <a:srgbClr val="FF0000"/>
                </a:solidFill>
              </a:rPr>
              <a:t>Proposed Solution</a:t>
            </a:r>
            <a:endParaRPr dirty="0" sz="1600" i="1" lang="en-IN" u="sng">
              <a:solidFill>
                <a:srgbClr val="FF0000"/>
              </a:solidFill>
            </a:endParaRPr>
          </a:p>
        </p:txBody>
      </p:sp>
      <p:sp>
        <p:nvSpPr>
          <p:cNvPr id="1048624" name="TextBox 10"/>
          <p:cNvSpPr txBox="1"/>
          <p:nvPr/>
        </p:nvSpPr>
        <p:spPr>
          <a:xfrm>
            <a:off x="471453" y="1257300"/>
            <a:ext cx="8624455" cy="3139440"/>
          </a:xfrm>
          <a:prstGeom prst="rect"/>
          <a:noFill/>
        </p:spPr>
        <p:txBody>
          <a:bodyPr wrap="square">
            <a:spAutoFit/>
          </a:bodyPr>
          <a:p>
            <a:pPr indent="-285750" marL="285750">
              <a:buFont typeface="Wingdings" panose="05000000000000000000" pitchFamily="2" charset="2"/>
              <a:buChar char="Ø"/>
            </a:pPr>
            <a:r>
              <a:rPr b="1" dirty="0" lang="en-US"/>
              <a:t> </a:t>
            </a:r>
            <a:r>
              <a:rPr b="1" dirty="0" lang="en-US">
                <a:solidFill>
                  <a:schemeClr val="accent5">
                    <a:lumMod val="60000"/>
                    <a:lumOff val="40000"/>
                  </a:schemeClr>
                </a:solidFill>
              </a:rPr>
              <a:t>User Registration</a:t>
            </a:r>
            <a:r>
              <a:rPr dirty="0" lang="en-US">
                <a:solidFill>
                  <a:schemeClr val="accent5">
                    <a:lumMod val="60000"/>
                    <a:lumOff val="40000"/>
                  </a:schemeClr>
                </a:solidFill>
              </a:rPr>
              <a:t>: </a:t>
            </a:r>
            <a:r>
              <a:rPr dirty="0" lang="en-US"/>
              <a:t>The system allows users to create accounts by providing necessary details such as name, contact information, and login credentials.</a:t>
            </a:r>
          </a:p>
          <a:p>
            <a:endParaRPr dirty="0" lang="en-US"/>
          </a:p>
          <a:p>
            <a:pPr indent="-285750" marL="285750">
              <a:buFont typeface="Wingdings" panose="05000000000000000000" pitchFamily="2" charset="2"/>
              <a:buChar char="Ø"/>
            </a:pPr>
            <a:r>
              <a:rPr b="1" dirty="0" lang="en-US">
                <a:solidFill>
                  <a:schemeClr val="accent5">
                    <a:lumMod val="60000"/>
                    <a:lumOff val="40000"/>
                  </a:schemeClr>
                </a:solidFill>
              </a:rPr>
              <a:t>Route Management</a:t>
            </a:r>
            <a:r>
              <a:rPr dirty="0" lang="en-US">
                <a:solidFill>
                  <a:schemeClr val="accent5">
                    <a:lumMod val="60000"/>
                    <a:lumOff val="40000"/>
                  </a:schemeClr>
                </a:solidFill>
              </a:rPr>
              <a:t>: </a:t>
            </a:r>
            <a:r>
              <a:rPr dirty="0" lang="en-US"/>
              <a:t>Administrators manage routes by defining origins, destinations, stopovers, and schedules. Each route is associated with specific buses and departure times.</a:t>
            </a:r>
          </a:p>
          <a:p>
            <a:endParaRPr dirty="0" lang="en-US"/>
          </a:p>
          <a:p>
            <a:pPr indent="-285750" marL="285750">
              <a:buFont typeface="Wingdings" panose="05000000000000000000" pitchFamily="2" charset="2"/>
              <a:buChar char="Ø"/>
            </a:pPr>
            <a:r>
              <a:rPr b="1" dirty="0" lang="en-US">
                <a:solidFill>
                  <a:schemeClr val="accent5">
                    <a:lumMod val="60000"/>
                    <a:lumOff val="40000"/>
                  </a:schemeClr>
                </a:solidFill>
              </a:rPr>
              <a:t>Bus Management</a:t>
            </a:r>
            <a:r>
              <a:rPr dirty="0" lang="en-US">
                <a:solidFill>
                  <a:schemeClr val="accent5">
                    <a:lumMod val="60000"/>
                    <a:lumOff val="40000"/>
                  </a:schemeClr>
                </a:solidFill>
              </a:rPr>
              <a:t>: </a:t>
            </a:r>
            <a:r>
              <a:rPr dirty="0" lang="en-US"/>
              <a:t>Bus details such as bus number, type, seating capacity, and amenities are stored in the system. Administrators can add, edit, or remove buses as needed.</a:t>
            </a:r>
          </a:p>
          <a:p>
            <a:endParaRPr dirty="0" lang="en-US"/>
          </a:p>
          <a:p>
            <a:pPr indent="-285750" marL="285750">
              <a:buFont typeface="Wingdings" panose="05000000000000000000" pitchFamily="2" charset="2"/>
              <a:buChar char="Ø"/>
            </a:pPr>
            <a:r>
              <a:rPr b="1" dirty="0" lang="en-US">
                <a:solidFill>
                  <a:schemeClr val="accent5">
                    <a:lumMod val="60000"/>
                    <a:lumOff val="40000"/>
                  </a:schemeClr>
                </a:solidFill>
              </a:rPr>
              <a:t>Seat Allocation</a:t>
            </a:r>
            <a:r>
              <a:rPr dirty="0" lang="en-US">
                <a:solidFill>
                  <a:schemeClr val="accent5">
                    <a:lumMod val="60000"/>
                    <a:lumOff val="40000"/>
                  </a:schemeClr>
                </a:solidFill>
              </a:rPr>
              <a:t>: </a:t>
            </a:r>
            <a:r>
              <a:rPr dirty="0" lang="en-US"/>
              <a:t>The system manages seat allocation for each bus, allowing passengers to select seats based on availability and preferences during the booking process.</a:t>
            </a:r>
          </a:p>
          <a:p>
            <a:endParaRPr dirty="0" lang="en-US"/>
          </a:p>
          <a:p>
            <a:pPr indent="-285750" marL="285750">
              <a:buFont typeface="Wingdings" panose="05000000000000000000" pitchFamily="2" charset="2"/>
              <a:buChar char="Ø"/>
            </a:pPr>
            <a:r>
              <a:rPr b="1" dirty="0" lang="en-US">
                <a:solidFill>
                  <a:schemeClr val="accent5">
                    <a:lumMod val="60000"/>
                    <a:lumOff val="40000"/>
                  </a:schemeClr>
                </a:solidFill>
              </a:rPr>
              <a:t>Booking Process</a:t>
            </a:r>
            <a:r>
              <a:rPr dirty="0" lang="en-US">
                <a:solidFill>
                  <a:schemeClr val="accent5">
                    <a:lumMod val="60000"/>
                    <a:lumOff val="40000"/>
                  </a:schemeClr>
                </a:solidFill>
              </a:rPr>
              <a:t>: </a:t>
            </a:r>
            <a:r>
              <a:rPr dirty="0" lang="en-US"/>
              <a:t>Passengers search for available routes, select desired departure and arrival locations, choose travel dates, and view available buses and seat options. They then proceed to book their tickets by providing passenger details and making payment.   </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extBox 2"/>
          <p:cNvSpPr txBox="1"/>
          <p:nvPr/>
        </p:nvSpPr>
        <p:spPr>
          <a:xfrm>
            <a:off x="311727" y="752832"/>
            <a:ext cx="8832273" cy="3952241"/>
          </a:xfrm>
          <a:prstGeom prst="rect"/>
          <a:noFill/>
        </p:spPr>
        <p:txBody>
          <a:bodyPr wrap="square">
            <a:spAutoFit/>
          </a:bodyPr>
          <a:p>
            <a:pPr indent="-285750" marL="285750">
              <a:buFont typeface="Wingdings" panose="05000000000000000000" pitchFamily="2" charset="2"/>
              <a:buChar char="q"/>
            </a:pPr>
            <a:r>
              <a:rPr b="1" dirty="0" lang="en-US">
                <a:solidFill>
                  <a:srgbClr val="7030A0"/>
                </a:solidFill>
              </a:rPr>
              <a:t>Payment Gateway Integration</a:t>
            </a:r>
            <a:r>
              <a:rPr dirty="0" lang="en-US">
                <a:solidFill>
                  <a:srgbClr val="7030A0"/>
                </a:solidFill>
              </a:rPr>
              <a:t>: </a:t>
            </a:r>
            <a:r>
              <a:rPr dirty="0" lang="en-US"/>
              <a:t>The system integrates with payment gateways to facilitate secure online transactions. Passengers can pay for their bookings using credit/debit cards, mobile wallets, or other accepted payment methods.</a:t>
            </a:r>
          </a:p>
          <a:p>
            <a:endParaRPr dirty="0" lang="en-US"/>
          </a:p>
          <a:p>
            <a:pPr indent="-285750" marL="285750">
              <a:buFont typeface="Wingdings" panose="05000000000000000000" pitchFamily="2" charset="2"/>
              <a:buChar char="q"/>
            </a:pPr>
            <a:r>
              <a:rPr b="1" dirty="0" lang="en-US">
                <a:solidFill>
                  <a:srgbClr val="7030A0"/>
                </a:solidFill>
              </a:rPr>
              <a:t>Ticket Generation</a:t>
            </a:r>
            <a:r>
              <a:rPr dirty="0" lang="en-US">
                <a:solidFill>
                  <a:srgbClr val="7030A0"/>
                </a:solidFill>
              </a:rPr>
              <a:t>: </a:t>
            </a:r>
            <a:r>
              <a:rPr dirty="0" lang="en-US"/>
              <a:t>Upon successful payment, the system generates electronic tickets containing essential details such as booking ID, passenger names, seat numbers, journey details, and QR codes for validation.</a:t>
            </a:r>
          </a:p>
          <a:p>
            <a:endParaRPr dirty="0" lang="en-US"/>
          </a:p>
          <a:p>
            <a:pPr indent="-285750" marL="285750">
              <a:buFont typeface="Wingdings" panose="05000000000000000000" pitchFamily="2" charset="2"/>
              <a:buChar char="q"/>
            </a:pPr>
            <a:r>
              <a:rPr b="1" dirty="0" lang="en-US">
                <a:solidFill>
                  <a:srgbClr val="7030A0"/>
                </a:solidFill>
              </a:rPr>
              <a:t>Confirmation and Notifications</a:t>
            </a:r>
            <a:r>
              <a:rPr dirty="0" lang="en-US">
                <a:solidFill>
                  <a:srgbClr val="7030A0"/>
                </a:solidFill>
              </a:rPr>
              <a:t>: </a:t>
            </a:r>
            <a:r>
              <a:rPr dirty="0" lang="en-US"/>
              <a:t>Passengers receive booking confirmation emails or SMS notifications containing their ticket details and journey information. They may also receive reminders or updates regarding their upcoming trip.</a:t>
            </a:r>
          </a:p>
          <a:p>
            <a:endParaRPr dirty="0" lang="en-US">
              <a:solidFill>
                <a:srgbClr val="7030A0"/>
              </a:solidFill>
            </a:endParaRPr>
          </a:p>
          <a:p>
            <a:pPr indent="-285750" marL="285750">
              <a:buFont typeface="Wingdings" panose="05000000000000000000" pitchFamily="2" charset="2"/>
              <a:buChar char="q"/>
            </a:pPr>
            <a:r>
              <a:rPr b="1" dirty="0" lang="en-US">
                <a:solidFill>
                  <a:srgbClr val="7030A0"/>
                </a:solidFill>
              </a:rPr>
              <a:t>Cancellation and Refunds</a:t>
            </a:r>
            <a:r>
              <a:rPr dirty="0" lang="en-US">
                <a:solidFill>
                  <a:srgbClr val="7030A0"/>
                </a:solidFill>
              </a:rPr>
              <a:t>: </a:t>
            </a:r>
            <a:r>
              <a:rPr dirty="0" lang="en-US"/>
              <a:t>The system allows passengers to cancel their bookings within a specified timeframe, subject to cancellation policies. Refunds are processed automatically, and passengers receive notifications regarding the refund status.</a:t>
            </a:r>
          </a:p>
          <a:p>
            <a:endParaRPr dirty="0" lang="en-US"/>
          </a:p>
          <a:p>
            <a:pPr indent="-285750" marL="285750">
              <a:buFont typeface="Wingdings" panose="05000000000000000000" pitchFamily="2" charset="2"/>
              <a:buChar char="q"/>
            </a:pPr>
            <a:r>
              <a:rPr b="1" dirty="0" lang="en-US">
                <a:solidFill>
                  <a:srgbClr val="7030A0"/>
                </a:solidFill>
              </a:rPr>
              <a:t>Admin Dashboard</a:t>
            </a:r>
            <a:r>
              <a:rPr dirty="0" lang="en-US">
                <a:solidFill>
                  <a:srgbClr val="7030A0"/>
                </a:solidFill>
              </a:rPr>
              <a:t>: </a:t>
            </a:r>
            <a:r>
              <a:rPr dirty="0" lang="en-US"/>
              <a:t>Administrators have access to a dashboard where they can monitor bookings, manage routes and buses, view revenue reports, and perform other administrative tasks.</a:t>
            </a:r>
          </a:p>
          <a:p>
            <a:endParaRPr dirty="0" lang="en-US"/>
          </a:p>
          <a:p>
            <a:endParaRPr dirty="0" lang="en-US"/>
          </a:p>
        </p:txBody>
      </p:sp>
      <p:cxnSp>
        <p:nvCxnSpPr>
          <p:cNvPr id="3145734" name="Straight Connector 1"/>
          <p:cNvCxnSpPr>
            <a:cxnSpLocks/>
          </p:cNvCxnSpPr>
          <p:nvPr/>
        </p:nvCxnSpPr>
        <p:spPr>
          <a:xfrm>
            <a:off x="457200" y="5174674"/>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0" name="TextBox 2"/>
          <p:cNvSpPr txBox="1"/>
          <p:nvPr/>
        </p:nvSpPr>
        <p:spPr>
          <a:xfrm>
            <a:off x="602673" y="602673"/>
            <a:ext cx="8233771" cy="3749040"/>
          </a:xfrm>
          <a:prstGeom prst="rect"/>
          <a:noFill/>
        </p:spPr>
        <p:txBody>
          <a:bodyPr wrap="square">
            <a:spAutoFit/>
          </a:bodyPr>
          <a:p>
            <a:pPr indent="-285750" marL="285750">
              <a:buFont typeface="Wingdings" panose="05000000000000000000" pitchFamily="2" charset="2"/>
              <a:buChar char="§"/>
            </a:pPr>
            <a:r>
              <a:rPr b="1" dirty="0" lang="en-US">
                <a:solidFill>
                  <a:srgbClr val="841910"/>
                </a:solidFill>
              </a:rPr>
              <a:t>Reporting and Analytics</a:t>
            </a:r>
            <a:r>
              <a:rPr dirty="0" lang="en-US">
                <a:solidFill>
                  <a:srgbClr val="841910"/>
                </a:solidFill>
              </a:rPr>
              <a:t>: </a:t>
            </a:r>
            <a:r>
              <a:rPr dirty="0" lang="en-US"/>
              <a:t>The system generates reports and analytics on various parameters such as booking trends, revenue generation, seat occupancy rates, and customer feedback to aid decision-making and business planning.</a:t>
            </a:r>
          </a:p>
          <a:p>
            <a:pPr indent="-285750" marL="285750">
              <a:buFont typeface="Wingdings" panose="05000000000000000000" pitchFamily="2" charset="2"/>
              <a:buChar char="§"/>
            </a:pPr>
            <a:endParaRPr dirty="0" lang="en-US"/>
          </a:p>
          <a:p>
            <a:pPr indent="-285750" marL="285750">
              <a:buFont typeface="Wingdings" panose="05000000000000000000" pitchFamily="2" charset="2"/>
              <a:buChar char="§"/>
            </a:pPr>
            <a:r>
              <a:rPr b="1" dirty="0" lang="en-US">
                <a:solidFill>
                  <a:srgbClr val="841910"/>
                </a:solidFill>
              </a:rPr>
              <a:t>Customer Support</a:t>
            </a:r>
            <a:r>
              <a:rPr dirty="0" lang="en-US">
                <a:solidFill>
                  <a:srgbClr val="841910"/>
                </a:solidFill>
              </a:rPr>
              <a:t>: </a:t>
            </a:r>
            <a:r>
              <a:rPr dirty="0" lang="en-US"/>
              <a:t>The system provides customer support channels such as helpline numbers, email support, and live chat to assist passengers with inquiries, issues, or special requests.</a:t>
            </a:r>
          </a:p>
          <a:p>
            <a:pPr indent="-285750" marL="285750">
              <a:buFont typeface="Wingdings" panose="05000000000000000000" pitchFamily="2" charset="2"/>
              <a:buChar char="§"/>
            </a:pPr>
            <a:endParaRPr dirty="0" lang="en-US"/>
          </a:p>
          <a:p>
            <a:pPr indent="-285750" marL="285750">
              <a:buFont typeface="Wingdings" panose="05000000000000000000" pitchFamily="2" charset="2"/>
              <a:buChar char="§"/>
            </a:pPr>
            <a:r>
              <a:rPr b="1" dirty="0" lang="en-US">
                <a:solidFill>
                  <a:srgbClr val="841910"/>
                </a:solidFill>
              </a:rPr>
              <a:t>Accessibility Features</a:t>
            </a:r>
            <a:r>
              <a:rPr dirty="0" lang="en-US">
                <a:solidFill>
                  <a:srgbClr val="841910"/>
                </a:solidFill>
              </a:rPr>
              <a:t>: </a:t>
            </a:r>
            <a:r>
              <a:rPr dirty="0" lang="en-US"/>
              <a:t>The system incorporates accessibility features such as screen readers, keyboard navigation, and language localization to accommodate users with disabilities and non-English speakers.</a:t>
            </a:r>
          </a:p>
          <a:p>
            <a:pPr indent="-285750" marL="285750">
              <a:buFont typeface="Wingdings" panose="05000000000000000000" pitchFamily="2" charset="2"/>
              <a:buChar char="§"/>
            </a:pPr>
            <a:endParaRPr dirty="0" lang="en-US">
              <a:solidFill>
                <a:srgbClr val="841910"/>
              </a:solidFill>
            </a:endParaRPr>
          </a:p>
          <a:p>
            <a:pPr indent="-285750" marL="285750">
              <a:buFont typeface="Wingdings" panose="05000000000000000000" pitchFamily="2" charset="2"/>
              <a:buChar char="§"/>
            </a:pPr>
            <a:r>
              <a:rPr b="1" dirty="0" lang="en-US">
                <a:solidFill>
                  <a:srgbClr val="841910"/>
                </a:solidFill>
              </a:rPr>
              <a:t>Security Measures</a:t>
            </a:r>
            <a:r>
              <a:rPr dirty="0" lang="en-US">
                <a:solidFill>
                  <a:srgbClr val="841910"/>
                </a:solidFill>
              </a:rPr>
              <a:t>: </a:t>
            </a:r>
            <a:r>
              <a:rPr dirty="0" lang="en-US"/>
              <a:t>Robust security measures such as encryption, firewall protection, and regular security audits safeguard the system against cyber threats, ensuring the integrity and confidentiality of user data.</a:t>
            </a:r>
          </a:p>
          <a:p>
            <a:pPr indent="-285750" marL="285750">
              <a:buFont typeface="Wingdings" panose="05000000000000000000" pitchFamily="2" charset="2"/>
              <a:buChar char="§"/>
            </a:pPr>
            <a:endParaRPr dirty="0" lang="en-US"/>
          </a:p>
          <a:p>
            <a:pPr indent="-285750" marL="285750">
              <a:buFont typeface="Wingdings" panose="05000000000000000000" pitchFamily="2" charset="2"/>
              <a:buChar char="§"/>
            </a:pPr>
            <a:r>
              <a:rPr b="1" dirty="0" lang="en-US">
                <a:solidFill>
                  <a:srgbClr val="841910"/>
                </a:solidFill>
              </a:rPr>
              <a:t>Continuous Improvement</a:t>
            </a:r>
            <a:r>
              <a:rPr dirty="0" lang="en-US">
                <a:solidFill>
                  <a:srgbClr val="841910"/>
                </a:solidFill>
              </a:rPr>
              <a:t>: </a:t>
            </a:r>
            <a:r>
              <a:rPr dirty="0" lang="en-US"/>
              <a:t>The system undergoes regular updates and enhancements based on user feedback, technological advancements, and industry best practices to deliver an optimal booking experience for passengers and administrators alike.</a:t>
            </a: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Subash K</cp:lastModifiedBy>
  <dcterms:created xsi:type="dcterms:W3CDTF">2024-04-04T06:25:00Z</dcterms:created>
  <dcterms:modified xsi:type="dcterms:W3CDTF">2024-04-09T07:25:11Z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1F940A880BDE450E832FBF777085E078_13</vt:lpwstr>
  </property>
  <property fmtid="{D5CDD505-2E9C-101B-9397-08002B2CF9AE}" pid="4" name="KSOProductBuildVer">
    <vt:lpwstr>1033-12.2.0.13489</vt:lpwstr>
  </property>
</Properties>
</file>