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eague Spartan"/>
      <p:regular r:id="rId15"/>
      <p:bold r:id="rId16"/>
    </p:embeddedFont>
    <p:embeddedFont>
      <p:font typeface="Inter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eagueSpartan-regular.fntdata"/><Relationship Id="rId14" Type="http://schemas.openxmlformats.org/officeDocument/2006/relationships/slide" Target="slides/slide9.xml"/><Relationship Id="rId17" Type="http://schemas.openxmlformats.org/officeDocument/2006/relationships/font" Target="fonts/Inter-regular.fntdata"/><Relationship Id="rId16" Type="http://schemas.openxmlformats.org/officeDocument/2006/relationships/font" Target="fonts/LeagueSparta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Int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4547222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4547222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SLIDES_API1454722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SLIDES_API1454722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SLIDES_API145472227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SLIDES_API145472227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SLIDES_API14547222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SLIDES_API14547222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SLIDES_API145472227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SLIDES_API145472227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SLIDES_API145472227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SLIDES_API145472227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a497b1c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a497b1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SLIDES_API145472227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SLIDES_API145472227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SLIDES_API145472227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SLIDES_API145472227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08000" y="635000"/>
            <a:ext cx="833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League Spartan"/>
                <a:ea typeface="League Spartan"/>
                <a:cs typeface="League Spartan"/>
                <a:sym typeface="League Spartan"/>
              </a:rPr>
              <a:t>SWEllfish - Imola Informatica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0675" y="1053000"/>
            <a:ext cx="1375425" cy="13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992912"/>
            <a:ext cx="2006000" cy="14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08000" y="1420400"/>
            <a:ext cx="8331300" cy="3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it">
                <a:latin typeface="Inter"/>
                <a:ea typeface="Inter"/>
                <a:cs typeface="Inter"/>
                <a:sym typeface="Inter"/>
              </a:rPr>
              <a:t>Laurea in scienze informatiche</a:t>
            </a:r>
            <a:endParaRPr i="1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Andrea Veronese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Claudio Giaretta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Elena Marchioro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Davide Porporati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Francesco Naletto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Jude </a:t>
            </a:r>
            <a:r>
              <a:rPr lang="it">
                <a:latin typeface="Inter"/>
                <a:ea typeface="Inter"/>
                <a:cs typeface="Inter"/>
                <a:sym typeface="Inter"/>
              </a:rPr>
              <a:t>Vencil</a:t>
            </a:r>
            <a:r>
              <a:rPr lang="it">
                <a:latin typeface="Inter"/>
                <a:ea typeface="Inter"/>
                <a:cs typeface="Inter"/>
                <a:sym typeface="Inter"/>
              </a:rPr>
              <a:t> Braceros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108099" y="4663225"/>
            <a:ext cx="283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SWEllfish - Imola Informatica	</a:t>
            </a:r>
            <a:fld id="{00000000-1234-1234-1234-123412341234}" type="slidenum">
              <a:rPr lang="it"/>
              <a:t>‹#›</a:t>
            </a:fld>
            <a:r>
              <a:rPr lang="it"/>
              <a:t>/9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406350" y="311450"/>
            <a:ext cx="8331300" cy="4831825"/>
            <a:chOff x="406350" y="590850"/>
            <a:chExt cx="8331300" cy="4831825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406350" y="1654975"/>
              <a:ext cx="8331300" cy="37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it">
                  <a:latin typeface="Inter"/>
                  <a:ea typeface="Inter"/>
                  <a:cs typeface="Inter"/>
                  <a:sym typeface="Inter"/>
                </a:rPr>
                <a:t>L’ottimizzazione dell’illuminazione pubblica permette ai gestori di sfruttare la possibilità di regolare l'intensità della luce emessa degli impianti di illuminazione.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it">
                  <a:latin typeface="Inter"/>
                  <a:ea typeface="Inter"/>
                  <a:cs typeface="Inter"/>
                  <a:sym typeface="Inter"/>
                </a:rPr>
                <a:t>Questa soluzione garantisce: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Inter"/>
                <a:buChar char="●"/>
              </a:pPr>
              <a:r>
                <a:rPr lang="it">
                  <a:latin typeface="Inter"/>
                  <a:ea typeface="Inter"/>
                  <a:cs typeface="Inter"/>
                  <a:sym typeface="Inter"/>
                </a:rPr>
                <a:t>sicurezza stradale e sociale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Inter"/>
                <a:buChar char="●"/>
              </a:pPr>
              <a:r>
                <a:rPr lang="it">
                  <a:latin typeface="Inter"/>
                  <a:ea typeface="Inter"/>
                  <a:cs typeface="Inter"/>
                  <a:sym typeface="Inter"/>
                </a:rPr>
                <a:t>risparmiare energia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Inter"/>
                <a:buChar char="●"/>
              </a:pPr>
              <a:r>
                <a:rPr lang="it">
                  <a:latin typeface="Inter"/>
                  <a:ea typeface="Inter"/>
                  <a:cs typeface="Inter"/>
                  <a:sym typeface="Inter"/>
                </a:rPr>
                <a:t>ridurre inquinamento luminoso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406350" y="59085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400">
                  <a:latin typeface="League Spartan"/>
                  <a:ea typeface="League Spartan"/>
                  <a:cs typeface="League Spartan"/>
                  <a:sym typeface="League Spartan"/>
                </a:rPr>
                <a:t>IL BISOGNO</a:t>
              </a:r>
              <a:endParaRPr b="1" sz="24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6108099" y="4663225"/>
            <a:ext cx="283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SWEllfish - Imola Informatica	</a:t>
            </a:r>
            <a:fld id="{00000000-1234-1234-1234-123412341234}" type="slidenum">
              <a:rPr lang="it"/>
              <a:t>‹#›</a:t>
            </a:fld>
            <a:r>
              <a:rPr lang="it"/>
              <a:t>/9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3300" y="2571750"/>
            <a:ext cx="1666400" cy="16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08000" y="635000"/>
            <a:ext cx="833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League Spartan"/>
                <a:ea typeface="League Spartan"/>
                <a:cs typeface="League Spartan"/>
                <a:sym typeface="League Spartan"/>
              </a:rPr>
              <a:t>IL MODELLO DI BUSINESS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02000" y="1961725"/>
            <a:ext cx="59469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Il nostro prodotto è destinato a questi potenziali clienti: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Amministrazioni pubbliche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Enel e </a:t>
            </a:r>
            <a:r>
              <a:rPr lang="it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</a:t>
            </a:r>
            <a:r>
              <a:rPr lang="it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estori degli impianti di illuminazione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Aziende che hanno un sistema di illuminazione centralizzato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108099" y="4663225"/>
            <a:ext cx="283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SWEllfish - Imola Informatica	</a:t>
            </a:r>
            <a:fld id="{00000000-1234-1234-1234-123412341234}" type="slidenum">
              <a:rPr lang="it"/>
              <a:t>‹#›</a:t>
            </a:fld>
            <a:r>
              <a:rPr lang="it"/>
              <a:t>/9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08000" y="635000"/>
            <a:ext cx="833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League Spartan"/>
                <a:ea typeface="League Spartan"/>
                <a:cs typeface="League Spartan"/>
                <a:sym typeface="League Spartan"/>
              </a:rPr>
              <a:t>LA TECNOLOGIA ALLA BASE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08000" y="1470300"/>
            <a:ext cx="8331300" cy="31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Come da capitolato non ci sono vincoli particolari su cosa utilizzare per la realizzazione.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La pagina web deve essere: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responsive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non deve usare framework poco conosciuti per non complicare il processo di revisione.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E’ consigliato prediligere standard open-source che non necessitino pagamenti di licenze.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Utilizzeremo un sistema di ticketing utilizzabile dagli operatori per aprire una segnalazione di guasto.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6108099" y="4663225"/>
            <a:ext cx="283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SWEllfish - Imola Informatica	</a:t>
            </a:r>
            <a:fld id="{00000000-1234-1234-1234-123412341234}" type="slidenum">
              <a:rPr lang="it"/>
              <a:t>‹#›</a:t>
            </a:fld>
            <a:r>
              <a:rPr lang="it"/>
              <a:t>/9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500525" y="560250"/>
            <a:ext cx="833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League Spartan"/>
                <a:ea typeface="League Spartan"/>
                <a:cs typeface="League Spartan"/>
                <a:sym typeface="League Spartan"/>
              </a:rPr>
              <a:t>SCELTA CAPITOLATO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43725" y="1343200"/>
            <a:ext cx="83313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Interfacciamento con la componente hardware del progetto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Disponibilità da parte del proponente ad inviare il materiale necessario per il progetto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L’utilità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Supporto in caso di problemi e formazione nell’uso delle nuove tecnologie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Inter"/>
              <a:buChar char="●"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L’integrazione con sistemi hardware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6108099" y="4663225"/>
            <a:ext cx="283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SWEllfish - Imola Informatica	</a:t>
            </a:r>
            <a:fld id="{00000000-1234-1234-1234-123412341234}" type="slidenum">
              <a:rPr lang="it"/>
              <a:t>‹#›</a:t>
            </a:fld>
            <a:r>
              <a:rPr lang="it"/>
              <a:t>/9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08000" y="635000"/>
            <a:ext cx="833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League Spartan"/>
                <a:ea typeface="League Spartan"/>
                <a:cs typeface="League Spartan"/>
                <a:sym typeface="League Spartan"/>
              </a:rPr>
              <a:t>PREVENTIVO COSTI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08000" y="1223600"/>
            <a:ext cx="83313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Riportiamo in questa tabella i vari ruoli con i relativi costi e ore da suddividere tra i membri del gruppo.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In questo calcolo abbiamo considerato un monte ore totale di circa 95 ore per componente. 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4808" l="1222" r="1727" t="4645"/>
          <a:stretch/>
        </p:blipFill>
        <p:spPr>
          <a:xfrm>
            <a:off x="658625" y="2256775"/>
            <a:ext cx="7659526" cy="2406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6108099" y="4663225"/>
            <a:ext cx="283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SWEllfish - Imola Informatica	</a:t>
            </a:r>
            <a:fld id="{00000000-1234-1234-1234-123412341234}" type="slidenum">
              <a:rPr lang="it"/>
              <a:t>‹#›</a:t>
            </a:fld>
            <a:r>
              <a:rPr lang="it"/>
              <a:t>/9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508000" y="217700"/>
            <a:ext cx="833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4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PREVENTIVO ORE</a:t>
            </a:r>
            <a:endParaRPr b="1" sz="24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06350" y="1079000"/>
            <a:ext cx="83313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 riporta di seguito la suddivisione delle ore previste per ogni ruolo, assegnate a ciascun membro: Vengono usate le sigle: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it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RS</a:t>
            </a:r>
            <a:r>
              <a:rPr lang="it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per Responsabile;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it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AM</a:t>
            </a:r>
            <a:r>
              <a:rPr lang="it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per Amministratore;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it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AL</a:t>
            </a:r>
            <a:r>
              <a:rPr lang="it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per Analista;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it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PG</a:t>
            </a:r>
            <a:r>
              <a:rPr lang="it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per Progettista;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it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PT</a:t>
            </a:r>
            <a:r>
              <a:rPr lang="it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per Programmatore;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it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VR </a:t>
            </a:r>
            <a:r>
              <a:rPr lang="it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per Verificatore.</a:t>
            </a:r>
            <a:r>
              <a:rPr lang="it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3916" l="8392" r="10287" t="3925"/>
          <a:stretch/>
        </p:blipFill>
        <p:spPr>
          <a:xfrm>
            <a:off x="3167375" y="1915100"/>
            <a:ext cx="5716774" cy="21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6108099" y="4663225"/>
            <a:ext cx="283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SWEllfish - Imola Informatica	</a:t>
            </a:r>
            <a:fld id="{00000000-1234-1234-1234-123412341234}" type="slidenum">
              <a:rPr lang="it"/>
              <a:t>‹#›</a:t>
            </a:fld>
            <a:r>
              <a:rPr lang="it"/>
              <a:t>/9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508000" y="635000"/>
            <a:ext cx="833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League Spartan"/>
                <a:ea typeface="League Spartan"/>
                <a:cs typeface="League Spartan"/>
                <a:sym typeface="League Spartan"/>
              </a:rPr>
              <a:t>LA PREVISIONE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08000" y="1806725"/>
            <a:ext cx="8331300" cy="21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Il gruppo ha concordato una media settimanale di 7 ore di lavoro a testa.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La data di consegna prevista è il 15/09/2023.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Inter"/>
              <a:buChar char="●"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Questa data è stata scelta tenendo in considerazione circa un mese di stop o lavoro intermittente a causa di impegni personali e studio in preparazione degli esami arretrati. 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6108099" y="4663225"/>
            <a:ext cx="283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SWEllfish - Imola Informatica	</a:t>
            </a:r>
            <a:fld id="{00000000-1234-1234-1234-123412341234}" type="slidenum">
              <a:rPr lang="it"/>
              <a:t>‹#›</a:t>
            </a:fld>
            <a:r>
              <a:rPr lang="it"/>
              <a:t>/9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406350" y="2254200"/>
            <a:ext cx="83313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League Spartan"/>
                <a:ea typeface="League Spartan"/>
                <a:cs typeface="League Spartan"/>
                <a:sym typeface="League Spartan"/>
              </a:rPr>
              <a:t>Thank you for your time and attention 🙂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6108099" y="4663225"/>
            <a:ext cx="283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SWEllfish - Imola Informatica	</a:t>
            </a:r>
            <a:fld id="{00000000-1234-1234-1234-123412341234}" type="slidenum">
              <a:rPr lang="it"/>
              <a:t>‹#›</a:t>
            </a:fld>
            <a:r>
              <a:rPr lang="it"/>
              <a:t>/9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