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eague Spartan"/>
      <p:regular r:id="rId10"/>
      <p:bold r:id="rId11"/>
    </p:embeddedFont>
    <p:embeddedFont>
      <p:font typeface="Inter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4" roundtripDataSignature="AMtx7mh7DjHbaxOyooXPBZBeyWzTtq4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eagueSpartan-bold.fntdata"/><Relationship Id="rId10" Type="http://schemas.openxmlformats.org/officeDocument/2006/relationships/font" Target="fonts/LeagueSpartan-regular.fntdata"/><Relationship Id="rId13" Type="http://schemas.openxmlformats.org/officeDocument/2006/relationships/font" Target="fonts/Inter-bold.fntdata"/><Relationship Id="rId12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2c277deb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42c277de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08000" y="635000"/>
            <a:ext cx="83313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2° settimana 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Diario di bordo</a:t>
            </a:r>
            <a:endParaRPr b="1" i="0" sz="2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dal 2023/05/05</a:t>
            </a:r>
            <a:endParaRPr b="1" i="0" sz="2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 2023/05/11</a:t>
            </a:r>
            <a:endParaRPr b="1" i="0" sz="2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675" y="1053000"/>
            <a:ext cx="1375425" cy="13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0" y="992912"/>
            <a:ext cx="2006000" cy="1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508000" y="2458475"/>
            <a:ext cx="8331300" cy="21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Andrea Veronese 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Claudio Giaretta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Elena Marchioro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Davide Porporati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Francesco Naletto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Jude Vensil Braceros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" name="Google Shape;59;p1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508000" y="6350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Cose fatte</a:t>
            </a:r>
            <a:endParaRPr b="1" i="0" sz="2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100" y="4323831"/>
            <a:ext cx="1099425" cy="8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508000" y="1420400"/>
            <a:ext cx="8331300" cy="3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"/>
              <a:buChar char="❏"/>
            </a:pPr>
            <a:r>
              <a:rPr b="0" i="0" lang="it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 Aggiunti ulteri</a:t>
            </a:r>
            <a:r>
              <a:rPr lang="it" sz="1600">
                <a:latin typeface="Inter"/>
                <a:ea typeface="Inter"/>
                <a:cs typeface="Inter"/>
                <a:sym typeface="Inter"/>
              </a:rPr>
              <a:t>ori </a:t>
            </a:r>
            <a:r>
              <a:rPr b="0" i="0" lang="it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casi d</a:t>
            </a:r>
            <a:r>
              <a:rPr lang="it" sz="1600">
                <a:latin typeface="Inter"/>
                <a:ea typeface="Inter"/>
                <a:cs typeface="Inter"/>
                <a:sym typeface="Inter"/>
              </a:rPr>
              <a:t>’uso</a:t>
            </a:r>
            <a:r>
              <a:rPr b="0" i="0" lang="it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"/>
              <a:buChar char="❏"/>
            </a:pPr>
            <a:r>
              <a:rPr b="0" i="0" lang="it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 </a:t>
            </a:r>
            <a:r>
              <a:rPr lang="it" sz="1600">
                <a:latin typeface="Inter"/>
                <a:ea typeface="Inter"/>
                <a:cs typeface="Inter"/>
                <a:sym typeface="Inter"/>
              </a:rPr>
              <a:t>Aggiunti relativi UML</a:t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"/>
              <a:buChar char="❏"/>
            </a:pPr>
            <a:r>
              <a:rPr b="0" i="0" lang="it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3 </a:t>
            </a:r>
            <a:r>
              <a:rPr lang="it" sz="1600">
                <a:latin typeface="Inter"/>
                <a:ea typeface="Inter"/>
                <a:cs typeface="Inter"/>
                <a:sym typeface="Inter"/>
              </a:rPr>
              <a:t>Fissato la riunione con</a:t>
            </a:r>
            <a:r>
              <a:rPr b="0" i="0" lang="it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l</a:t>
            </a:r>
            <a:r>
              <a:rPr lang="it" sz="1600">
                <a:latin typeface="Inter"/>
                <a:ea typeface="Inter"/>
                <a:cs typeface="Inter"/>
                <a:sym typeface="Inter"/>
              </a:rPr>
              <a:t>’azienda per chiarire dubbi sui casi d’uso</a:t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it" sz="1600"/>
              <a:t>4 Aggiornato il piano di progetto</a:t>
            </a:r>
            <a:endParaRPr sz="1600"/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2c277deb1_0_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42c277deb1_0_0"/>
          <p:cNvSpPr txBox="1"/>
          <p:nvPr/>
        </p:nvSpPr>
        <p:spPr>
          <a:xfrm>
            <a:off x="508000" y="245763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t" sz="2400">
                <a:latin typeface="League Spartan"/>
                <a:ea typeface="League Spartan"/>
                <a:cs typeface="League Spartan"/>
                <a:sym typeface="League Spartan"/>
              </a:rPr>
              <a:t>LINEA DEL TEMPO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t" sz="2400">
                <a:latin typeface="League Spartan"/>
                <a:ea typeface="League Spartan"/>
                <a:cs typeface="League Spartan"/>
                <a:sym typeface="League Spartan"/>
              </a:rPr>
              <a:t>Obiettivi fino alla prossima milestone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5" name="Google Shape;75;g242c277deb1_0_0"/>
          <p:cNvSpPr txBox="1"/>
          <p:nvPr/>
        </p:nvSpPr>
        <p:spPr>
          <a:xfrm>
            <a:off x="7828725" y="3335750"/>
            <a:ext cx="123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23 giugno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g242c277deb1_0_0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/4</a:t>
            </a:r>
            <a:endParaRPr/>
          </a:p>
        </p:txBody>
      </p:sp>
      <p:pic>
        <p:nvPicPr>
          <p:cNvPr id="77" name="Google Shape;77;g242c277deb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100" y="4323831"/>
            <a:ext cx="1099425" cy="81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g242c277deb1_0_0"/>
          <p:cNvCxnSpPr/>
          <p:nvPr/>
        </p:nvCxnSpPr>
        <p:spPr>
          <a:xfrm>
            <a:off x="660700" y="3060538"/>
            <a:ext cx="8025900" cy="3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g242c277deb1_0_0"/>
          <p:cNvCxnSpPr/>
          <p:nvPr/>
        </p:nvCxnSpPr>
        <p:spPr>
          <a:xfrm>
            <a:off x="8445525" y="2885350"/>
            <a:ext cx="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0" name="Google Shape;80;g242c277deb1_0_0"/>
          <p:cNvSpPr txBox="1"/>
          <p:nvPr/>
        </p:nvSpPr>
        <p:spPr>
          <a:xfrm>
            <a:off x="1373925" y="3335750"/>
            <a:ext cx="123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16 maggio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g242c277deb1_0_0"/>
          <p:cNvSpPr txBox="1"/>
          <p:nvPr/>
        </p:nvSpPr>
        <p:spPr>
          <a:xfrm>
            <a:off x="260150" y="3333650"/>
            <a:ext cx="123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11 maggio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2" name="Google Shape;82;g242c277deb1_0_0"/>
          <p:cNvCxnSpPr/>
          <p:nvPr/>
        </p:nvCxnSpPr>
        <p:spPr>
          <a:xfrm>
            <a:off x="6938525" y="2885350"/>
            <a:ext cx="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3" name="Google Shape;83;g242c277deb1_0_0"/>
          <p:cNvCxnSpPr/>
          <p:nvPr/>
        </p:nvCxnSpPr>
        <p:spPr>
          <a:xfrm>
            <a:off x="5265550" y="2885350"/>
            <a:ext cx="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4" name="Google Shape;84;g242c277deb1_0_0"/>
          <p:cNvCxnSpPr/>
          <p:nvPr/>
        </p:nvCxnSpPr>
        <p:spPr>
          <a:xfrm>
            <a:off x="876950" y="2885350"/>
            <a:ext cx="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5" name="Google Shape;85;g242c277deb1_0_0"/>
          <p:cNvSpPr txBox="1"/>
          <p:nvPr/>
        </p:nvSpPr>
        <p:spPr>
          <a:xfrm>
            <a:off x="6321725" y="3335750"/>
            <a:ext cx="123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16 giugno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g242c277deb1_0_0"/>
          <p:cNvSpPr txBox="1"/>
          <p:nvPr/>
        </p:nvSpPr>
        <p:spPr>
          <a:xfrm>
            <a:off x="7828725" y="2372100"/>
            <a:ext cx="123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Inter"/>
                <a:ea typeface="Inter"/>
                <a:cs typeface="Inter"/>
                <a:sym typeface="Inter"/>
              </a:rPr>
              <a:t>materiale pronto per RTB</a:t>
            </a:r>
            <a:endParaRPr b="0" i="0" sz="10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g242c277deb1_0_0"/>
          <p:cNvSpPr txBox="1"/>
          <p:nvPr/>
        </p:nvSpPr>
        <p:spPr>
          <a:xfrm>
            <a:off x="6321713" y="2434950"/>
            <a:ext cx="123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POC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8" name="Google Shape;88;g242c277deb1_0_0"/>
          <p:cNvCxnSpPr/>
          <p:nvPr/>
        </p:nvCxnSpPr>
        <p:spPr>
          <a:xfrm>
            <a:off x="3670100" y="2885350"/>
            <a:ext cx="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9" name="Google Shape;89;g242c277deb1_0_0"/>
          <p:cNvSpPr txBox="1"/>
          <p:nvPr/>
        </p:nvSpPr>
        <p:spPr>
          <a:xfrm>
            <a:off x="3053300" y="3333650"/>
            <a:ext cx="123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22 maggio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g242c277deb1_0_0"/>
          <p:cNvSpPr txBox="1"/>
          <p:nvPr/>
        </p:nvSpPr>
        <p:spPr>
          <a:xfrm>
            <a:off x="4648750" y="2503150"/>
            <a:ext cx="123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" name="Google Shape;91;g242c277deb1_0_0"/>
          <p:cNvSpPr txBox="1"/>
          <p:nvPr/>
        </p:nvSpPr>
        <p:spPr>
          <a:xfrm>
            <a:off x="4648750" y="3335738"/>
            <a:ext cx="123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9 giugno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g242c277deb1_0_0"/>
          <p:cNvSpPr txBox="1"/>
          <p:nvPr/>
        </p:nvSpPr>
        <p:spPr>
          <a:xfrm>
            <a:off x="4648750" y="2297850"/>
            <a:ext cx="123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Inter"/>
                <a:ea typeface="Inter"/>
                <a:cs typeface="Inter"/>
                <a:sym typeface="Inter"/>
              </a:rPr>
              <a:t>correzione eventuali errori</a:t>
            </a:r>
            <a:endParaRPr b="0" i="0" sz="10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g242c277deb1_0_0"/>
          <p:cNvSpPr txBox="1"/>
          <p:nvPr/>
        </p:nvSpPr>
        <p:spPr>
          <a:xfrm>
            <a:off x="3011338" y="1694550"/>
            <a:ext cx="1233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Inter"/>
                <a:ea typeface="Inter"/>
                <a:cs typeface="Inter"/>
                <a:sym typeface="Inter"/>
              </a:rPr>
              <a:t>materiali pronti per richiedere riunione con prof. Cardin per UML</a:t>
            </a:r>
            <a:endParaRPr b="0" i="0" sz="10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4" name="Google Shape;94;g242c277deb1_0_0"/>
          <p:cNvCxnSpPr/>
          <p:nvPr/>
        </p:nvCxnSpPr>
        <p:spPr>
          <a:xfrm>
            <a:off x="1990725" y="2885350"/>
            <a:ext cx="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5" name="Google Shape;95;g242c277deb1_0_0"/>
          <p:cNvSpPr txBox="1"/>
          <p:nvPr/>
        </p:nvSpPr>
        <p:spPr>
          <a:xfrm>
            <a:off x="1373925" y="2297850"/>
            <a:ext cx="123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Inter"/>
                <a:ea typeface="Inter"/>
                <a:cs typeface="Inter"/>
                <a:sym typeface="Inter"/>
              </a:rPr>
              <a:t>incontro con Imola</a:t>
            </a:r>
            <a:endParaRPr b="0" i="0" sz="10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g242c277deb1_0_0"/>
          <p:cNvSpPr txBox="1"/>
          <p:nvPr/>
        </p:nvSpPr>
        <p:spPr>
          <a:xfrm>
            <a:off x="260163" y="2297850"/>
            <a:ext cx="123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Inter"/>
                <a:ea typeface="Inter"/>
                <a:cs typeface="Inter"/>
                <a:sym typeface="Inter"/>
              </a:rPr>
              <a:t>inizio quarto sprint</a:t>
            </a:r>
            <a:endParaRPr b="0" i="0" sz="10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508000" y="245763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Cose da fare</a:t>
            </a:r>
            <a:endParaRPr b="1" i="0" sz="2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08000" y="839700"/>
            <a:ext cx="8331300" cy="1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</a:pPr>
            <a:r>
              <a:rPr b="0" i="0" lang="it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 Comple</a:t>
            </a:r>
            <a:r>
              <a:rPr lang="it">
                <a:latin typeface="Inter"/>
                <a:ea typeface="Inter"/>
                <a:cs typeface="Inter"/>
                <a:sym typeface="Inter"/>
              </a:rPr>
              <a:t>tare file del piano di qualità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</a:pPr>
            <a:r>
              <a:rPr b="0" i="0" lang="it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 Chiarir</a:t>
            </a:r>
            <a:r>
              <a:rPr lang="it">
                <a:latin typeface="Inter"/>
                <a:ea typeface="Inter"/>
                <a:cs typeface="Inter"/>
                <a:sym typeface="Inter"/>
              </a:rPr>
              <a:t>e i dubbi con l’azienda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</a:pPr>
            <a:r>
              <a:rPr b="0" i="0" lang="it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3 Aggiungere tas</a:t>
            </a:r>
            <a:r>
              <a:rPr lang="it">
                <a:latin typeface="Inter"/>
                <a:ea typeface="Inter"/>
                <a:cs typeface="Inter"/>
                <a:sym typeface="Inter"/>
              </a:rPr>
              <a:t>k alle board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4 Rivedere piano di progetto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/4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100" y="4323831"/>
            <a:ext cx="1099425" cy="8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13600" y="2825813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Dubbi e difficoltà</a:t>
            </a:r>
            <a:endParaRPr b="1" i="0" sz="2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89800" y="3333725"/>
            <a:ext cx="7962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-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Nei casi d’uso abbiamo deciso di contattare l’azienda per chiarire i protagonisti.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-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Ricerca di metriche per il piano di qualifica.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