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F913"/>
    <a:srgbClr val="2FA68E"/>
    <a:srgbClr val="19FFC3"/>
    <a:srgbClr val="A7FFE8"/>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18" autoAdjust="0"/>
  </p:normalViewPr>
  <p:slideViewPr>
    <p:cSldViewPr>
      <p:cViewPr varScale="1">
        <p:scale>
          <a:sx n="14" d="100"/>
          <a:sy n="14" d="100"/>
        </p:scale>
        <p:origin x="-2652" y="-204"/>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CEBEB-8E17-436E-B953-91520D649C80}" type="datetimeFigureOut">
              <a:rPr lang="de-DE" smtClean="0"/>
              <a:t>12.01.2016</a:t>
            </a:fld>
            <a:endParaRPr lang="de-DE"/>
          </a:p>
        </p:txBody>
      </p:sp>
      <p:sp>
        <p:nvSpPr>
          <p:cNvPr id="4" name="Folienbildplatzhalt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B8EC5-3588-4C24-8F24-3673DC92CD23}" type="slidenum">
              <a:rPr lang="de-DE" smtClean="0"/>
              <a:t>‹Nr.›</a:t>
            </a:fld>
            <a:endParaRPr lang="de-DE"/>
          </a:p>
        </p:txBody>
      </p:sp>
    </p:spTree>
    <p:extLst>
      <p:ext uri="{BB962C8B-B14F-4D97-AF65-F5344CB8AC3E}">
        <p14:creationId xmlns:p14="http://schemas.microsoft.com/office/powerpoint/2010/main" val="3201260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55B8EC5-3588-4C24-8F24-3673DC92CD23}" type="slidenum">
              <a:rPr lang="de-DE" smtClean="0"/>
              <a:t>1</a:t>
            </a:fld>
            <a:endParaRPr lang="de-DE"/>
          </a:p>
        </p:txBody>
      </p:sp>
    </p:spTree>
    <p:extLst>
      <p:ext uri="{BB962C8B-B14F-4D97-AF65-F5344CB8AC3E}">
        <p14:creationId xmlns:p14="http://schemas.microsoft.com/office/powerpoint/2010/main" val="1214967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8"/>
            <a:ext cx="25737979" cy="917608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12.01.2016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1550686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12.01.2016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62776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6464734" y="2289072"/>
            <a:ext cx="5109748" cy="48694697"/>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135501" y="2289072"/>
            <a:ext cx="14824573" cy="4869469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12.01.2016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73566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12.01.2016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263631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10" y="27508442"/>
            <a:ext cx="25737979" cy="8502249"/>
          </a:xfrm>
        </p:spPr>
        <p:txBody>
          <a:bodyPr anchor="t"/>
          <a:lstStyle>
            <a:lvl1pPr algn="l">
              <a:defRPr sz="183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2391910" y="18144085"/>
            <a:ext cx="25737979" cy="9364360"/>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8E5A9B32-403F-47DB-A62E-56CDCAD5B4FF}" type="datetimeFigureOut">
              <a:rPr lang="de-DE" smtClean="0"/>
              <a:t>12.01.2016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42097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1135501" y="13318210"/>
            <a:ext cx="9967158" cy="376655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11607326" y="13318210"/>
            <a:ext cx="9967158" cy="376655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8E5A9B32-403F-47DB-A62E-56CDCAD5B4FF}" type="datetimeFigureOut">
              <a:rPr lang="de-DE" smtClean="0"/>
              <a:t>12.01.2016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25113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3999" y="1714326"/>
            <a:ext cx="27251978" cy="7134754"/>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514001" y="9582373"/>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 bearbeiten</a:t>
            </a:r>
          </a:p>
        </p:txBody>
      </p:sp>
      <p:sp>
        <p:nvSpPr>
          <p:cNvPr id="4" name="Inhaltsplatzhalter 3"/>
          <p:cNvSpPr>
            <a:spLocks noGrp="1"/>
          </p:cNvSpPr>
          <p:nvPr>
            <p:ph sz="half" idx="2"/>
          </p:nvPr>
        </p:nvSpPr>
        <p:spPr>
          <a:xfrm>
            <a:off x="1514001" y="13575850"/>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5381810" y="9582373"/>
            <a:ext cx="13384168"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 bearbeiten</a:t>
            </a:r>
          </a:p>
        </p:txBody>
      </p:sp>
      <p:sp>
        <p:nvSpPr>
          <p:cNvPr id="6" name="Inhaltsplatzhalter 5"/>
          <p:cNvSpPr>
            <a:spLocks noGrp="1"/>
          </p:cNvSpPr>
          <p:nvPr>
            <p:ph sz="quarter" idx="4"/>
          </p:nvPr>
        </p:nvSpPr>
        <p:spPr>
          <a:xfrm>
            <a:off x="15381810" y="13575850"/>
            <a:ext cx="13384168"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E5A9B32-403F-47DB-A62E-56CDCAD5B4FF}" type="datetimeFigureOut">
              <a:rPr lang="de-DE" smtClean="0"/>
              <a:t>12.01.2016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645643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E5A9B32-403F-47DB-A62E-56CDCAD5B4FF}" type="datetimeFigureOut">
              <a:rPr lang="de-DE" smtClean="0"/>
              <a:t>12.01.2016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83949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E5A9B32-403F-47DB-A62E-56CDCAD5B4FF}" type="datetimeFigureOut">
              <a:rPr lang="de-DE" smtClean="0"/>
              <a:t>12.01.2016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96770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1" y="1704415"/>
            <a:ext cx="9961904" cy="7253667"/>
          </a:xfrm>
        </p:spPr>
        <p:txBody>
          <a:bodyPr anchor="b"/>
          <a:lstStyle>
            <a:lvl1pPr algn="l">
              <a:defRPr sz="9100" b="1"/>
            </a:lvl1pPr>
          </a:lstStyle>
          <a:p>
            <a:r>
              <a:rPr lang="de-DE" smtClean="0"/>
              <a:t>Titelmasterformat durch Klicken bearbeiten</a:t>
            </a:r>
            <a:endParaRPr lang="de-DE"/>
          </a:p>
        </p:txBody>
      </p:sp>
      <p:sp>
        <p:nvSpPr>
          <p:cNvPr id="3" name="Inhaltsplatzhalter 2"/>
          <p:cNvSpPr>
            <a:spLocks noGrp="1"/>
          </p:cNvSpPr>
          <p:nvPr>
            <p:ph idx="1"/>
          </p:nvPr>
        </p:nvSpPr>
        <p:spPr>
          <a:xfrm>
            <a:off x="11838629" y="1704417"/>
            <a:ext cx="16927349" cy="36535892"/>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514001" y="8958084"/>
            <a:ext cx="9961904" cy="29282225"/>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E5A9B32-403F-47DB-A62E-56CDCAD5B4FF}" type="datetimeFigureOut">
              <a:rPr lang="de-DE" smtClean="0"/>
              <a:t>12.01.2016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235765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7" y="29965970"/>
            <a:ext cx="18167985" cy="3537654"/>
          </a:xfrm>
        </p:spPr>
        <p:txBody>
          <a:bodyPr anchor="b"/>
          <a:lstStyle>
            <a:lvl1pPr algn="l">
              <a:defRPr sz="9100" b="1"/>
            </a:lvl1pPr>
          </a:lstStyle>
          <a:p>
            <a:r>
              <a:rPr lang="de-DE" smtClean="0"/>
              <a:t>Titelmasterformat durch Klicken bearbeiten</a:t>
            </a:r>
            <a:endParaRPr lang="de-DE"/>
          </a:p>
        </p:txBody>
      </p:sp>
      <p:sp>
        <p:nvSpPr>
          <p:cNvPr id="3" name="Bildplatzhalter 2"/>
          <p:cNvSpPr>
            <a:spLocks noGrp="1"/>
          </p:cNvSpPr>
          <p:nvPr>
            <p:ph type="pic" idx="1"/>
          </p:nvPr>
        </p:nvSpPr>
        <p:spPr>
          <a:xfrm>
            <a:off x="5935087" y="3825019"/>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de-DE"/>
          </a:p>
        </p:txBody>
      </p:sp>
      <p:sp>
        <p:nvSpPr>
          <p:cNvPr id="4" name="Textplatzhalter 3"/>
          <p:cNvSpPr>
            <a:spLocks noGrp="1"/>
          </p:cNvSpPr>
          <p:nvPr>
            <p:ph type="body" sz="half" idx="2"/>
          </p:nvPr>
        </p:nvSpPr>
        <p:spPr>
          <a:xfrm>
            <a:off x="5935087" y="33503624"/>
            <a:ext cx="18167985" cy="5024051"/>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E5A9B32-403F-47DB-A62E-56CDCAD5B4FF}" type="datetimeFigureOut">
              <a:rPr lang="de-DE" smtClean="0"/>
              <a:t>12.01.2016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60486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6"/>
            <a:ext cx="27251978" cy="7134754"/>
          </a:xfrm>
          <a:prstGeom prst="rect">
            <a:avLst/>
          </a:prstGeom>
        </p:spPr>
        <p:txBody>
          <a:bodyPr vert="horz" lIns="417643" tIns="208822" rIns="417643" bIns="208822"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1513999" y="9988663"/>
            <a:ext cx="27251978" cy="28251646"/>
          </a:xfrm>
          <a:prstGeom prst="rect">
            <a:avLst/>
          </a:prstGeom>
        </p:spPr>
        <p:txBody>
          <a:bodyPr vert="horz" lIns="417643" tIns="208822" rIns="417643" bIns="208822"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1513999" y="39677166"/>
            <a:ext cx="7065328" cy="2279156"/>
          </a:xfrm>
          <a:prstGeom prst="rect">
            <a:avLst/>
          </a:prstGeom>
        </p:spPr>
        <p:txBody>
          <a:bodyPr vert="horz" lIns="417643" tIns="208822" rIns="417643" bIns="208822" rtlCol="0" anchor="ctr"/>
          <a:lstStyle>
            <a:lvl1pPr algn="l">
              <a:defRPr sz="5500">
                <a:solidFill>
                  <a:schemeClr val="tx1">
                    <a:tint val="75000"/>
                  </a:schemeClr>
                </a:solidFill>
              </a:defRPr>
            </a:lvl1pPr>
          </a:lstStyle>
          <a:p>
            <a:fld id="{8E5A9B32-403F-47DB-A62E-56CDCAD5B4FF}" type="datetimeFigureOut">
              <a:rPr lang="de-DE" smtClean="0"/>
              <a:t>12.01.2016</a:t>
            </a:fld>
            <a:endParaRPr lang="de-DE"/>
          </a:p>
        </p:txBody>
      </p:sp>
      <p:sp>
        <p:nvSpPr>
          <p:cNvPr id="5" name="Fußzeilenplatzhalter 4"/>
          <p:cNvSpPr>
            <a:spLocks noGrp="1"/>
          </p:cNvSpPr>
          <p:nvPr>
            <p:ph type="ftr" sz="quarter" idx="3"/>
          </p:nvPr>
        </p:nvSpPr>
        <p:spPr>
          <a:xfrm>
            <a:off x="10345658" y="39677166"/>
            <a:ext cx="9588659" cy="2279156"/>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21700649" y="39677166"/>
            <a:ext cx="7065328" cy="2279156"/>
          </a:xfrm>
          <a:prstGeom prst="rect">
            <a:avLst/>
          </a:prstGeom>
        </p:spPr>
        <p:txBody>
          <a:bodyPr vert="horz" lIns="417643" tIns="208822" rIns="417643" bIns="208822" rtlCol="0" anchor="ctr"/>
          <a:lstStyle>
            <a:lvl1pPr algn="r">
              <a:defRPr sz="5500">
                <a:solidFill>
                  <a:schemeClr val="tx1">
                    <a:tint val="75000"/>
                  </a:schemeClr>
                </a:solidFill>
              </a:defRPr>
            </a:lvl1pPr>
          </a:lstStyle>
          <a:p>
            <a:fld id="{91A3CDA7-AAB0-49E4-AF1D-6EE187CDEF8E}" type="slidenum">
              <a:rPr lang="de-DE" smtClean="0"/>
              <a:t>‹Nr.›</a:t>
            </a:fld>
            <a:endParaRPr lang="de-DE"/>
          </a:p>
        </p:txBody>
      </p:sp>
    </p:spTree>
    <p:extLst>
      <p:ext uri="{BB962C8B-B14F-4D97-AF65-F5344CB8AC3E}">
        <p14:creationId xmlns:p14="http://schemas.microsoft.com/office/powerpoint/2010/main" val="724152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Abgerundetes Rechteck 5"/>
          <p:cNvSpPr/>
          <p:nvPr/>
        </p:nvSpPr>
        <p:spPr>
          <a:xfrm>
            <a:off x="7316350" y="257200"/>
            <a:ext cx="12529392" cy="3145062"/>
          </a:xfrm>
          <a:prstGeom prst="roundRect">
            <a:avLst/>
          </a:prstGeom>
          <a:solidFill>
            <a:srgbClr val="2FA68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de-DE" sz="10000" b="1" dirty="0" smtClean="0">
                <a:solidFill>
                  <a:schemeClr val="bg1"/>
                </a:solidFill>
                <a:latin typeface="Arial" panose="020B0604020202020204" pitchFamily="34" charset="0"/>
                <a:cs typeface="Arial" panose="020B0604020202020204" pitchFamily="34" charset="0"/>
              </a:rPr>
              <a:t>Das </a:t>
            </a:r>
            <a:r>
              <a:rPr lang="de-DE" sz="10000" b="1" dirty="0" err="1" smtClean="0">
                <a:solidFill>
                  <a:schemeClr val="bg1"/>
                </a:solidFill>
                <a:latin typeface="Arial" panose="020B0604020202020204" pitchFamily="34" charset="0"/>
                <a:cs typeface="Arial" panose="020B0604020202020204" pitchFamily="34" charset="0"/>
              </a:rPr>
              <a:t>HfTL</a:t>
            </a:r>
            <a:r>
              <a:rPr lang="de-DE" sz="10000" b="1" dirty="0" smtClean="0">
                <a:solidFill>
                  <a:schemeClr val="bg1"/>
                </a:solidFill>
                <a:latin typeface="Arial" panose="020B0604020202020204" pitchFamily="34" charset="0"/>
                <a:cs typeface="Arial" panose="020B0604020202020204" pitchFamily="34" charset="0"/>
              </a:rPr>
              <a:t> Fundbüro</a:t>
            </a:r>
            <a:r>
              <a:rPr lang="de-DE" sz="16400" dirty="0" smtClean="0">
                <a:solidFill>
                  <a:schemeClr val="bg1"/>
                </a:solidFill>
                <a:latin typeface="Arial" panose="020B0604020202020204" pitchFamily="34" charset="0"/>
                <a:cs typeface="Arial" panose="020B0604020202020204" pitchFamily="34" charset="0"/>
              </a:rPr>
              <a:t/>
            </a:r>
            <a:br>
              <a:rPr lang="de-DE" sz="16400" dirty="0" smtClean="0">
                <a:solidFill>
                  <a:schemeClr val="bg1"/>
                </a:solidFill>
                <a:latin typeface="Arial" panose="020B0604020202020204" pitchFamily="34" charset="0"/>
                <a:cs typeface="Arial" panose="020B0604020202020204" pitchFamily="34" charset="0"/>
              </a:rPr>
            </a:br>
            <a:r>
              <a:rPr lang="de-DE" sz="5000" dirty="0" smtClean="0">
                <a:solidFill>
                  <a:schemeClr val="bg1"/>
                </a:solidFill>
                <a:latin typeface="Arial" panose="020B0604020202020204" pitchFamily="34" charset="0"/>
                <a:cs typeface="Arial" panose="020B0604020202020204" pitchFamily="34" charset="0"/>
              </a:rPr>
              <a:t>Die Plattform für verlorene Gegenstände</a:t>
            </a:r>
            <a:endParaRPr lang="de-DE" sz="5000" dirty="0">
              <a:solidFill>
                <a:schemeClr val="bg1"/>
              </a:solidFill>
            </a:endParaRPr>
          </a:p>
        </p:txBody>
      </p:sp>
      <p:pic>
        <p:nvPicPr>
          <p:cNvPr id="1031" name="Picture 7" descr="C:\Users\student\Downloads\HfTL-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6332" y="571055"/>
            <a:ext cx="6057900" cy="2543175"/>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uppieren 27"/>
          <p:cNvGrpSpPr/>
          <p:nvPr/>
        </p:nvGrpSpPr>
        <p:grpSpPr>
          <a:xfrm>
            <a:off x="15676620" y="36921429"/>
            <a:ext cx="12508818" cy="5508590"/>
            <a:chOff x="197876" y="37125743"/>
            <a:chExt cx="13518958" cy="5508590"/>
          </a:xfrm>
        </p:grpSpPr>
        <p:sp>
          <p:nvSpPr>
            <p:cNvPr id="51" name="Abgerundetes Rechteck 50"/>
            <p:cNvSpPr/>
            <p:nvPr/>
          </p:nvSpPr>
          <p:spPr>
            <a:xfrm>
              <a:off x="197876" y="37125743"/>
              <a:ext cx="13518958" cy="5508590"/>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a:latin typeface="Arial" panose="020B0604020202020204" pitchFamily="34" charset="0"/>
                  <a:cs typeface="Arial" panose="020B0604020202020204" pitchFamily="34" charset="0"/>
                </a:rPr>
                <a:t>9</a:t>
              </a:r>
              <a:r>
                <a:rPr lang="de-DE" sz="5000" b="1" dirty="0" smtClean="0">
                  <a:latin typeface="Arial" panose="020B0604020202020204" pitchFamily="34" charset="0"/>
                  <a:cs typeface="Arial" panose="020B0604020202020204" pitchFamily="34" charset="0"/>
                </a:rPr>
                <a:t>. </a:t>
              </a:r>
              <a:r>
                <a:rPr lang="de-DE" sz="5000" b="1" dirty="0">
                  <a:latin typeface="Arial" panose="020B0604020202020204" pitchFamily="34" charset="0"/>
                  <a:cs typeface="Arial" panose="020B0604020202020204" pitchFamily="34" charset="0"/>
                </a:rPr>
                <a:t>Projektphasen</a:t>
              </a: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p:txBody>
        </p:sp>
        <p:pic>
          <p:nvPicPr>
            <p:cNvPr id="1036" name="Picture 12" descr="C:\Users\student\Pictures\Phas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942" y="38417848"/>
              <a:ext cx="12476826" cy="3580702"/>
            </a:xfrm>
            <a:prstGeom prst="rect">
              <a:avLst/>
            </a:prstGeom>
            <a:noFill/>
            <a:ln>
              <a:solidFill>
                <a:schemeClr val="accent1">
                  <a:shade val="50000"/>
                </a:schemeClr>
              </a:solidFill>
            </a:ln>
            <a:extLst>
              <a:ext uri="{909E8E84-426E-40DD-AFC4-6F175D3DCCD1}">
                <a14:hiddenFill xmlns:a14="http://schemas.microsoft.com/office/drawing/2010/main">
                  <a:solidFill>
                    <a:srgbClr val="FFFFFF"/>
                  </a:solidFill>
                </a14:hiddenFill>
              </a:ext>
            </a:extLst>
          </p:spPr>
        </p:pic>
      </p:grpSp>
      <p:grpSp>
        <p:nvGrpSpPr>
          <p:cNvPr id="3" name="Gruppieren 2"/>
          <p:cNvGrpSpPr/>
          <p:nvPr/>
        </p:nvGrpSpPr>
        <p:grpSpPr>
          <a:xfrm>
            <a:off x="16477360" y="22916430"/>
            <a:ext cx="11682115" cy="5964943"/>
            <a:chOff x="16073984" y="22272644"/>
            <a:chExt cx="10363504" cy="5964943"/>
          </a:xfrm>
        </p:grpSpPr>
        <p:sp>
          <p:nvSpPr>
            <p:cNvPr id="24" name="Abgerundetes Rechteck 23"/>
            <p:cNvSpPr/>
            <p:nvPr/>
          </p:nvSpPr>
          <p:spPr>
            <a:xfrm>
              <a:off x="16073984" y="22272644"/>
              <a:ext cx="10363504" cy="5964943"/>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smtClean="0">
                  <a:latin typeface="Arial" panose="020B0604020202020204" pitchFamily="34" charset="0"/>
                  <a:cs typeface="Arial" panose="020B0604020202020204" pitchFamily="34" charset="0"/>
                </a:rPr>
                <a:t>5. Projektorganisation</a:t>
              </a:r>
              <a:endParaRPr lang="de-DE" sz="5000" b="1"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p:txBody>
        </p:sp>
        <p:pic>
          <p:nvPicPr>
            <p:cNvPr id="1037" name="Picture 13" descr="C:\Users\student\Pictures\Organigram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59143" y="23687278"/>
              <a:ext cx="8993185" cy="38480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uppieren 18"/>
          <p:cNvGrpSpPr/>
          <p:nvPr/>
        </p:nvGrpSpPr>
        <p:grpSpPr>
          <a:xfrm>
            <a:off x="1705717" y="28162360"/>
            <a:ext cx="11977610" cy="9011654"/>
            <a:chOff x="115786" y="29575647"/>
            <a:chExt cx="10363504" cy="7389114"/>
          </a:xfrm>
        </p:grpSpPr>
        <p:sp>
          <p:nvSpPr>
            <p:cNvPr id="9" name="Abgerundetes Rechteck 8"/>
            <p:cNvSpPr/>
            <p:nvPr/>
          </p:nvSpPr>
          <p:spPr>
            <a:xfrm>
              <a:off x="115786" y="29575647"/>
              <a:ext cx="10363504" cy="7389114"/>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a:latin typeface="Arial" panose="020B0604020202020204" pitchFamily="34" charset="0"/>
                  <a:cs typeface="Arial" panose="020B0604020202020204" pitchFamily="34" charset="0"/>
                </a:rPr>
                <a:t>6</a:t>
              </a:r>
              <a:r>
                <a:rPr lang="de-DE" sz="5000" b="1" dirty="0" smtClean="0">
                  <a:latin typeface="Arial" panose="020B0604020202020204" pitchFamily="34" charset="0"/>
                  <a:cs typeface="Arial" panose="020B0604020202020204" pitchFamily="34" charset="0"/>
                </a:rPr>
                <a:t>. </a:t>
              </a:r>
              <a:r>
                <a:rPr lang="de-DE" sz="5000" b="1" dirty="0">
                  <a:latin typeface="Arial" panose="020B0604020202020204" pitchFamily="34" charset="0"/>
                  <a:cs typeface="Arial" panose="020B0604020202020204" pitchFamily="34" charset="0"/>
                </a:rPr>
                <a:t>Vorgehensmodell</a:t>
              </a: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p:txBody>
        </p:sp>
        <p:pic>
          <p:nvPicPr>
            <p:cNvPr id="4" name="Grafik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8739" y="30824286"/>
              <a:ext cx="8487960" cy="5715798"/>
            </a:xfrm>
            <a:prstGeom prst="rect">
              <a:avLst/>
            </a:prstGeom>
          </p:spPr>
          <p:style>
            <a:lnRef idx="2">
              <a:schemeClr val="accent5">
                <a:shade val="50000"/>
              </a:schemeClr>
            </a:lnRef>
            <a:fillRef idx="1">
              <a:schemeClr val="accent5"/>
            </a:fillRef>
            <a:effectRef idx="0">
              <a:schemeClr val="accent5"/>
            </a:effectRef>
            <a:fontRef idx="minor">
              <a:schemeClr val="lt1"/>
            </a:fontRef>
          </p:style>
        </p:pic>
      </p:grpSp>
      <p:grpSp>
        <p:nvGrpSpPr>
          <p:cNvPr id="14" name="Gruppieren 13"/>
          <p:cNvGrpSpPr/>
          <p:nvPr/>
        </p:nvGrpSpPr>
        <p:grpSpPr>
          <a:xfrm>
            <a:off x="1773489" y="22916430"/>
            <a:ext cx="12858206" cy="4473644"/>
            <a:chOff x="115786" y="22245121"/>
            <a:chExt cx="10363504" cy="7107571"/>
          </a:xfrm>
        </p:grpSpPr>
        <p:sp>
          <p:nvSpPr>
            <p:cNvPr id="49" name="Abgerundetes Rechteck 48"/>
            <p:cNvSpPr/>
            <p:nvPr/>
          </p:nvSpPr>
          <p:spPr>
            <a:xfrm>
              <a:off x="115786" y="22245121"/>
              <a:ext cx="10363504" cy="7107571"/>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smtClean="0">
                  <a:latin typeface="Arial" panose="020B0604020202020204" pitchFamily="34" charset="0"/>
                  <a:cs typeface="Arial" panose="020B0604020202020204" pitchFamily="34" charset="0"/>
                </a:rPr>
                <a:t>4. Umfeldanalyse</a:t>
              </a:r>
            </a:p>
            <a:p>
              <a:pPr algn="ctr"/>
              <a:endParaRPr lang="de-DE" sz="5000" b="1" dirty="0" smtClean="0"/>
            </a:p>
            <a:p>
              <a:pPr algn="ctr"/>
              <a:endParaRPr lang="de-DE" sz="5000" b="1" dirty="0"/>
            </a:p>
            <a:p>
              <a:pPr algn="ctr"/>
              <a:endParaRPr lang="de-DE" sz="4800" b="1" dirty="0"/>
            </a:p>
            <a:p>
              <a:pPr algn="ctr"/>
              <a:endParaRPr lang="de-DE" sz="5000" b="1" dirty="0" smtClean="0"/>
            </a:p>
            <a:p>
              <a:pPr algn="ctr"/>
              <a:endParaRPr lang="de-DE" sz="5000" b="1" dirty="0"/>
            </a:p>
          </p:txBody>
        </p:sp>
        <p:sp>
          <p:nvSpPr>
            <p:cNvPr id="23" name="Textfeld 22"/>
            <p:cNvSpPr txBox="1"/>
            <p:nvPr/>
          </p:nvSpPr>
          <p:spPr>
            <a:xfrm>
              <a:off x="434436" y="24237727"/>
              <a:ext cx="9637058" cy="3170099"/>
            </a:xfrm>
            <a:prstGeom prst="rect">
              <a:avLst/>
            </a:prstGeom>
            <a:noFill/>
          </p:spPr>
          <p:txBody>
            <a:bodyPr wrap="square" rtlCol="0">
              <a:spAutoFit/>
            </a:bodyPr>
            <a:lstStyle/>
            <a:p>
              <a:pPr algn="just"/>
              <a:r>
                <a:rPr lang="de-DE" sz="2500" dirty="0" smtClean="0">
                  <a:solidFill>
                    <a:schemeClr val="lt1"/>
                  </a:solidFill>
                  <a:latin typeface="Arial" panose="020B0604020202020204" pitchFamily="34" charset="0"/>
                  <a:cs typeface="Arial" panose="020B0604020202020204" pitchFamily="34" charset="0"/>
                </a:rPr>
                <a:t>Für die Umfeldanalyse wurden folgende Faktoren herangezogen und analysiert:</a:t>
              </a:r>
            </a:p>
            <a:p>
              <a:pPr algn="just"/>
              <a:endParaRPr lang="de-DE" sz="2500" dirty="0">
                <a:solidFill>
                  <a:schemeClr val="lt1"/>
                </a:solidFill>
                <a:latin typeface="Arial" panose="020B0604020202020204" pitchFamily="34" charset="0"/>
                <a:cs typeface="Arial" panose="020B0604020202020204" pitchFamily="34" charset="0"/>
              </a:endParaRPr>
            </a:p>
            <a:p>
              <a:pPr algn="just"/>
              <a:r>
                <a:rPr lang="de-DE" sz="2500" dirty="0" smtClean="0">
                  <a:solidFill>
                    <a:schemeClr val="lt1"/>
                  </a:solidFill>
                  <a:latin typeface="Arial" panose="020B0604020202020204" pitchFamily="34" charset="0"/>
                  <a:cs typeface="Arial" panose="020B0604020202020204" pitchFamily="34" charset="0"/>
                </a:rPr>
                <a:t>Risikoanalyse bezogen </a:t>
              </a:r>
              <a:r>
                <a:rPr lang="de-DE" sz="2500" dirty="0" smtClean="0">
                  <a:solidFill>
                    <a:schemeClr val="lt1"/>
                  </a:solidFill>
                  <a:latin typeface="Arial" panose="020B0604020202020204" pitchFamily="34" charset="0"/>
                  <a:cs typeface="Arial" panose="020B0604020202020204" pitchFamily="34" charset="0"/>
                </a:rPr>
                <a:t>auf</a:t>
              </a:r>
              <a:endParaRPr lang="de-DE" sz="2500" dirty="0" smtClean="0">
                <a:solidFill>
                  <a:schemeClr val="lt1"/>
                </a:solidFill>
                <a:latin typeface="Arial" panose="020B0604020202020204" pitchFamily="34" charset="0"/>
                <a:cs typeface="Arial" panose="020B0604020202020204" pitchFamily="34" charset="0"/>
              </a:endParaRP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Leistung</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Stakeholder</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Aufwand</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Termine</a:t>
              </a:r>
            </a:p>
            <a:p>
              <a:pPr algn="just"/>
              <a:endParaRPr lang="de-DE" sz="2500" dirty="0">
                <a:solidFill>
                  <a:schemeClr val="lt1"/>
                </a:solidFill>
                <a:latin typeface="Arial" panose="020B0604020202020204" pitchFamily="34" charset="0"/>
                <a:cs typeface="Arial" panose="020B0604020202020204" pitchFamily="34" charset="0"/>
              </a:endParaRPr>
            </a:p>
          </p:txBody>
        </p:sp>
      </p:grpSp>
      <p:grpSp>
        <p:nvGrpSpPr>
          <p:cNvPr id="11" name="Gruppieren 10"/>
          <p:cNvGrpSpPr/>
          <p:nvPr/>
        </p:nvGrpSpPr>
        <p:grpSpPr>
          <a:xfrm>
            <a:off x="2115898" y="3950695"/>
            <a:ext cx="11465148" cy="6056308"/>
            <a:chOff x="15503263" y="3792297"/>
            <a:chExt cx="10945216" cy="6056308"/>
          </a:xfrm>
        </p:grpSpPr>
        <p:sp>
          <p:nvSpPr>
            <p:cNvPr id="35" name="Abgerundetes Rechteck 34"/>
            <p:cNvSpPr/>
            <p:nvPr/>
          </p:nvSpPr>
          <p:spPr>
            <a:xfrm>
              <a:off x="15503263" y="3792297"/>
              <a:ext cx="10945216" cy="6056308"/>
            </a:xfrm>
            <a:prstGeom prst="roundRect">
              <a:avLst>
                <a:gd name="adj" fmla="val 8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de-DE" sz="2500" dirty="0" smtClean="0">
                <a:latin typeface="Arial" panose="020B0604020202020204" pitchFamily="34" charset="0"/>
                <a:cs typeface="Arial" panose="020B0604020202020204" pitchFamily="34" charset="0"/>
              </a:endParaRPr>
            </a:p>
          </p:txBody>
        </p:sp>
        <p:sp>
          <p:nvSpPr>
            <p:cNvPr id="36" name="Textfeld 35"/>
            <p:cNvSpPr txBox="1"/>
            <p:nvPr/>
          </p:nvSpPr>
          <p:spPr>
            <a:xfrm>
              <a:off x="17156211" y="3833516"/>
              <a:ext cx="7920880" cy="861774"/>
            </a:xfrm>
            <a:prstGeom prst="rect">
              <a:avLst/>
            </a:prstGeom>
            <a:noFill/>
          </p:spPr>
          <p:txBody>
            <a:bodyPr wrap="square" rtlCol="0">
              <a:spAutoFit/>
            </a:bodyPr>
            <a:lstStyle/>
            <a:p>
              <a:pPr algn="ctr"/>
              <a:r>
                <a:rPr lang="de-DE" sz="5000" b="1" dirty="0">
                  <a:solidFill>
                    <a:schemeClr val="lt1"/>
                  </a:solidFill>
                  <a:latin typeface="Arial" panose="020B0604020202020204" pitchFamily="34" charset="0"/>
                  <a:cs typeface="Arial" panose="020B0604020202020204" pitchFamily="34" charset="0"/>
                </a:rPr>
                <a:t>1</a:t>
              </a:r>
              <a:r>
                <a:rPr lang="de-DE" sz="5000" b="1" dirty="0" smtClean="0">
                  <a:solidFill>
                    <a:schemeClr val="lt1"/>
                  </a:solidFill>
                  <a:latin typeface="Arial" panose="020B0604020202020204" pitchFamily="34" charset="0"/>
                  <a:cs typeface="Arial" panose="020B0604020202020204" pitchFamily="34" charset="0"/>
                </a:rPr>
                <a:t>. Problembeschreibung</a:t>
              </a:r>
              <a:endParaRPr lang="de-DE" sz="5000" b="1" dirty="0">
                <a:solidFill>
                  <a:schemeClr val="lt1"/>
                </a:solidFill>
                <a:latin typeface="Arial" panose="020B0604020202020204" pitchFamily="34" charset="0"/>
                <a:cs typeface="Arial" panose="020B0604020202020204" pitchFamily="34" charset="0"/>
              </a:endParaRPr>
            </a:p>
          </p:txBody>
        </p:sp>
        <p:sp>
          <p:nvSpPr>
            <p:cNvPr id="39" name="Textfeld 38"/>
            <p:cNvSpPr txBox="1"/>
            <p:nvPr/>
          </p:nvSpPr>
          <p:spPr>
            <a:xfrm>
              <a:off x="16073984" y="4885969"/>
              <a:ext cx="9637058" cy="4708981"/>
            </a:xfrm>
            <a:prstGeom prst="rect">
              <a:avLst/>
            </a:prstGeom>
            <a:noFill/>
          </p:spPr>
          <p:txBody>
            <a:bodyPr wrap="square" rtlCol="0">
              <a:spAutoFit/>
            </a:bodyPr>
            <a:lstStyle/>
            <a:p>
              <a:pPr algn="just"/>
              <a:r>
                <a:rPr lang="de-DE" sz="2500" dirty="0">
                  <a:solidFill>
                    <a:schemeClr val="lt1"/>
                  </a:solidFill>
                  <a:latin typeface="Arial" panose="020B0604020202020204" pitchFamily="34" charset="0"/>
                  <a:cs typeface="Arial" panose="020B0604020202020204" pitchFamily="34" charset="0"/>
                </a:rPr>
                <a:t>An der </a:t>
              </a:r>
              <a:r>
                <a:rPr lang="de-DE" sz="2500" dirty="0" err="1">
                  <a:solidFill>
                    <a:schemeClr val="lt1"/>
                  </a:solidFill>
                  <a:latin typeface="Arial" panose="020B0604020202020204" pitchFamily="34" charset="0"/>
                  <a:cs typeface="Arial" panose="020B0604020202020204" pitchFamily="34" charset="0"/>
                </a:rPr>
                <a:t>HfTL</a:t>
              </a:r>
              <a:r>
                <a:rPr lang="de-DE" sz="2500" dirty="0">
                  <a:solidFill>
                    <a:schemeClr val="lt1"/>
                  </a:solidFill>
                  <a:latin typeface="Arial" panose="020B0604020202020204" pitchFamily="34" charset="0"/>
                  <a:cs typeface="Arial" panose="020B0604020202020204" pitchFamily="34" charset="0"/>
                </a:rPr>
                <a:t> werden des Öfteren Gegenstände verloren </a:t>
              </a:r>
              <a:r>
                <a:rPr lang="de-DE" sz="2500" dirty="0" smtClean="0">
                  <a:solidFill>
                    <a:schemeClr val="lt1"/>
                  </a:solidFill>
                  <a:latin typeface="Arial" panose="020B0604020202020204" pitchFamily="34" charset="0"/>
                  <a:cs typeface="Arial" panose="020B0604020202020204" pitchFamily="34" charset="0"/>
                </a:rPr>
                <a:t>beziehungsweise gefunden</a:t>
              </a:r>
              <a:r>
                <a:rPr lang="de-DE" sz="2500" dirty="0">
                  <a:solidFill>
                    <a:schemeClr val="lt1"/>
                  </a:solidFill>
                  <a:latin typeface="Arial" panose="020B0604020202020204" pitchFamily="34" charset="0"/>
                  <a:cs typeface="Arial" panose="020B0604020202020204" pitchFamily="34" charset="0"/>
                </a:rPr>
                <a:t>. Das Zusammenführen von Besitzer und Finder verläuft jedoch oft </a:t>
              </a:r>
              <a:r>
                <a:rPr lang="de-DE" sz="2500" dirty="0" smtClean="0">
                  <a:solidFill>
                    <a:schemeClr val="lt1"/>
                  </a:solidFill>
                  <a:latin typeface="Arial" panose="020B0604020202020204" pitchFamily="34" charset="0"/>
                  <a:cs typeface="Arial" panose="020B0604020202020204" pitchFamily="34" charset="0"/>
                </a:rPr>
                <a:t>langwierig </a:t>
              </a:r>
              <a:r>
                <a:rPr lang="de-DE" sz="2500" dirty="0">
                  <a:solidFill>
                    <a:schemeClr val="lt1"/>
                  </a:solidFill>
                  <a:latin typeface="Arial" panose="020B0604020202020204" pitchFamily="34" charset="0"/>
                  <a:cs typeface="Arial" panose="020B0604020202020204" pitchFamily="34" charset="0"/>
                </a:rPr>
                <a:t>und mit hohem Aufwand. Falls es keine Hinweise per </a:t>
              </a:r>
              <a:r>
                <a:rPr lang="de-DE" sz="2500" dirty="0" smtClean="0">
                  <a:solidFill>
                    <a:schemeClr val="lt1"/>
                  </a:solidFill>
                  <a:latin typeface="Arial" panose="020B0604020202020204" pitchFamily="34" charset="0"/>
                  <a:cs typeface="Arial" panose="020B0604020202020204" pitchFamily="34" charset="0"/>
                </a:rPr>
                <a:t>E-Mail gibt, ist man gezwungen eine Vielzahl von Büros aufzusuchen um weitere Informationen zu dem verlorenen Gegenstand zu erhalten. </a:t>
              </a:r>
            </a:p>
            <a:p>
              <a:pPr algn="just"/>
              <a:r>
                <a:rPr lang="de-DE" sz="2500" dirty="0" smtClean="0">
                  <a:solidFill>
                    <a:schemeClr val="lt1"/>
                  </a:solidFill>
                  <a:latin typeface="Arial" panose="020B0604020202020204" pitchFamily="34" charset="0"/>
                  <a:cs typeface="Arial" panose="020B0604020202020204" pitchFamily="34" charset="0"/>
                </a:rPr>
                <a:t>Da das Widerfinden verschwundener Gegenstände oft erfolglos bleibt, ergibt sich hieraus eine konkrete Frage.</a:t>
              </a:r>
            </a:p>
            <a:p>
              <a:pPr algn="just"/>
              <a:endParaRPr lang="de-DE" sz="2500" dirty="0">
                <a:solidFill>
                  <a:schemeClr val="lt1"/>
                </a:solidFill>
                <a:latin typeface="Arial" panose="020B0604020202020204" pitchFamily="34" charset="0"/>
                <a:cs typeface="Arial" panose="020B0604020202020204" pitchFamily="34" charset="0"/>
              </a:endParaRPr>
            </a:p>
            <a:p>
              <a:pPr algn="just"/>
              <a:r>
                <a:rPr lang="de-DE" sz="2500" dirty="0" smtClean="0">
                  <a:solidFill>
                    <a:schemeClr val="lt1"/>
                  </a:solidFill>
                  <a:latin typeface="Arial" panose="020B0604020202020204" pitchFamily="34" charset="0"/>
                  <a:cs typeface="Arial" panose="020B0604020202020204" pitchFamily="34" charset="0"/>
                </a:rPr>
                <a:t>Wie kann man mit wenig Aufwand die Erfolgsaussichten eines Wiederfindens erhöhen?</a:t>
              </a:r>
              <a:endParaRPr lang="de-DE" sz="2500" dirty="0">
                <a:solidFill>
                  <a:schemeClr val="lt1"/>
                </a:solidFill>
                <a:latin typeface="Arial" panose="020B0604020202020204" pitchFamily="34" charset="0"/>
                <a:cs typeface="Arial" panose="020B0604020202020204" pitchFamily="34" charset="0"/>
              </a:endParaRPr>
            </a:p>
            <a:p>
              <a:pPr algn="just"/>
              <a:endParaRPr lang="de-DE" sz="2500" dirty="0">
                <a:solidFill>
                  <a:schemeClr val="lt1"/>
                </a:solidFill>
                <a:latin typeface="Arial" panose="020B0604020202020204" pitchFamily="34" charset="0"/>
                <a:cs typeface="Arial" panose="020B0604020202020204" pitchFamily="34" charset="0"/>
              </a:endParaRPr>
            </a:p>
          </p:txBody>
        </p:sp>
      </p:grpSp>
      <p:grpSp>
        <p:nvGrpSpPr>
          <p:cNvPr id="12" name="Gruppieren 11"/>
          <p:cNvGrpSpPr/>
          <p:nvPr/>
        </p:nvGrpSpPr>
        <p:grpSpPr>
          <a:xfrm>
            <a:off x="14935239" y="3949636"/>
            <a:ext cx="13250199" cy="7900141"/>
            <a:chOff x="115786" y="3792297"/>
            <a:chExt cx="10525358" cy="8332400"/>
          </a:xfrm>
        </p:grpSpPr>
        <p:sp>
          <p:nvSpPr>
            <p:cNvPr id="18" name="Abgerundetes Rechteck 17"/>
            <p:cNvSpPr/>
            <p:nvPr/>
          </p:nvSpPr>
          <p:spPr>
            <a:xfrm>
              <a:off x="115786" y="3792297"/>
              <a:ext cx="10525358" cy="8332400"/>
            </a:xfrm>
            <a:prstGeom prst="roundRect">
              <a:avLst>
                <a:gd name="adj" fmla="val 8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de-DE" sz="2500" dirty="0" smtClean="0">
                <a:latin typeface="Arial" panose="020B0604020202020204" pitchFamily="34" charset="0"/>
                <a:cs typeface="Arial" panose="020B0604020202020204" pitchFamily="34" charset="0"/>
              </a:endParaRPr>
            </a:p>
          </p:txBody>
        </p:sp>
        <p:sp>
          <p:nvSpPr>
            <p:cNvPr id="5" name="Textfeld 4"/>
            <p:cNvSpPr txBox="1"/>
            <p:nvPr/>
          </p:nvSpPr>
          <p:spPr>
            <a:xfrm>
              <a:off x="1531601" y="3829896"/>
              <a:ext cx="7523201" cy="861774"/>
            </a:xfrm>
            <a:prstGeom prst="rect">
              <a:avLst/>
            </a:prstGeom>
            <a:noFill/>
          </p:spPr>
          <p:txBody>
            <a:bodyPr wrap="square" rtlCol="0">
              <a:spAutoFit/>
            </a:bodyPr>
            <a:lstStyle/>
            <a:p>
              <a:pPr algn="ctr"/>
              <a:r>
                <a:rPr lang="de-DE" sz="5000" b="1" dirty="0">
                  <a:solidFill>
                    <a:schemeClr val="lt1"/>
                  </a:solidFill>
                  <a:latin typeface="Arial" panose="020B0604020202020204" pitchFamily="34" charset="0"/>
                  <a:cs typeface="Arial" panose="020B0604020202020204" pitchFamily="34" charset="0"/>
                </a:rPr>
                <a:t>2</a:t>
              </a:r>
              <a:r>
                <a:rPr lang="de-DE" sz="5000" b="1" dirty="0" smtClean="0">
                  <a:solidFill>
                    <a:schemeClr val="lt1"/>
                  </a:solidFill>
                  <a:latin typeface="Arial" panose="020B0604020202020204" pitchFamily="34" charset="0"/>
                  <a:cs typeface="Arial" panose="020B0604020202020204" pitchFamily="34" charset="0"/>
                </a:rPr>
                <a:t>. Projektbeschreibung</a:t>
              </a:r>
              <a:endParaRPr lang="de-DE" sz="5000" b="1" dirty="0">
                <a:solidFill>
                  <a:schemeClr val="lt1"/>
                </a:solidFill>
                <a:latin typeface="Arial" panose="020B0604020202020204" pitchFamily="34" charset="0"/>
                <a:cs typeface="Arial" panose="020B0604020202020204" pitchFamily="34" charset="0"/>
              </a:endParaRPr>
            </a:p>
          </p:txBody>
        </p:sp>
        <p:sp>
          <p:nvSpPr>
            <p:cNvPr id="21" name="Textfeld 20"/>
            <p:cNvSpPr txBox="1"/>
            <p:nvPr/>
          </p:nvSpPr>
          <p:spPr>
            <a:xfrm>
              <a:off x="3437478" y="7514554"/>
              <a:ext cx="2971723" cy="1169551"/>
            </a:xfrm>
            <a:prstGeom prst="rect">
              <a:avLst/>
            </a:prstGeom>
            <a:noFill/>
          </p:spPr>
          <p:txBody>
            <a:bodyPr wrap="square" rtlCol="0">
              <a:spAutoFit/>
            </a:bodyPr>
            <a:lstStyle/>
            <a:p>
              <a:pPr algn="ctr"/>
              <a:r>
                <a:rPr lang="de-DE" sz="3500" b="1" dirty="0" smtClean="0">
                  <a:solidFill>
                    <a:schemeClr val="lt1"/>
                  </a:solidFill>
                  <a:latin typeface="Arial" panose="020B0604020202020204" pitchFamily="34" charset="0"/>
                  <a:cs typeface="Arial" panose="020B0604020202020204" pitchFamily="34" charset="0"/>
                </a:rPr>
                <a:t>Verlorenes</a:t>
              </a:r>
            </a:p>
            <a:p>
              <a:pPr algn="ctr"/>
              <a:r>
                <a:rPr lang="de-DE" sz="3500" b="1" dirty="0" smtClean="0">
                  <a:solidFill>
                    <a:schemeClr val="lt1"/>
                  </a:solidFill>
                  <a:latin typeface="Arial" panose="020B0604020202020204" pitchFamily="34" charset="0"/>
                  <a:cs typeface="Arial" panose="020B0604020202020204" pitchFamily="34" charset="0"/>
                </a:rPr>
                <a:t>finden</a:t>
              </a:r>
              <a:endParaRPr lang="de-DE" sz="3500" b="1" dirty="0">
                <a:solidFill>
                  <a:schemeClr val="lt1"/>
                </a:solidFill>
                <a:latin typeface="Arial" panose="020B0604020202020204" pitchFamily="34" charset="0"/>
                <a:cs typeface="Arial" panose="020B0604020202020204" pitchFamily="34" charset="0"/>
              </a:endParaRPr>
            </a:p>
          </p:txBody>
        </p:sp>
        <p:sp>
          <p:nvSpPr>
            <p:cNvPr id="22" name="Textfeld 21"/>
            <p:cNvSpPr txBox="1"/>
            <p:nvPr/>
          </p:nvSpPr>
          <p:spPr>
            <a:xfrm>
              <a:off x="6770827" y="7514554"/>
              <a:ext cx="3210553" cy="1169551"/>
            </a:xfrm>
            <a:prstGeom prst="rect">
              <a:avLst/>
            </a:prstGeom>
            <a:noFill/>
          </p:spPr>
          <p:txBody>
            <a:bodyPr wrap="square" rtlCol="0">
              <a:spAutoFit/>
            </a:bodyPr>
            <a:lstStyle/>
            <a:p>
              <a:pPr algn="ctr"/>
              <a:r>
                <a:rPr lang="de-DE" sz="3500" b="1" dirty="0" smtClean="0">
                  <a:solidFill>
                    <a:schemeClr val="lt1"/>
                  </a:solidFill>
                  <a:latin typeface="Arial" panose="020B0604020202020204" pitchFamily="34" charset="0"/>
                  <a:cs typeface="Arial" panose="020B0604020202020204" pitchFamily="34" charset="0"/>
                </a:rPr>
                <a:t>Gefundenes</a:t>
              </a:r>
            </a:p>
            <a:p>
              <a:pPr algn="ctr"/>
              <a:r>
                <a:rPr lang="de-DE" sz="3500" b="1" dirty="0" smtClean="0">
                  <a:solidFill>
                    <a:schemeClr val="lt1"/>
                  </a:solidFill>
                  <a:latin typeface="Arial" panose="020B0604020202020204" pitchFamily="34" charset="0"/>
                  <a:cs typeface="Arial" panose="020B0604020202020204" pitchFamily="34" charset="0"/>
                </a:rPr>
                <a:t>entfernen</a:t>
              </a:r>
              <a:endParaRPr lang="de-DE" sz="3500" b="1" dirty="0">
                <a:solidFill>
                  <a:schemeClr val="lt1"/>
                </a:solidFill>
                <a:latin typeface="Arial" panose="020B0604020202020204" pitchFamily="34" charset="0"/>
                <a:cs typeface="Arial" panose="020B0604020202020204" pitchFamily="34" charset="0"/>
              </a:endParaRPr>
            </a:p>
          </p:txBody>
        </p:sp>
        <p:pic>
          <p:nvPicPr>
            <p:cNvPr id="1027" name="Picture 3" descr="C:\Users\student\Pictures\Unbenann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570" y="4956708"/>
              <a:ext cx="1826460" cy="24735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student\Pictures\Unbenannt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6789" y="4956708"/>
              <a:ext cx="1826460" cy="247353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tudent\Pictures\Unbenannt3.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89552" y="4956708"/>
              <a:ext cx="1826460" cy="247353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66259" y="7514555"/>
              <a:ext cx="2971723" cy="1169551"/>
            </a:xfrm>
            <a:prstGeom prst="rect">
              <a:avLst/>
            </a:prstGeom>
            <a:noFill/>
          </p:spPr>
          <p:txBody>
            <a:bodyPr wrap="square" rtlCol="0">
              <a:spAutoFit/>
            </a:bodyPr>
            <a:lstStyle/>
            <a:p>
              <a:pPr algn="ctr"/>
              <a:r>
                <a:rPr lang="de-DE" sz="3500" b="1" dirty="0" smtClean="0">
                  <a:solidFill>
                    <a:schemeClr val="lt1"/>
                  </a:solidFill>
                  <a:latin typeface="Arial" panose="020B0604020202020204" pitchFamily="34" charset="0"/>
                  <a:cs typeface="Arial" panose="020B0604020202020204" pitchFamily="34" charset="0"/>
                </a:rPr>
                <a:t>Fund</a:t>
              </a:r>
            </a:p>
            <a:p>
              <a:pPr algn="ctr"/>
              <a:r>
                <a:rPr lang="de-DE" sz="3500" b="1" dirty="0" smtClean="0">
                  <a:solidFill>
                    <a:schemeClr val="lt1"/>
                  </a:solidFill>
                  <a:latin typeface="Arial" panose="020B0604020202020204" pitchFamily="34" charset="0"/>
                  <a:cs typeface="Arial" panose="020B0604020202020204" pitchFamily="34" charset="0"/>
                </a:rPr>
                <a:t>melden</a:t>
              </a:r>
              <a:endParaRPr lang="de-DE" sz="3500" b="1" dirty="0">
                <a:solidFill>
                  <a:schemeClr val="lt1"/>
                </a:solidFill>
                <a:latin typeface="Arial" panose="020B0604020202020204" pitchFamily="34" charset="0"/>
                <a:cs typeface="Arial" panose="020B0604020202020204" pitchFamily="34" charset="0"/>
              </a:endParaRPr>
            </a:p>
          </p:txBody>
        </p:sp>
        <p:sp>
          <p:nvSpPr>
            <p:cNvPr id="50" name="Textfeld 49"/>
            <p:cNvSpPr txBox="1"/>
            <p:nvPr/>
          </p:nvSpPr>
          <p:spPr>
            <a:xfrm>
              <a:off x="566935" y="8907060"/>
              <a:ext cx="9637058" cy="2785378"/>
            </a:xfrm>
            <a:prstGeom prst="rect">
              <a:avLst/>
            </a:prstGeom>
            <a:noFill/>
          </p:spPr>
          <p:txBody>
            <a:bodyPr wrap="square" rtlCol="0">
              <a:spAutoFit/>
            </a:bodyPr>
            <a:lstStyle/>
            <a:p>
              <a:pPr algn="just"/>
              <a:r>
                <a:rPr lang="de-DE" sz="2500" dirty="0" smtClean="0">
                  <a:solidFill>
                    <a:schemeClr val="lt1"/>
                  </a:solidFill>
                  <a:latin typeface="Arial" panose="020B0604020202020204" pitchFamily="34" charset="0"/>
                  <a:cs typeface="Arial" panose="020B0604020202020204" pitchFamily="34" charset="0"/>
                </a:rPr>
                <a:t>Das Ziel dieses Projektes, ist es eine Web-basierte Software zu entwickeln, welche zwischen dem Finder und dem Suchenden vermittelt. Es soll dem Finder die Möglichkeit geboten werden einen gefundenen Artikel auf die Plattform zu stellen. Eine suchende Person muss diese dementsprechend finden können und schlussendlich muss ein gefundener Artikel auch wieder aus der Datenbank gelöscht werden können.</a:t>
              </a:r>
            </a:p>
          </p:txBody>
        </p:sp>
      </p:grpSp>
      <p:grpSp>
        <p:nvGrpSpPr>
          <p:cNvPr id="30" name="Gruppieren 29"/>
          <p:cNvGrpSpPr/>
          <p:nvPr/>
        </p:nvGrpSpPr>
        <p:grpSpPr>
          <a:xfrm>
            <a:off x="1705718" y="37750078"/>
            <a:ext cx="13293062" cy="4679941"/>
            <a:chOff x="14085893" y="36382506"/>
            <a:chExt cx="14099545" cy="4679941"/>
          </a:xfrm>
        </p:grpSpPr>
        <p:sp>
          <p:nvSpPr>
            <p:cNvPr id="52" name="Abgerundetes Rechteck 51"/>
            <p:cNvSpPr/>
            <p:nvPr/>
          </p:nvSpPr>
          <p:spPr>
            <a:xfrm>
              <a:off x="14085893" y="36382506"/>
              <a:ext cx="14099545" cy="4679941"/>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a:latin typeface="Arial" panose="020B0604020202020204" pitchFamily="34" charset="0"/>
                  <a:cs typeface="Arial" panose="020B0604020202020204" pitchFamily="34" charset="0"/>
                </a:rPr>
                <a:t>8</a:t>
              </a:r>
              <a:r>
                <a:rPr lang="de-DE" sz="5000" b="1" dirty="0" smtClean="0">
                  <a:latin typeface="Arial" panose="020B0604020202020204" pitchFamily="34" charset="0"/>
                  <a:cs typeface="Arial" panose="020B0604020202020204" pitchFamily="34" charset="0"/>
                </a:rPr>
                <a:t>. </a:t>
              </a:r>
              <a:r>
                <a:rPr lang="de-DE" sz="5000" b="1" dirty="0">
                  <a:latin typeface="Arial" panose="020B0604020202020204" pitchFamily="34" charset="0"/>
                  <a:cs typeface="Arial" panose="020B0604020202020204" pitchFamily="34" charset="0"/>
                </a:rPr>
                <a:t>Grobe Kostenschätzung</a:t>
              </a: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p:txBody>
        </p:sp>
        <p:pic>
          <p:nvPicPr>
            <p:cNvPr id="20" name="Grafik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39649" y="37894674"/>
              <a:ext cx="13392029" cy="2142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uppieren 24"/>
          <p:cNvGrpSpPr/>
          <p:nvPr/>
        </p:nvGrpSpPr>
        <p:grpSpPr>
          <a:xfrm>
            <a:off x="14631695" y="29397150"/>
            <a:ext cx="13527780" cy="7065646"/>
            <a:chOff x="16073984" y="29581785"/>
            <a:chExt cx="10363504" cy="6774213"/>
          </a:xfrm>
        </p:grpSpPr>
        <p:sp>
          <p:nvSpPr>
            <p:cNvPr id="56" name="Abgerundetes Rechteck 55"/>
            <p:cNvSpPr/>
            <p:nvPr/>
          </p:nvSpPr>
          <p:spPr>
            <a:xfrm>
              <a:off x="16073984" y="29581785"/>
              <a:ext cx="10363504" cy="6774213"/>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a:latin typeface="Arial" panose="020B0604020202020204" pitchFamily="34" charset="0"/>
                  <a:cs typeface="Arial" panose="020B0604020202020204" pitchFamily="34" charset="0"/>
                </a:rPr>
                <a:t>7</a:t>
              </a:r>
              <a:r>
                <a:rPr lang="de-DE" sz="5000" b="1" dirty="0" smtClean="0">
                  <a:latin typeface="Arial" panose="020B0604020202020204" pitchFamily="34" charset="0"/>
                  <a:cs typeface="Arial" panose="020B0604020202020204" pitchFamily="34" charset="0"/>
                </a:rPr>
                <a:t>. </a:t>
              </a:r>
              <a:r>
                <a:rPr lang="de-DE" sz="5000" b="1" dirty="0">
                  <a:latin typeface="Arial" panose="020B0604020202020204" pitchFamily="34" charset="0"/>
                  <a:cs typeface="Arial" panose="020B0604020202020204" pitchFamily="34" charset="0"/>
                </a:rPr>
                <a:t>Kostenganglinie</a:t>
              </a: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p:txBody>
        </p:sp>
        <p:pic>
          <p:nvPicPr>
            <p:cNvPr id="1028" name="Grafik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460775" y="31119966"/>
              <a:ext cx="9589921" cy="4433833"/>
            </a:xfrm>
            <a:prstGeom prst="rect">
              <a:avLst/>
            </a:prstGeom>
            <a:ln/>
            <a:extLst/>
          </p:spPr>
          <p:style>
            <a:lnRef idx="2">
              <a:schemeClr val="accent5">
                <a:shade val="50000"/>
              </a:schemeClr>
            </a:lnRef>
            <a:fillRef idx="1">
              <a:schemeClr val="accent5"/>
            </a:fillRef>
            <a:effectRef idx="0">
              <a:schemeClr val="accent5"/>
            </a:effectRef>
            <a:fontRef idx="minor">
              <a:schemeClr val="lt1"/>
            </a:fontRef>
          </p:style>
        </p:pic>
      </p:grpSp>
      <p:grpSp>
        <p:nvGrpSpPr>
          <p:cNvPr id="13" name="Gruppieren 12"/>
          <p:cNvGrpSpPr/>
          <p:nvPr/>
        </p:nvGrpSpPr>
        <p:grpSpPr>
          <a:xfrm>
            <a:off x="1711004" y="12475270"/>
            <a:ext cx="26474434" cy="9674514"/>
            <a:chOff x="166259" y="12347652"/>
            <a:chExt cx="26474434" cy="9674514"/>
          </a:xfrm>
        </p:grpSpPr>
        <p:sp>
          <p:nvSpPr>
            <p:cNvPr id="26" name="Abgerundetes Rechteck 25"/>
            <p:cNvSpPr/>
            <p:nvPr/>
          </p:nvSpPr>
          <p:spPr>
            <a:xfrm>
              <a:off x="166259" y="12347652"/>
              <a:ext cx="26448471" cy="9674514"/>
            </a:xfrm>
            <a:prstGeom prst="roundRect">
              <a:avLst>
                <a:gd name="adj" fmla="val 12502"/>
              </a:avLst>
            </a:prstGeom>
            <a:solidFill>
              <a:srgbClr val="00CC99"/>
            </a:solidFill>
            <a:ln>
              <a:solidFill>
                <a:srgbClr val="2FA68E"/>
              </a:solidFill>
            </a:ln>
          </p:spPr>
          <p:style>
            <a:lnRef idx="2">
              <a:schemeClr val="accent5">
                <a:shade val="50000"/>
              </a:schemeClr>
            </a:lnRef>
            <a:fillRef idx="1">
              <a:schemeClr val="accent5"/>
            </a:fillRef>
            <a:effectRef idx="0">
              <a:schemeClr val="accent5"/>
            </a:effectRef>
            <a:fontRef idx="minor">
              <a:schemeClr val="lt1"/>
            </a:fontRef>
          </p:style>
          <p:txBody>
            <a:bodyPr numCol="3" rtlCol="0" anchor="t" anchorCtr="0"/>
            <a:lstStyle/>
            <a:p>
              <a:pPr algn="ctr"/>
              <a:endParaRPr lang="de-DE" sz="5000" b="1" dirty="0"/>
            </a:p>
            <a:p>
              <a:pPr algn="ctr"/>
              <a:endParaRPr lang="de-DE" sz="4800" b="1" dirty="0"/>
            </a:p>
            <a:p>
              <a:pPr algn="ctr"/>
              <a:endParaRPr lang="de-DE" sz="5000" b="1" dirty="0" smtClean="0"/>
            </a:p>
            <a:p>
              <a:pPr algn="ctr"/>
              <a:endParaRPr lang="de-DE" sz="5000" b="1" dirty="0"/>
            </a:p>
          </p:txBody>
        </p:sp>
        <p:pic>
          <p:nvPicPr>
            <p:cNvPr id="27" name="Grafik 26"/>
            <p:cNvPicPr/>
            <p:nvPr/>
          </p:nvPicPr>
          <p:blipFill>
            <a:blip r:embed="rId12"/>
            <a:stretch>
              <a:fillRect/>
            </a:stretch>
          </p:blipFill>
          <p:spPr>
            <a:xfrm>
              <a:off x="515018" y="13793472"/>
              <a:ext cx="8136904" cy="3424460"/>
            </a:xfrm>
            <a:prstGeom prst="rect">
              <a:avLst/>
            </a:prstGeom>
          </p:spPr>
        </p:pic>
        <p:pic>
          <p:nvPicPr>
            <p:cNvPr id="29" name="Grafik 28"/>
            <p:cNvPicPr/>
            <p:nvPr/>
          </p:nvPicPr>
          <p:blipFill>
            <a:blip r:embed="rId13"/>
            <a:stretch>
              <a:fillRect/>
            </a:stretch>
          </p:blipFill>
          <p:spPr>
            <a:xfrm>
              <a:off x="8911908" y="13801097"/>
              <a:ext cx="5760720" cy="5777230"/>
            </a:xfrm>
            <a:prstGeom prst="rect">
              <a:avLst/>
            </a:prstGeom>
          </p:spPr>
        </p:pic>
        <p:pic>
          <p:nvPicPr>
            <p:cNvPr id="31" name="Grafik 30"/>
            <p:cNvPicPr/>
            <p:nvPr/>
          </p:nvPicPr>
          <p:blipFill>
            <a:blip r:embed="rId14"/>
            <a:stretch>
              <a:fillRect/>
            </a:stretch>
          </p:blipFill>
          <p:spPr>
            <a:xfrm>
              <a:off x="9064575" y="17765685"/>
              <a:ext cx="5067300" cy="1743075"/>
            </a:xfrm>
            <a:prstGeom prst="rect">
              <a:avLst/>
            </a:prstGeom>
          </p:spPr>
        </p:pic>
        <p:sp>
          <p:nvSpPr>
            <p:cNvPr id="40" name="Textfeld 39"/>
            <p:cNvSpPr txBox="1"/>
            <p:nvPr/>
          </p:nvSpPr>
          <p:spPr>
            <a:xfrm>
              <a:off x="515018" y="17329237"/>
              <a:ext cx="2546147" cy="630942"/>
            </a:xfrm>
            <a:prstGeom prst="rect">
              <a:avLst/>
            </a:prstGeom>
            <a:noFill/>
          </p:spPr>
          <p:txBody>
            <a:bodyPr wrap="square" rtlCol="0">
              <a:spAutoFit/>
            </a:bodyPr>
            <a:lstStyle/>
            <a:p>
              <a:r>
                <a:rPr lang="de-DE" sz="3500" b="1" dirty="0" smtClean="0">
                  <a:solidFill>
                    <a:schemeClr val="lt1"/>
                  </a:solidFill>
                  <a:latin typeface="Arial" panose="020B0604020202020204" pitchFamily="34" charset="0"/>
                  <a:cs typeface="Arial" panose="020B0604020202020204" pitchFamily="34" charset="0"/>
                </a:rPr>
                <a:t>Startseite</a:t>
              </a:r>
              <a:endParaRPr lang="de-DE" sz="3500" b="1" dirty="0">
                <a:solidFill>
                  <a:schemeClr val="lt1"/>
                </a:solidFill>
                <a:latin typeface="Arial" panose="020B0604020202020204" pitchFamily="34" charset="0"/>
                <a:cs typeface="Arial" panose="020B0604020202020204" pitchFamily="34" charset="0"/>
              </a:endParaRPr>
            </a:p>
          </p:txBody>
        </p:sp>
        <p:sp>
          <p:nvSpPr>
            <p:cNvPr id="41" name="Textfeld 40"/>
            <p:cNvSpPr txBox="1"/>
            <p:nvPr/>
          </p:nvSpPr>
          <p:spPr>
            <a:xfrm>
              <a:off x="14932615" y="16676387"/>
              <a:ext cx="6412984" cy="630942"/>
            </a:xfrm>
            <a:prstGeom prst="rect">
              <a:avLst/>
            </a:prstGeom>
            <a:noFill/>
          </p:spPr>
          <p:txBody>
            <a:bodyPr wrap="square" rtlCol="0">
              <a:spAutoFit/>
            </a:bodyPr>
            <a:lstStyle/>
            <a:p>
              <a:r>
                <a:rPr lang="de-DE" sz="3500" b="1" dirty="0" smtClean="0">
                  <a:solidFill>
                    <a:schemeClr val="lt1"/>
                  </a:solidFill>
                  <a:latin typeface="Arial" panose="020B0604020202020204" pitchFamily="34" charset="0"/>
                  <a:cs typeface="Arial" panose="020B0604020202020204" pitchFamily="34" charset="0"/>
                </a:rPr>
                <a:t>Auflistung aller Fundsachen</a:t>
              </a:r>
              <a:endParaRPr lang="de-DE" sz="3500" b="1" dirty="0">
                <a:solidFill>
                  <a:schemeClr val="lt1"/>
                </a:solidFill>
                <a:latin typeface="Arial" panose="020B0604020202020204" pitchFamily="34" charset="0"/>
                <a:cs typeface="Arial" panose="020B0604020202020204" pitchFamily="34" charset="0"/>
              </a:endParaRPr>
            </a:p>
          </p:txBody>
        </p:sp>
        <p:sp>
          <p:nvSpPr>
            <p:cNvPr id="42" name="Textfeld 41"/>
            <p:cNvSpPr txBox="1"/>
            <p:nvPr/>
          </p:nvSpPr>
          <p:spPr>
            <a:xfrm>
              <a:off x="8911908" y="19656884"/>
              <a:ext cx="3912108" cy="630942"/>
            </a:xfrm>
            <a:prstGeom prst="rect">
              <a:avLst/>
            </a:prstGeom>
            <a:noFill/>
          </p:spPr>
          <p:txBody>
            <a:bodyPr wrap="square" rtlCol="0">
              <a:spAutoFit/>
            </a:bodyPr>
            <a:lstStyle/>
            <a:p>
              <a:r>
                <a:rPr lang="de-DE" sz="3500" b="1" dirty="0" smtClean="0">
                  <a:solidFill>
                    <a:schemeClr val="lt1"/>
                  </a:solidFill>
                  <a:latin typeface="Arial" panose="020B0604020202020204" pitchFamily="34" charset="0"/>
                  <a:cs typeface="Arial" panose="020B0604020202020204" pitchFamily="34" charset="0"/>
                </a:rPr>
                <a:t>Fund melden</a:t>
              </a:r>
              <a:endParaRPr lang="de-DE" sz="3500" b="1" dirty="0">
                <a:solidFill>
                  <a:schemeClr val="lt1"/>
                </a:solidFill>
                <a:latin typeface="Arial" panose="020B0604020202020204" pitchFamily="34" charset="0"/>
                <a:cs typeface="Arial" panose="020B0604020202020204" pitchFamily="34" charset="0"/>
              </a:endParaRPr>
            </a:p>
          </p:txBody>
        </p:sp>
        <p:pic>
          <p:nvPicPr>
            <p:cNvPr id="15" name="Grafik 14"/>
            <p:cNvPicPr>
              <a:picLocks noChangeAspect="1"/>
            </p:cNvPicPr>
            <p:nvPr/>
          </p:nvPicPr>
          <p:blipFill>
            <a:blip r:embed="rId15"/>
            <a:stretch>
              <a:fillRect/>
            </a:stretch>
          </p:blipFill>
          <p:spPr>
            <a:xfrm>
              <a:off x="21627115" y="13793393"/>
              <a:ext cx="4629150" cy="7010400"/>
            </a:xfrm>
            <a:prstGeom prst="rect">
              <a:avLst/>
            </a:prstGeom>
          </p:spPr>
        </p:pic>
        <p:sp>
          <p:nvSpPr>
            <p:cNvPr id="45" name="Textfeld 44"/>
            <p:cNvSpPr txBox="1"/>
            <p:nvPr/>
          </p:nvSpPr>
          <p:spPr>
            <a:xfrm>
              <a:off x="21627115" y="20803793"/>
              <a:ext cx="5013578" cy="642795"/>
            </a:xfrm>
            <a:prstGeom prst="rect">
              <a:avLst/>
            </a:prstGeom>
            <a:noFill/>
          </p:spPr>
          <p:txBody>
            <a:bodyPr wrap="square" rtlCol="0">
              <a:spAutoFit/>
            </a:bodyPr>
            <a:lstStyle/>
            <a:p>
              <a:r>
                <a:rPr lang="de-DE" sz="3500" b="1" dirty="0" smtClean="0">
                  <a:solidFill>
                    <a:schemeClr val="lt1"/>
                  </a:solidFill>
                  <a:latin typeface="Arial" panose="020B0604020202020204" pitchFamily="34" charset="0"/>
                  <a:cs typeface="Arial" panose="020B0604020202020204" pitchFamily="34" charset="0"/>
                </a:rPr>
                <a:t>Gefundenes löschen</a:t>
              </a:r>
              <a:endParaRPr lang="de-DE" sz="3500" b="1" dirty="0">
                <a:solidFill>
                  <a:schemeClr val="lt1"/>
                </a:solidFill>
                <a:latin typeface="Arial" panose="020B0604020202020204" pitchFamily="34" charset="0"/>
                <a:cs typeface="Arial" panose="020B0604020202020204" pitchFamily="34" charset="0"/>
              </a:endParaRPr>
            </a:p>
          </p:txBody>
        </p:sp>
        <p:pic>
          <p:nvPicPr>
            <p:cNvPr id="16" name="Grafik 15"/>
            <p:cNvPicPr>
              <a:picLocks noChangeAspect="1"/>
            </p:cNvPicPr>
            <p:nvPr/>
          </p:nvPicPr>
          <p:blipFill>
            <a:blip r:embed="rId16"/>
            <a:stretch>
              <a:fillRect/>
            </a:stretch>
          </p:blipFill>
          <p:spPr>
            <a:xfrm>
              <a:off x="22556811" y="18091102"/>
              <a:ext cx="3240360" cy="1417658"/>
            </a:xfrm>
            <a:prstGeom prst="rect">
              <a:avLst/>
            </a:prstGeom>
          </p:spPr>
        </p:pic>
        <p:pic>
          <p:nvPicPr>
            <p:cNvPr id="17" name="Grafik 16"/>
            <p:cNvPicPr>
              <a:picLocks noChangeAspect="1"/>
            </p:cNvPicPr>
            <p:nvPr/>
          </p:nvPicPr>
          <p:blipFill>
            <a:blip r:embed="rId17"/>
            <a:stretch>
              <a:fillRect/>
            </a:stretch>
          </p:blipFill>
          <p:spPr>
            <a:xfrm>
              <a:off x="14926367" y="13793393"/>
              <a:ext cx="6425480" cy="2805121"/>
            </a:xfrm>
            <a:prstGeom prst="rect">
              <a:avLst/>
            </a:prstGeom>
          </p:spPr>
        </p:pic>
        <p:pic>
          <p:nvPicPr>
            <p:cNvPr id="7" name="Grafik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6896248" y="17524740"/>
              <a:ext cx="2485717" cy="1812892"/>
            </a:xfrm>
            <a:prstGeom prst="rect">
              <a:avLst/>
            </a:prstGeom>
          </p:spPr>
        </p:pic>
        <p:pic>
          <p:nvPicPr>
            <p:cNvPr id="8" name="Picture 12" descr="http://www.xappsoftware.com/wordpress/wp-content/uploads/2014/02/PHP.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6527267" y="19628036"/>
              <a:ext cx="3223678" cy="169646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httpd.apache.org/images/httpd_logo_wide_new.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04476" y="18730829"/>
              <a:ext cx="7620000" cy="762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p:cNvGrpSpPr/>
            <p:nvPr/>
          </p:nvGrpSpPr>
          <p:grpSpPr>
            <a:xfrm>
              <a:off x="515018" y="18091102"/>
              <a:ext cx="2029896" cy="2117799"/>
              <a:chOff x="608385" y="18072754"/>
              <a:chExt cx="2029896" cy="2117799"/>
            </a:xfrm>
          </p:grpSpPr>
          <p:pic>
            <p:nvPicPr>
              <p:cNvPr id="2" name="Picture 4" descr="http://orig08.deviantart.net/20d1/f/2015/189/7/a/windows_8_by_kamil12-d90g7rd.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08385" y="18072754"/>
                <a:ext cx="2029896" cy="2029896"/>
              </a:xfrm>
              <a:prstGeom prst="rect">
                <a:avLst/>
              </a:prstGeom>
              <a:noFill/>
              <a:extLst>
                <a:ext uri="{909E8E84-426E-40DD-AFC4-6F175D3DCCD1}">
                  <a14:hiddenFill xmlns:a14="http://schemas.microsoft.com/office/drawing/2010/main">
                    <a:solidFill>
                      <a:srgbClr val="FFFFFF"/>
                    </a:solidFill>
                  </a14:hiddenFill>
                </a:ext>
              </a:extLst>
            </p:spPr>
          </p:pic>
          <p:sp>
            <p:nvSpPr>
              <p:cNvPr id="48" name="Textfeld 47"/>
              <p:cNvSpPr txBox="1"/>
              <p:nvPr/>
            </p:nvSpPr>
            <p:spPr>
              <a:xfrm>
                <a:off x="881139" y="19728888"/>
                <a:ext cx="1666355" cy="461665"/>
              </a:xfrm>
              <a:prstGeom prst="rect">
                <a:avLst/>
              </a:prstGeom>
              <a:noFill/>
            </p:spPr>
            <p:txBody>
              <a:bodyPr wrap="square" rtlCol="0">
                <a:spAutoFit/>
              </a:bodyPr>
              <a:lstStyle/>
              <a:p>
                <a:r>
                  <a:rPr lang="de-DE" sz="2400" b="1" dirty="0" smtClean="0">
                    <a:solidFill>
                      <a:schemeClr val="lt1"/>
                    </a:solidFill>
                    <a:latin typeface="Arial" panose="020B0604020202020204" pitchFamily="34" charset="0"/>
                    <a:cs typeface="Arial" panose="020B0604020202020204" pitchFamily="34" charset="0"/>
                  </a:rPr>
                  <a:t>Windows</a:t>
                </a:r>
                <a:endParaRPr lang="de-DE" sz="3500" b="1" dirty="0">
                  <a:solidFill>
                    <a:schemeClr val="lt1"/>
                  </a:solidFill>
                  <a:latin typeface="Arial" panose="020B0604020202020204" pitchFamily="34" charset="0"/>
                  <a:cs typeface="Arial" panose="020B0604020202020204" pitchFamily="34" charset="0"/>
                </a:endParaRPr>
              </a:p>
            </p:txBody>
          </p:sp>
        </p:grpSp>
        <p:sp>
          <p:nvSpPr>
            <p:cNvPr id="53" name="Textfeld 52"/>
            <p:cNvSpPr txBox="1"/>
            <p:nvPr/>
          </p:nvSpPr>
          <p:spPr>
            <a:xfrm>
              <a:off x="10053330" y="12431216"/>
              <a:ext cx="6674328" cy="861774"/>
            </a:xfrm>
            <a:prstGeom prst="rect">
              <a:avLst/>
            </a:prstGeom>
            <a:noFill/>
          </p:spPr>
          <p:txBody>
            <a:bodyPr wrap="square" rtlCol="0">
              <a:spAutoFit/>
            </a:bodyPr>
            <a:lstStyle/>
            <a:p>
              <a:r>
                <a:rPr lang="de-DE" sz="5000" b="1" dirty="0">
                  <a:solidFill>
                    <a:schemeClr val="lt1"/>
                  </a:solidFill>
                  <a:latin typeface="Arial" panose="020B0604020202020204" pitchFamily="34" charset="0"/>
                  <a:cs typeface="Arial" panose="020B0604020202020204" pitchFamily="34" charset="0"/>
                </a:rPr>
                <a:t>3. Projektvorstellung</a:t>
              </a:r>
            </a:p>
          </p:txBody>
        </p:sp>
      </p:grpSp>
      <p:sp>
        <p:nvSpPr>
          <p:cNvPr id="32" name="Textfeld 31"/>
          <p:cNvSpPr txBox="1"/>
          <p:nvPr/>
        </p:nvSpPr>
        <p:spPr>
          <a:xfrm>
            <a:off x="8155211" y="25004662"/>
            <a:ext cx="5528116" cy="2893100"/>
          </a:xfrm>
          <a:prstGeom prst="rect">
            <a:avLst/>
          </a:prstGeom>
          <a:noFill/>
        </p:spPr>
        <p:txBody>
          <a:bodyPr wrap="none" rtlCol="0">
            <a:spAutoFit/>
          </a:bodyPr>
          <a:lstStyle/>
          <a:p>
            <a:pPr algn="just"/>
            <a:r>
              <a:rPr lang="de-DE" sz="2500" dirty="0" err="1">
                <a:solidFill>
                  <a:schemeClr val="lt1"/>
                </a:solidFill>
                <a:latin typeface="Arial" panose="020B0604020202020204" pitchFamily="34" charset="0"/>
                <a:cs typeface="Arial" panose="020B0604020202020204" pitchFamily="34" charset="0"/>
              </a:rPr>
              <a:t>Stakeholderanalyse</a:t>
            </a:r>
            <a:r>
              <a:rPr lang="de-DE" sz="2500" dirty="0">
                <a:solidFill>
                  <a:schemeClr val="lt1"/>
                </a:solidFill>
                <a:latin typeface="Arial" panose="020B0604020202020204" pitchFamily="34" charset="0"/>
                <a:cs typeface="Arial" panose="020B0604020202020204" pitchFamily="34" charset="0"/>
              </a:rPr>
              <a:t> für</a:t>
            </a:r>
          </a:p>
          <a:p>
            <a:pPr marL="514350" indent="-514350" algn="just">
              <a:buFont typeface="+mj-lt"/>
              <a:buAutoNum type="romanUcPeriod"/>
            </a:pPr>
            <a:r>
              <a:rPr lang="de-DE" sz="2500" dirty="0">
                <a:solidFill>
                  <a:schemeClr val="lt1"/>
                </a:solidFill>
                <a:latin typeface="Arial" panose="020B0604020202020204" pitchFamily="34" charset="0"/>
                <a:cs typeface="Arial" panose="020B0604020202020204" pitchFamily="34" charset="0"/>
              </a:rPr>
              <a:t>Auftraggeber (</a:t>
            </a:r>
            <a:r>
              <a:rPr lang="de-DE" sz="2500" dirty="0" err="1">
                <a:solidFill>
                  <a:schemeClr val="lt1"/>
                </a:solidFill>
                <a:latin typeface="Arial" panose="020B0604020202020204" pitchFamily="34" charset="0"/>
                <a:cs typeface="Arial" panose="020B0604020202020204" pitchFamily="34" charset="0"/>
              </a:rPr>
              <a:t>HfTL</a:t>
            </a:r>
            <a:r>
              <a:rPr lang="de-DE" sz="2500" dirty="0">
                <a:solidFill>
                  <a:schemeClr val="lt1"/>
                </a:solidFill>
                <a:latin typeface="Arial" panose="020B0604020202020204" pitchFamily="34" charset="0"/>
                <a:cs typeface="Arial" panose="020B0604020202020204" pitchFamily="34" charset="0"/>
              </a:rPr>
              <a:t>)</a:t>
            </a:r>
          </a:p>
          <a:p>
            <a:pPr marL="514350" indent="-514350" algn="just">
              <a:buFont typeface="+mj-lt"/>
              <a:buAutoNum type="romanUcPeriod"/>
            </a:pPr>
            <a:r>
              <a:rPr lang="de-DE" sz="2500" dirty="0">
                <a:solidFill>
                  <a:schemeClr val="lt1"/>
                </a:solidFill>
                <a:latin typeface="Arial" panose="020B0604020202020204" pitchFamily="34" charset="0"/>
                <a:cs typeface="Arial" panose="020B0604020202020204" pitchFamily="34" charset="0"/>
              </a:rPr>
              <a:t>Lenkungsausschuss (Dozenten)</a:t>
            </a:r>
          </a:p>
          <a:p>
            <a:pPr marL="514350" indent="-514350" algn="just">
              <a:buFont typeface="+mj-lt"/>
              <a:buAutoNum type="romanUcPeriod"/>
            </a:pPr>
            <a:r>
              <a:rPr lang="de-DE" sz="2500" dirty="0">
                <a:solidFill>
                  <a:schemeClr val="lt1"/>
                </a:solidFill>
                <a:latin typeface="Arial" panose="020B0604020202020204" pitchFamily="34" charset="0"/>
                <a:cs typeface="Arial" panose="020B0604020202020204" pitchFamily="34" charset="0"/>
              </a:rPr>
              <a:t>IT und Organisation (Projektteam)</a:t>
            </a:r>
          </a:p>
          <a:p>
            <a:endParaRPr lang="de-DE" dirty="0"/>
          </a:p>
        </p:txBody>
      </p:sp>
    </p:spTree>
    <p:extLst>
      <p:ext uri="{BB962C8B-B14F-4D97-AF65-F5344CB8AC3E}">
        <p14:creationId xmlns:p14="http://schemas.microsoft.com/office/powerpoint/2010/main" val="298608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Words>
  <Application>Microsoft Office PowerPoint</Application>
  <PresentationFormat>Benutzerdefiniert</PresentationFormat>
  <Paragraphs>58</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Company>Telekom Ausbildung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Fundbüro, DWI13/2 Die Plattform für verlorene Gegenstände</dc:title>
  <dc:creator>student</dc:creator>
  <cp:lastModifiedBy>student</cp:lastModifiedBy>
  <cp:revision>70</cp:revision>
  <dcterms:created xsi:type="dcterms:W3CDTF">2015-12-04T07:42:41Z</dcterms:created>
  <dcterms:modified xsi:type="dcterms:W3CDTF">2016-01-12T08:57:41Z</dcterms:modified>
</cp:coreProperties>
</file>