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455480230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45548023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55480230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55480230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455480230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455480230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5548023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45548023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45548023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45548023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45548023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45548023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45548023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45548023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455480230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455480230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455480230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455480230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cbd1361f5b1a4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cbd1361f5b1a4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45548023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45548023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44bb74a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44bb74a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44bb74a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44bb74a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44bb74a3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44bb74a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44bb74a3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44bb74a3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5548023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5548023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5548023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5548023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5548023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5548023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55480230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55480230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5548023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45548023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11" Type="http://schemas.openxmlformats.org/officeDocument/2006/relationships/image" Target="../media/image20.png"/><Relationship Id="rId10" Type="http://schemas.openxmlformats.org/officeDocument/2006/relationships/image" Target="../media/image31.png"/><Relationship Id="rId12" Type="http://schemas.openxmlformats.org/officeDocument/2006/relationships/image" Target="../media/image23.png"/><Relationship Id="rId9" Type="http://schemas.openxmlformats.org/officeDocument/2006/relationships/image" Target="../media/image25.png"/><Relationship Id="rId5" Type="http://schemas.openxmlformats.org/officeDocument/2006/relationships/image" Target="../media/image34.png"/><Relationship Id="rId6" Type="http://schemas.openxmlformats.org/officeDocument/2006/relationships/image" Target="../media/image14.png"/><Relationship Id="rId7" Type="http://schemas.openxmlformats.org/officeDocument/2006/relationships/image" Target="../media/image36.png"/><Relationship Id="rId8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11" Type="http://schemas.openxmlformats.org/officeDocument/2006/relationships/image" Target="../media/image33.png"/><Relationship Id="rId10" Type="http://schemas.openxmlformats.org/officeDocument/2006/relationships/image" Target="../media/image7.png"/><Relationship Id="rId9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38.png"/><Relationship Id="rId5" Type="http://schemas.openxmlformats.org/officeDocument/2006/relationships/image" Target="../media/image26.png"/><Relationship Id="rId6" Type="http://schemas.openxmlformats.org/officeDocument/2006/relationships/image" Target="../media/image41.png"/><Relationship Id="rId7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monstrations.wolfram.com/LucasGaussTheorem/" TargetMode="External"/><Relationship Id="rId4" Type="http://schemas.openxmlformats.org/officeDocument/2006/relationships/hyperlink" Target="https://en.m.wikipedia.org/wiki/Gauss%E2%80%93Lucas_theorem" TargetMode="External"/><Relationship Id="rId5" Type="http://schemas.openxmlformats.org/officeDocument/2006/relationships/hyperlink" Target="https://en.m.wikipedia.org/wiki/Marden%27s_theorem" TargetMode="External"/><Relationship Id="rId6" Type="http://schemas.openxmlformats.org/officeDocument/2006/relationships/hyperlink" Target="https://en.m.wikipedia.org/wiki/Convex_set" TargetMode="External"/><Relationship Id="rId7" Type="http://schemas.openxmlformats.org/officeDocument/2006/relationships/hyperlink" Target="https://en.m.wikipedia.org/wiki/Convex_hull" TargetMode="External"/><Relationship Id="rId8" Type="http://schemas.openxmlformats.org/officeDocument/2006/relationships/hyperlink" Target="https://en.m.wikipedia.org/wiki/Rolle%27s_theore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Gauss-Lucas Theorem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Yizhong, Jiayuan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900" y="1772100"/>
            <a:ext cx="2740325" cy="25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5545325" y="4276975"/>
            <a:ext cx="1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of Degree 2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473950" y="1253450"/>
            <a:ext cx="5247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Let                                                               ,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 zero of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is the average of the roots of P.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Therefore, the average of the roots is the middle point of the segment.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Red dots are zeros of P(z).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75" y="1102750"/>
            <a:ext cx="2505300" cy="293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400" y="1253438"/>
            <a:ext cx="3623526" cy="4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000" y="1662800"/>
            <a:ext cx="2143626" cy="3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33250" y="4186700"/>
            <a:ext cx="8388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0">
                <a:latin typeface="Raleway"/>
                <a:ea typeface="Raleway"/>
                <a:cs typeface="Raleway"/>
                <a:sym typeface="Raleway"/>
              </a:rPr>
              <a:t>If P(z) is a non-constant polynomial with complex coefficient,</a:t>
            </a:r>
            <a:endParaRPr sz="148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0">
                <a:latin typeface="Raleway"/>
                <a:ea typeface="Raleway"/>
                <a:cs typeface="Raleway"/>
                <a:sym typeface="Raleway"/>
              </a:rPr>
              <a:t>all zeros of P’(z) belong to the convex hull of the set of zeros of P.</a:t>
            </a:r>
            <a:r>
              <a:rPr lang="en" sz="148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950"/>
          </a:p>
        </p:txBody>
      </p:sp>
      <p:cxnSp>
        <p:nvCxnSpPr>
          <p:cNvPr id="142" name="Google Shape;142;p22"/>
          <p:cNvCxnSpPr/>
          <p:nvPr/>
        </p:nvCxnSpPr>
        <p:spPr>
          <a:xfrm flipH="1">
            <a:off x="414825" y="4738800"/>
            <a:ext cx="20748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2"/>
          <p:cNvSpPr txBox="1"/>
          <p:nvPr/>
        </p:nvSpPr>
        <p:spPr>
          <a:xfrm>
            <a:off x="469425" y="3862700"/>
            <a:ext cx="1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[3]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829875" y="1184300"/>
            <a:ext cx="1944900" cy="86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2088775" y="1604675"/>
            <a:ext cx="954000" cy="190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913125" y="3058288"/>
            <a:ext cx="1944900" cy="67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03600" y="1720275"/>
            <a:ext cx="999300" cy="18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of Degree 3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327250" y="1275925"/>
            <a:ext cx="5394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Marden’s Theorem (No proof):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Suppose the zeroes z1, z2, and z3 of a third-degree polynomial P(z) are non-collinear. There is a unique ellipse inscribed in the triangle with vertices z1, z2, z3 and tangent to the sides at their midpoints: the Steiner inellipse. The foci of that ellipse are the zeroes of the derivative P'(z).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Red dots are zeros of P’(z).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75" y="1070550"/>
            <a:ext cx="2560242" cy="30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77700" y="4213750"/>
            <a:ext cx="8388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0">
                <a:latin typeface="Raleway"/>
                <a:ea typeface="Raleway"/>
                <a:cs typeface="Raleway"/>
                <a:sym typeface="Raleway"/>
              </a:rPr>
              <a:t>If P(z) is a non-constant polynomial with complex coefficient,</a:t>
            </a:r>
            <a:endParaRPr sz="148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0">
                <a:latin typeface="Raleway"/>
                <a:ea typeface="Raleway"/>
                <a:cs typeface="Raleway"/>
                <a:sym typeface="Raleway"/>
              </a:rPr>
              <a:t>all zeros of P’(z) belong to the convex hull of the set of zeros of P.</a:t>
            </a:r>
            <a:r>
              <a:rPr lang="en" sz="148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950"/>
          </a:p>
        </p:txBody>
      </p:sp>
      <p:cxnSp>
        <p:nvCxnSpPr>
          <p:cNvPr id="156" name="Google Shape;156;p23"/>
          <p:cNvCxnSpPr/>
          <p:nvPr/>
        </p:nvCxnSpPr>
        <p:spPr>
          <a:xfrm flipH="1">
            <a:off x="414825" y="4738800"/>
            <a:ext cx="20748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3"/>
          <p:cNvSpPr txBox="1"/>
          <p:nvPr/>
        </p:nvSpPr>
        <p:spPr>
          <a:xfrm>
            <a:off x="635975" y="3878125"/>
            <a:ext cx="1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[3]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Generalized Cases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28025" y="4253125"/>
            <a:ext cx="83886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80">
                <a:latin typeface="Raleway"/>
                <a:ea typeface="Raleway"/>
                <a:cs typeface="Raleway"/>
                <a:sym typeface="Raleway"/>
              </a:rPr>
              <a:t>If P(z) is a non-constant polynomial with complex coefficient,</a:t>
            </a:r>
            <a:endParaRPr sz="148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480">
                <a:latin typeface="Raleway"/>
                <a:ea typeface="Raleway"/>
                <a:cs typeface="Raleway"/>
                <a:sym typeface="Raleway"/>
              </a:rPr>
              <a:t>all zeros of P’(z) belong to the convex hull of the set of zeros of P.</a:t>
            </a:r>
            <a:r>
              <a:rPr lang="en" sz="148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950"/>
          </a:p>
        </p:txBody>
      </p:sp>
      <p:cxnSp>
        <p:nvCxnSpPr>
          <p:cNvPr id="168" name="Google Shape;168;p25"/>
          <p:cNvCxnSpPr/>
          <p:nvPr/>
        </p:nvCxnSpPr>
        <p:spPr>
          <a:xfrm flipH="1" rot="10800000">
            <a:off x="3829525" y="319800"/>
            <a:ext cx="49101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5"/>
          <p:cNvSpPr txBox="1"/>
          <p:nvPr/>
        </p:nvSpPr>
        <p:spPr>
          <a:xfrm>
            <a:off x="3769075" y="449525"/>
            <a:ext cx="503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Illustration of zeros distribution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886" y="1725800"/>
            <a:ext cx="2470866" cy="232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75" y="1774426"/>
            <a:ext cx="2274749" cy="22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5131" y="1823050"/>
            <a:ext cx="2105344" cy="213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328025" y="949775"/>
            <a:ext cx="77373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Consider three polynomials with degree 8,</a:t>
            </a:r>
            <a:endParaRPr sz="148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lang="en" sz="14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we repetitively mark the zeros of its derivative:</a:t>
            </a:r>
            <a:endParaRPr sz="148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645175" y="3803425"/>
            <a:ext cx="1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286875" y="3776725"/>
            <a:ext cx="1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6525125" y="3776725"/>
            <a:ext cx="1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Important Lemma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Lemma: CoM belongs to Convex Hull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2410100" y="1595775"/>
            <a:ext cx="63216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Given points</a:t>
            </a:r>
            <a:r>
              <a:rPr lang="en"/>
              <a:t>      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for</a:t>
            </a:r>
            <a:r>
              <a:rPr lang="en"/>
              <a:t>                       ,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assign each point a mass of</a:t>
            </a:r>
            <a:r>
              <a:rPr lang="en"/>
              <a:t>                             ,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then the center of mass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belongs to the convex hull of the points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I.e. For</a:t>
            </a:r>
            <a:r>
              <a:rPr lang="en"/>
              <a:t>                                     ,         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the point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Belongs to the convex hull of the points</a:t>
            </a:r>
            <a:r>
              <a:rPr lang="en"/>
              <a:t> 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200" y="1717225"/>
            <a:ext cx="941275" cy="2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450" y="1743919"/>
            <a:ext cx="941275" cy="152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3175" y="2098825"/>
            <a:ext cx="1205495" cy="1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7901" y="2342025"/>
            <a:ext cx="1560374" cy="58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275" y="2985575"/>
            <a:ext cx="941275" cy="2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9375" y="3440900"/>
            <a:ext cx="1553088" cy="2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0413" y="3725600"/>
            <a:ext cx="941275" cy="492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075" y="4367700"/>
            <a:ext cx="941275" cy="2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12075" y="3334013"/>
            <a:ext cx="638300" cy="4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Lemma: Proof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2400250" y="1534075"/>
            <a:ext cx="6321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Consider the set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where e1, .., en standard basis of Rn.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350" y="1992400"/>
            <a:ext cx="2563099" cy="5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Lemma: Proof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410100" y="1595775"/>
            <a:ext cx="6321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Consider linear transformation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Let </a:t>
            </a:r>
            <a:r>
              <a:rPr lang="en"/>
              <a:t>                           ,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it is the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convex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hull of points</a:t>
            </a:r>
            <a:r>
              <a:rPr lang="en"/>
              <a:t>                       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Both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Convex: For any                  , straight line that connects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 can write, for some                     , 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875" y="2640075"/>
            <a:ext cx="1143000" cy="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875" y="1958825"/>
            <a:ext cx="1382350" cy="2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8800" y="2297200"/>
            <a:ext cx="1419064" cy="2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1500" y="2688637"/>
            <a:ext cx="941275" cy="2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3980" y="3590355"/>
            <a:ext cx="3933842" cy="2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4773" y="4372174"/>
            <a:ext cx="3672276" cy="344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89550" y="4074175"/>
            <a:ext cx="1143000" cy="2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94425" y="3171913"/>
            <a:ext cx="941275" cy="20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28725" y="3908525"/>
            <a:ext cx="638300" cy="4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84275" y="3902305"/>
            <a:ext cx="638300" cy="43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Lemma: Proof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 have, for any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Since</a:t>
            </a:r>
            <a:r>
              <a:rPr lang="en"/>
              <a:t>                                  </a:t>
            </a:r>
            <a:r>
              <a:rPr lang="en"/>
              <a:t>     ,                                  </a:t>
            </a:r>
            <a:r>
              <a:rPr lang="en"/>
              <a:t>,                   ,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so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 have that for any</a:t>
            </a:r>
            <a:r>
              <a:rPr lang="en"/>
              <a:t>                       ,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The line L connecting the two points are in</a:t>
            </a:r>
            <a:r>
              <a:rPr lang="en"/>
              <a:t>       ,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so</a:t>
            </a:r>
            <a:r>
              <a:rPr lang="en"/>
              <a:t>    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is convex.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Consider points with weights</a:t>
            </a:r>
            <a:r>
              <a:rPr lang="en"/>
              <a:t>                                     , </a:t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729" y="2059550"/>
            <a:ext cx="5782651" cy="3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250" y="2624150"/>
            <a:ext cx="718050" cy="2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6000" y="2709388"/>
            <a:ext cx="1560236" cy="1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025" y="1743550"/>
            <a:ext cx="528784" cy="1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7600" y="3137650"/>
            <a:ext cx="941275" cy="20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1275" y="2621263"/>
            <a:ext cx="718050" cy="226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98175" y="3452925"/>
            <a:ext cx="231300" cy="1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47475" y="3452925"/>
            <a:ext cx="231300" cy="1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75300" y="3925675"/>
            <a:ext cx="1553088" cy="2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66735" y="2598600"/>
            <a:ext cx="1367000" cy="3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Lemma: Proof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Convex Set: Let                                           ,                 say that without this point, the set is still convex. We will reach a contradiction.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 a ray from e1 to                                                 , it intersects some segment connecting ei, ej at some p2. We prove that this segment connecting these two points is mapped into        as a straight line containing 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                            , this set is then not convex.</a:t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625" y="1620650"/>
            <a:ext cx="638300" cy="4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725" y="2726800"/>
            <a:ext cx="2071225" cy="363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1425" y="3474325"/>
            <a:ext cx="231300" cy="1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7400" y="4197150"/>
            <a:ext cx="1149950" cy="2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9950" y="1701050"/>
            <a:ext cx="1770677" cy="2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141600" y="654000"/>
            <a:ext cx="88608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“Zeros of P’(z) never escape”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 Proof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 Proof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 are able to write every polynomial as: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           ,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where each a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represents for a zero of P.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Then we have for the logarithmic derivative: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         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097" y="1999600"/>
            <a:ext cx="2025618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525" y="3557775"/>
            <a:ext cx="1879038" cy="6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 Proof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2400250" y="1136925"/>
            <a:ext cx="6321600" cy="3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Therefore, if                   and                 ,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    .   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Multiply the numerator and denominator by             ,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                                                       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175" y="1251375"/>
            <a:ext cx="940837" cy="2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799" y="1251376"/>
            <a:ext cx="929531" cy="2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 rotWithShape="1">
          <a:blip r:embed="rId5">
            <a:alphaModFix/>
          </a:blip>
          <a:srcRect b="0" l="0" r="80721" t="0"/>
          <a:stretch/>
        </p:blipFill>
        <p:spPr>
          <a:xfrm>
            <a:off x="4929063" y="1538700"/>
            <a:ext cx="1263985" cy="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8300" y="2191698"/>
            <a:ext cx="686286" cy="2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 rotWithShape="1">
          <a:blip r:embed="rId5">
            <a:alphaModFix/>
          </a:blip>
          <a:srcRect b="0" l="22575" r="53979" t="0"/>
          <a:stretch/>
        </p:blipFill>
        <p:spPr>
          <a:xfrm>
            <a:off x="4906548" y="2531100"/>
            <a:ext cx="1309010" cy="5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 rotWithShape="1">
          <a:blip r:embed="rId5">
            <a:alphaModFix/>
          </a:blip>
          <a:srcRect b="0" l="46409" r="0" t="0"/>
          <a:stretch/>
        </p:blipFill>
        <p:spPr>
          <a:xfrm>
            <a:off x="3834175" y="3038175"/>
            <a:ext cx="2992225" cy="5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4175" y="3545250"/>
            <a:ext cx="2109526" cy="8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/>
        </p:nvSpPr>
        <p:spPr>
          <a:xfrm>
            <a:off x="2400250" y="4356600"/>
            <a:ext cx="642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Therefore, z is a weighted sum with positive coefficents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sum to 1. [2]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279" name="Google Shape;279;p3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"/>
          <p:cNvSpPr txBox="1"/>
          <p:nvPr>
            <p:ph idx="2" type="body"/>
          </p:nvPr>
        </p:nvSpPr>
        <p:spPr>
          <a:xfrm>
            <a:off x="4931200" y="583175"/>
            <a:ext cx="3837000" cy="42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https://demonstrations.wolfram.com/LucasGaussTheorem/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[2]: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https://en.wikipedia.org/wiki/Gauss–Lucas_theorem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[3]: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https://en.wikipedia.org/wiki/Marden%27s_theorem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[4]: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https://en.wikipedia.org/wiki/Convex_set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[5]: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https://en.wikipedia.org/wiki/Convex_hull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[6]: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https://en.wikipedia.org/wiki/Rolle%27s_theorem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1843350" y="1699950"/>
            <a:ext cx="2811900" cy="12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</a:t>
            </a:r>
            <a:endParaRPr sz="5000"/>
          </a:p>
        </p:txBody>
      </p:sp>
      <p:sp>
        <p:nvSpPr>
          <p:cNvPr id="286" name="Google Shape;286;p36"/>
          <p:cNvSpPr txBox="1"/>
          <p:nvPr>
            <p:ph idx="2" type="body"/>
          </p:nvPr>
        </p:nvSpPr>
        <p:spPr>
          <a:xfrm>
            <a:off x="4790925" y="1544350"/>
            <a:ext cx="1665000" cy="18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000">
                <a:latin typeface="Raleway"/>
                <a:ea typeface="Raleway"/>
                <a:cs typeface="Raleway"/>
                <a:sym typeface="Raleway"/>
              </a:rPr>
              <a:t>You!</a:t>
            </a:r>
            <a:endParaRPr b="1" sz="5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100" y="712150"/>
            <a:ext cx="87594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If P(z) is a non-constant polynomial with complex coefficients, </a:t>
            </a:r>
            <a:endParaRPr sz="3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all zeros of P’(z) belong to the convex hull of the set of zeros of P.</a:t>
            </a:r>
            <a:r>
              <a:rPr b="0" lang="en" sz="2420"/>
              <a:t>[2]</a:t>
            </a:r>
            <a:endParaRPr b="0" sz="24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28025" y="4253125"/>
            <a:ext cx="83886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80">
                <a:latin typeface="Raleway"/>
                <a:ea typeface="Raleway"/>
                <a:cs typeface="Raleway"/>
                <a:sym typeface="Raleway"/>
              </a:rPr>
              <a:t>If P(z) is a non-constant polynomial with complex coefficient,</a:t>
            </a:r>
            <a:endParaRPr sz="148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80">
                <a:latin typeface="Raleway"/>
                <a:ea typeface="Raleway"/>
                <a:cs typeface="Raleway"/>
                <a:sym typeface="Raleway"/>
              </a:rPr>
              <a:t>all zeros of P’(z) belong to the convex hull of the set of zeros of P.</a:t>
            </a:r>
            <a:r>
              <a:rPr lang="en" sz="148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950"/>
          </a:p>
        </p:txBody>
      </p:sp>
      <p:cxnSp>
        <p:nvCxnSpPr>
          <p:cNvPr id="96" name="Google Shape;96;p17"/>
          <p:cNvCxnSpPr/>
          <p:nvPr/>
        </p:nvCxnSpPr>
        <p:spPr>
          <a:xfrm flipH="1" rot="10800000">
            <a:off x="3829525" y="319800"/>
            <a:ext cx="49101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 txBox="1"/>
          <p:nvPr/>
        </p:nvSpPr>
        <p:spPr>
          <a:xfrm>
            <a:off x="3769075" y="449525"/>
            <a:ext cx="503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Convex and Convex Hull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28025" y="949775"/>
            <a:ext cx="77373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set C is </a:t>
            </a:r>
            <a:r>
              <a:rPr b="1" lang="en" sz="14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convex</a:t>
            </a:r>
            <a:r>
              <a:rPr lang="en" sz="14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if, for all x and y in C,</a:t>
            </a:r>
            <a:endParaRPr sz="148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0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line segment connecting x and y is included</a:t>
            </a:r>
            <a:r>
              <a:rPr lang="en" sz="14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 C. </a:t>
            </a:r>
            <a:endParaRPr sz="148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1" lang="en" sz="14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convex hull</a:t>
            </a:r>
            <a:r>
              <a:rPr lang="en" sz="14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of a given set X can be defined as </a:t>
            </a:r>
            <a:endParaRPr sz="148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0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</a:t>
            </a:r>
            <a:r>
              <a:rPr lang="en" sz="1480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minimum convex set</a:t>
            </a:r>
            <a:r>
              <a:rPr lang="en" sz="14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containing X. </a:t>
            </a:r>
            <a:endParaRPr sz="148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3549" t="0"/>
          <a:stretch/>
        </p:blipFill>
        <p:spPr>
          <a:xfrm>
            <a:off x="6704125" y="2161200"/>
            <a:ext cx="2012512" cy="15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050" y="2192601"/>
            <a:ext cx="1699400" cy="14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116" y="2192589"/>
            <a:ext cx="1772574" cy="149211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443250" y="3684700"/>
            <a:ext cx="209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Example of non-convex set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(in green) [4]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560663" y="3684700"/>
            <a:ext cx="16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Example of convex set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(in green) [4]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708150" y="3725800"/>
            <a:ext cx="201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Example of convex hull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f a set with 10 points [5]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Rolle’s Theorem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Rolle’s Theorem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400250" y="1159475"/>
            <a:ext cx="6321600" cy="18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If a </a:t>
            </a:r>
            <a:r>
              <a:rPr i="1" lang="en">
                <a:latin typeface="Raleway"/>
                <a:ea typeface="Raleway"/>
                <a:cs typeface="Raleway"/>
                <a:sym typeface="Raleway"/>
              </a:rPr>
              <a:t>real-valued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function f is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arenR"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continuous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on a proper closed interval [a, b],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arenR"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differentiable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on the open interval (a, b),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arenR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f(a) = f(b),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then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there exists at least one c is the open interval (a, b) such that f’(c) = 0.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075" y="2961100"/>
            <a:ext cx="3700351" cy="15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4976075" y="4347100"/>
            <a:ext cx="4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[6]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Rolle’s vs. Gauss-Lucas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400250" y="1211350"/>
            <a:ext cx="63216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Similarities: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When we take f(a) = f(b) = 0 in Rolle’s​​ Theorem,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the two theorems both describe the distribution of </a:t>
            </a:r>
            <a:r>
              <a:rPr i="1" lang="en" sz="1500">
                <a:latin typeface="Raleway"/>
                <a:ea typeface="Raleway"/>
                <a:cs typeface="Raleway"/>
                <a:sym typeface="Raleway"/>
              </a:rPr>
              <a:t>stationary points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given the distribution of </a:t>
            </a:r>
            <a:r>
              <a:rPr i="1" lang="en" sz="1500">
                <a:latin typeface="Raleway"/>
                <a:ea typeface="Raleway"/>
                <a:cs typeface="Raleway"/>
                <a:sym typeface="Raleway"/>
              </a:rPr>
              <a:t>zeros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.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Differences: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Real-value functions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vs.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Complex-value functions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Continuous and differentiable (inside)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vs.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polynomial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Need to know two points with same functional value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vs.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Need to know all zeros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Open interval (a, b)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vs.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Convex hull of all zeros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Some stationary points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vs.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all stationary points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5" y="1393850"/>
            <a:ext cx="2173525" cy="9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18199" l="21479" r="49827" t="31649"/>
          <a:stretch/>
        </p:blipFill>
        <p:spPr>
          <a:xfrm>
            <a:off x="259325" y="2571750"/>
            <a:ext cx="1677051" cy="183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182525" y="4287550"/>
            <a:ext cx="4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