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57" r:id="rId4"/>
    <p:sldId id="270" r:id="rId5"/>
    <p:sldId id="258" r:id="rId6"/>
    <p:sldId id="259" r:id="rId7"/>
    <p:sldId id="260" r:id="rId8"/>
    <p:sldId id="261" r:id="rId9"/>
    <p:sldId id="273" r:id="rId10"/>
    <p:sldId id="271" r:id="rId11"/>
    <p:sldId id="263" r:id="rId12"/>
    <p:sldId id="265" r:id="rId13"/>
    <p:sldId id="262" r:id="rId14"/>
    <p:sldId id="272" r:id="rId15"/>
    <p:sldId id="267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86391" autoAdjust="0"/>
  </p:normalViewPr>
  <p:slideViewPr>
    <p:cSldViewPr>
      <p:cViewPr varScale="1">
        <p:scale>
          <a:sx n="99" d="100"/>
          <a:sy n="99" d="100"/>
        </p:scale>
        <p:origin x="9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61A00-7724-43C7-AA18-3E7FB129AA0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2EC12-EE16-490E-9213-0A8A2517DD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98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08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17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84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3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84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4293096"/>
            <a:ext cx="7772400" cy="89396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331640" y="5229200"/>
            <a:ext cx="64008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42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427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D547C02-3BDD-490E-A05C-F81512B41FDF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67544" y="188640"/>
            <a:ext cx="8224192" cy="365125"/>
          </a:xfrm>
        </p:spPr>
        <p:txBody>
          <a:bodyPr/>
          <a:lstStyle>
            <a:lvl1pPr algn="r">
              <a:defRPr/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2627784" y="6356350"/>
            <a:ext cx="2133600" cy="360040"/>
          </a:xfrm>
        </p:spPr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920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894308"/>
          </a:xfrm>
        </p:spPr>
        <p:txBody>
          <a:bodyPr anchor="t"/>
          <a:lstStyle>
            <a:lvl1pPr algn="l">
              <a:defRPr sz="4000" b="1" cap="all"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5301208"/>
            <a:ext cx="7772400" cy="504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851920" y="6376243"/>
            <a:ext cx="511256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26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06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4008" y="1916832"/>
            <a:ext cx="4041775" cy="432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43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68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98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3008313" cy="7424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692697"/>
            <a:ext cx="5111750" cy="51125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701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0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3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66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7C02-3BDD-490E-A05C-F81512B41FDF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67544" y="188640"/>
            <a:ext cx="8224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185392" y="6356350"/>
            <a:ext cx="1666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66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4B0E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emmaonline.nl/index.php/Thema_Gegevensmanagemen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pilotstarter.vng.nl/projecten/sturen-op-resultaten/de-kwaliteit-van-de-gemeentelijke-gegevens-vergelijke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pilotstarter.vng.nl/projecten/sturen-op-resultaten/de-kwaliteit-van-de-gemeentelijke-gegevens-vergelijke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eduard@Witteveen-automatisering.nl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e.Witteveen@sudwestfryslan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meente.nu/bestuur/gegevensmanagement-is-kwestie-vergelijken/" TargetMode="External"/><Relationship Id="rId5" Type="http://schemas.openxmlformats.org/officeDocument/2006/relationships/hyperlink" Target="https://github.com/EduardWitteveen/" TargetMode="External"/><Relationship Id="rId4" Type="http://schemas.openxmlformats.org/officeDocument/2006/relationships/hyperlink" Target="http://depilotstarter.vng.nl/projecten/sturen-op-resultaten/de-kwaliteit-van-de-gemeentelijke-gegevens-vergelijke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nl-NL" dirty="0">
                <a:solidFill>
                  <a:srgbClr val="00B1FF"/>
                </a:solidFill>
                <a:latin typeface="Trebuchet MS (Koppen)"/>
              </a:rPr>
              <a:t>Pilotstarter gegevensvergelijker</a:t>
            </a:r>
            <a:endParaRPr lang="nl-NL" sz="2000" dirty="0">
              <a:latin typeface="Trebuchet MS (Koppen)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55576" y="5229200"/>
            <a:ext cx="7772400" cy="622920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8B8B8B"/>
                </a:solidFill>
                <a:latin typeface="Trebuchet MS (Koppen)"/>
              </a:rPr>
              <a:t>De </a:t>
            </a:r>
            <a:r>
              <a:rPr lang="en-US" dirty="0" err="1">
                <a:solidFill>
                  <a:srgbClr val="8B8B8B"/>
                </a:solidFill>
                <a:latin typeface="Trebuchet MS (Koppen)"/>
              </a:rPr>
              <a:t>kwaliteit</a:t>
            </a:r>
            <a:r>
              <a:rPr lang="en-US" dirty="0">
                <a:solidFill>
                  <a:srgbClr val="8B8B8B"/>
                </a:solidFill>
                <a:latin typeface="Trebuchet MS (Koppen)"/>
              </a:rPr>
              <a:t> van de </a:t>
            </a:r>
            <a:r>
              <a:rPr lang="en-US" dirty="0" err="1">
                <a:solidFill>
                  <a:srgbClr val="8B8B8B"/>
                </a:solidFill>
                <a:latin typeface="Trebuchet MS (Koppen)"/>
              </a:rPr>
              <a:t>gemeentelijke</a:t>
            </a:r>
            <a:r>
              <a:rPr lang="en-US" dirty="0">
                <a:solidFill>
                  <a:srgbClr val="8B8B8B"/>
                </a:solidFill>
                <a:latin typeface="Trebuchet MS (Koppen)"/>
              </a:rPr>
              <a:t> </a:t>
            </a:r>
            <a:r>
              <a:rPr lang="en-US" dirty="0" err="1">
                <a:solidFill>
                  <a:srgbClr val="8B8B8B"/>
                </a:solidFill>
                <a:latin typeface="Trebuchet MS (Koppen)"/>
              </a:rPr>
              <a:t>gegevens</a:t>
            </a:r>
            <a:r>
              <a:rPr lang="en-US" dirty="0">
                <a:solidFill>
                  <a:srgbClr val="8B8B8B"/>
                </a:solidFill>
                <a:latin typeface="Trebuchet MS (Koppen)"/>
              </a:rPr>
              <a:t> </a:t>
            </a:r>
            <a:r>
              <a:rPr lang="en-US" dirty="0" err="1">
                <a:solidFill>
                  <a:srgbClr val="8B8B8B"/>
                </a:solidFill>
                <a:latin typeface="Trebuchet MS (Koppen)"/>
              </a:rPr>
              <a:t>vergelijken</a:t>
            </a:r>
            <a:endParaRPr lang="en-US" sz="2800" dirty="0">
              <a:solidFill>
                <a:srgbClr val="8B8B8B"/>
              </a:solidFill>
              <a:latin typeface="Trebuchet MS (Koppen)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661248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I-Spiegel</a:t>
            </a:r>
            <a:r>
              <a:rPr lang="nl-NL" dirty="0"/>
              <a:t> in 2013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Nadelen:</a:t>
            </a:r>
          </a:p>
          <a:p>
            <a:r>
              <a:rPr lang="nl-NL" dirty="0"/>
              <a:t>“</a:t>
            </a:r>
            <a:r>
              <a:rPr lang="nl-NL" dirty="0" err="1"/>
              <a:t>I-Spiegel</a:t>
            </a:r>
            <a:r>
              <a:rPr lang="nl-NL" dirty="0"/>
              <a:t>” was traag </a:t>
            </a:r>
          </a:p>
          <a:p>
            <a:r>
              <a:rPr lang="nl-NL" dirty="0"/>
              <a:t>Veel handmatige acties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Daarom:</a:t>
            </a:r>
          </a:p>
          <a:p>
            <a:r>
              <a:rPr lang="nl-NL" dirty="0" err="1"/>
              <a:t>Registratievergelijker</a:t>
            </a:r>
            <a:r>
              <a:rPr lang="nl-NL" dirty="0"/>
              <a:t> (applicatie)  om dezelfde vergelijking sneller te doen</a:t>
            </a:r>
          </a:p>
          <a:p>
            <a:r>
              <a:rPr lang="nl-NL" dirty="0"/>
              <a:t>Geautomatiseerd en dagelijks</a:t>
            </a:r>
          </a:p>
          <a:p>
            <a:r>
              <a:rPr lang="nl-NL" dirty="0"/>
              <a:t>Output kan bruikbaar voor ispiegel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0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opzet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23" y="1404336"/>
            <a:ext cx="3882777" cy="515989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opzet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" y="1417638"/>
            <a:ext cx="8974805" cy="381960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Huidige</a:t>
            </a:r>
            <a:r>
              <a:rPr lang="en-US" dirty="0"/>
              <a:t> stand van </a:t>
            </a:r>
            <a:r>
              <a:rPr lang="en-US" dirty="0" err="1"/>
              <a:t>zaken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Draait</a:t>
            </a:r>
            <a:r>
              <a:rPr lang="en-US" dirty="0"/>
              <a:t> </a:t>
            </a:r>
            <a:r>
              <a:rPr lang="en-US" dirty="0" err="1"/>
              <a:t>dagelijks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3 </a:t>
            </a:r>
            <a:r>
              <a:rPr lang="en-US" dirty="0" err="1"/>
              <a:t>gemeenten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err="1"/>
              <a:t>onafhankelijk</a:t>
            </a:r>
            <a:endParaRPr lang="en-US" dirty="0"/>
          </a:p>
          <a:p>
            <a:r>
              <a:rPr lang="en-US" dirty="0" err="1"/>
              <a:t>Bijna</a:t>
            </a:r>
            <a:r>
              <a:rPr lang="en-US" dirty="0"/>
              <a:t> 50 </a:t>
            </a:r>
            <a:r>
              <a:rPr lang="en-US" dirty="0" err="1"/>
              <a:t>vergelijkingen</a:t>
            </a:r>
            <a:endParaRPr lang="en-US" dirty="0"/>
          </a:p>
          <a:p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jaren</a:t>
            </a:r>
            <a:r>
              <a:rPr lang="en-US" dirty="0"/>
              <a:t> </a:t>
            </a:r>
            <a:r>
              <a:rPr lang="en-US" dirty="0" err="1"/>
              <a:t>vergelijkingsmateriaal</a:t>
            </a:r>
            <a:endParaRPr lang="en-US" dirty="0"/>
          </a:p>
          <a:p>
            <a:r>
              <a:rPr lang="en-US" dirty="0" err="1"/>
              <a:t>Rapporten</a:t>
            </a:r>
            <a:r>
              <a:rPr lang="en-US" dirty="0"/>
              <a:t> op de database (</a:t>
            </a:r>
            <a:r>
              <a:rPr lang="en-US" dirty="0" err="1"/>
              <a:t>Cognos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Qlik Sense)</a:t>
            </a:r>
          </a:p>
          <a:p>
            <a:r>
              <a:rPr lang="en-US" dirty="0" err="1"/>
              <a:t>Maandelijks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rapportage</a:t>
            </a:r>
          </a:p>
          <a:p>
            <a:r>
              <a:rPr lang="en-US" dirty="0"/>
              <a:t>Opensource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Functioneelbeheerders</a:t>
            </a:r>
            <a:r>
              <a:rPr lang="en-US" dirty="0"/>
              <a:t> die de </a:t>
            </a:r>
            <a:r>
              <a:rPr lang="en-US" dirty="0" err="1"/>
              <a:t>meerwaarde</a:t>
            </a:r>
            <a:r>
              <a:rPr lang="en-US" dirty="0"/>
              <a:t> </a:t>
            </a:r>
            <a:r>
              <a:rPr lang="en-US" dirty="0" err="1"/>
              <a:t>inzien</a:t>
            </a:r>
            <a:r>
              <a:rPr lang="en-US" dirty="0"/>
              <a:t>!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6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Ambitities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Benchmarking met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gemeenten</a:t>
            </a:r>
            <a:endParaRPr lang="en-US" dirty="0"/>
          </a:p>
          <a:p>
            <a:pPr lvl="1"/>
            <a:r>
              <a:rPr lang="en-US" dirty="0"/>
              <a:t>In de KING Ispiegel, maar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endParaRPr lang="en-US" dirty="0"/>
          </a:p>
          <a:p>
            <a:pPr lvl="1"/>
            <a:r>
              <a:rPr lang="en-US" dirty="0" err="1"/>
              <a:t>Kwaliteit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gemeente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geode motivator</a:t>
            </a:r>
          </a:p>
          <a:p>
            <a:pPr lvl="1"/>
            <a:r>
              <a:rPr lang="en-US" dirty="0" err="1"/>
              <a:t>Wellicht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fouten</a:t>
            </a:r>
            <a:r>
              <a:rPr lang="en-US" dirty="0"/>
              <a:t>?</a:t>
            </a:r>
          </a:p>
          <a:p>
            <a:r>
              <a:rPr lang="en-US" dirty="0" err="1"/>
              <a:t>Delen</a:t>
            </a:r>
            <a:r>
              <a:rPr lang="en-US" dirty="0"/>
              <a:t> van: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gebruikte</a:t>
            </a:r>
            <a:r>
              <a:rPr lang="en-US" dirty="0"/>
              <a:t> </a:t>
            </a:r>
            <a:r>
              <a:rPr lang="en-US" dirty="0" err="1"/>
              <a:t>vergelijkingen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resultaten</a:t>
            </a:r>
            <a:r>
              <a:rPr lang="en-US" dirty="0"/>
              <a:t> (</a:t>
            </a:r>
            <a:r>
              <a:rPr lang="en-US" dirty="0" err="1"/>
              <a:t>geaggregeerd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Nieuwe</a:t>
            </a:r>
            <a:r>
              <a:rPr lang="en-US" dirty="0"/>
              <a:t>  </a:t>
            </a:r>
            <a:r>
              <a:rPr lang="en-US" dirty="0" err="1"/>
              <a:t>vergelijkingen</a:t>
            </a:r>
            <a:r>
              <a:rPr lang="en-US" dirty="0"/>
              <a:t> </a:t>
            </a:r>
            <a:r>
              <a:rPr lang="en-US" dirty="0" err="1"/>
              <a:t>toevoegen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Pilotstarter</a:t>
            </a:r>
            <a:r>
              <a:rPr lang="en-US" dirty="0"/>
              <a:t>: gegevensvergelijker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 8 </a:t>
            </a:r>
            <a:r>
              <a:rPr lang="en-US" dirty="0" err="1"/>
              <a:t>betrokken</a:t>
            </a:r>
            <a:r>
              <a:rPr lang="en-US" dirty="0"/>
              <a:t> </a:t>
            </a:r>
            <a:r>
              <a:rPr lang="en-US" dirty="0" err="1"/>
              <a:t>gemeenten</a:t>
            </a:r>
            <a:endParaRPr lang="en-US" dirty="0"/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vergelijking</a:t>
            </a:r>
            <a:r>
              <a:rPr lang="en-US" dirty="0"/>
              <a:t> </a:t>
            </a:r>
            <a:r>
              <a:rPr lang="en-US" dirty="0" err="1"/>
              <a:t>gedefinieerd</a:t>
            </a:r>
            <a:endParaRPr lang="en-US" dirty="0"/>
          </a:p>
          <a:p>
            <a:r>
              <a:rPr lang="en-US" dirty="0" err="1"/>
              <a:t>Hiermee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we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ambities</a:t>
            </a:r>
            <a:r>
              <a:rPr lang="en-US" dirty="0"/>
              <a:t> </a:t>
            </a:r>
            <a:r>
              <a:rPr lang="en-US" dirty="0" err="1"/>
              <a:t>realiseren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2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Gemma </a:t>
            </a:r>
            <a:r>
              <a:rPr lang="en-US" sz="4000" dirty="0" err="1"/>
              <a:t>Thema</a:t>
            </a:r>
            <a:r>
              <a:rPr lang="en-US" sz="4000" dirty="0"/>
              <a:t> </a:t>
            </a:r>
            <a:r>
              <a:rPr lang="en-US" sz="4000" dirty="0" err="1"/>
              <a:t>Gegevensmanagement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i="1" dirty="0"/>
              <a:t>“… Een goede inrichting van het gegevensmanagement is het fundament van de gemeentelijke informatievoorziening en is een grondvoorwaarde voor het kwalitatief en kwantitatief beheersbaar houden van gegevens. </a:t>
            </a:r>
          </a:p>
          <a:p>
            <a:pPr marL="0" indent="0">
              <a:buNone/>
            </a:pPr>
            <a:r>
              <a:rPr lang="nl-NL" i="1" dirty="0"/>
              <a:t>Belangrijke aspecten hiervan </a:t>
            </a:r>
            <a:r>
              <a:rPr lang="nl-NL" i="1" dirty="0">
                <a:highlight>
                  <a:srgbClr val="FFFF00"/>
                </a:highlight>
              </a:rPr>
              <a:t>zijn de uitwisseling en kwaliteitsbewaking van de gegevens</a:t>
            </a:r>
            <a:r>
              <a:rPr lang="nl-NL" i="1" dirty="0"/>
              <a:t>, maar ook informatiebeveiliging en de transparantie van gegevensverwerking. … “</a:t>
            </a:r>
          </a:p>
          <a:p>
            <a:pPr marL="0" indent="0">
              <a:buNone/>
            </a:pPr>
            <a:endParaRPr lang="nl-NL" i="1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http://www.gemmaonline.nl/index.php/Thema_Gegevensmanagement</a:t>
            </a:r>
            <a:endParaRPr lang="en-US" i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Hoe </a:t>
            </a:r>
            <a:r>
              <a:rPr lang="en-US" sz="4000" dirty="0" err="1"/>
              <a:t>kan</a:t>
            </a:r>
            <a:r>
              <a:rPr lang="en-US" sz="4000" dirty="0"/>
              <a:t> </a:t>
            </a:r>
            <a:r>
              <a:rPr lang="en-US" sz="4000" dirty="0" err="1"/>
              <a:t>dit</a:t>
            </a:r>
            <a:r>
              <a:rPr lang="en-US" sz="4000" dirty="0"/>
              <a:t> </a:t>
            </a:r>
            <a:r>
              <a:rPr lang="en-US" sz="4000" dirty="0" err="1"/>
              <a:t>je</a:t>
            </a:r>
            <a:r>
              <a:rPr lang="en-US" sz="4000" dirty="0"/>
              <a:t> </a:t>
            </a:r>
            <a:r>
              <a:rPr lang="en-US" sz="4000" dirty="0" err="1"/>
              <a:t>helpen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600200"/>
            <a:ext cx="6347048" cy="4525963"/>
          </a:xfrm>
        </p:spPr>
        <p:txBody>
          <a:bodyPr/>
          <a:lstStyle/>
          <a:p>
            <a:r>
              <a:rPr lang="nl-NL" dirty="0"/>
              <a:t>Kwaliteitsborging</a:t>
            </a:r>
          </a:p>
          <a:p>
            <a:r>
              <a:rPr lang="nl-NL" dirty="0"/>
              <a:t>Je ziet wie er gaat </a:t>
            </a:r>
            <a:br>
              <a:rPr lang="nl-NL" dirty="0"/>
            </a:br>
            <a:r>
              <a:rPr lang="nl-NL" dirty="0"/>
              <a:t>over welke gegevens</a:t>
            </a:r>
          </a:p>
          <a:p>
            <a:r>
              <a:rPr lang="nl-NL" dirty="0"/>
              <a:t>Niet op gevoel, maar </a:t>
            </a:r>
            <a:br>
              <a:rPr lang="nl-NL" dirty="0"/>
            </a:br>
            <a:r>
              <a:rPr lang="nl-NL" dirty="0"/>
              <a:t>harde gegevens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00200"/>
            <a:ext cx="6147048" cy="450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9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Het </a:t>
            </a:r>
            <a:r>
              <a:rPr lang="en-US" sz="4000" dirty="0" err="1"/>
              <a:t>laten</a:t>
            </a:r>
            <a:r>
              <a:rPr lang="en-US" sz="4000" dirty="0"/>
              <a:t> </a:t>
            </a:r>
            <a:r>
              <a:rPr lang="en-US" sz="4000" dirty="0" err="1"/>
              <a:t>groeien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/>
          </a:bodyPr>
          <a:lstStyle/>
          <a:p>
            <a:r>
              <a:rPr lang="nl-NL" dirty="0"/>
              <a:t>Begonnen bij burgerzaken/bag, direct winst</a:t>
            </a:r>
          </a:p>
          <a:p>
            <a:r>
              <a:rPr lang="nl-NL" dirty="0"/>
              <a:t>Never waste a </a:t>
            </a:r>
            <a:r>
              <a:rPr lang="nl-NL" dirty="0" err="1"/>
              <a:t>good</a:t>
            </a:r>
            <a:r>
              <a:rPr lang="nl-NL" dirty="0"/>
              <a:t> crisis (organisatorisch)</a:t>
            </a:r>
          </a:p>
          <a:p>
            <a:r>
              <a:rPr lang="nl-NL" dirty="0"/>
              <a:t>Projecten (herindelingen/bag-</a:t>
            </a:r>
            <a:r>
              <a:rPr lang="nl-NL" dirty="0" err="1"/>
              <a:t>woz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r>
              <a:rPr lang="nl-NL" dirty="0"/>
              <a:t>Vraag van </a:t>
            </a:r>
            <a:r>
              <a:rPr lang="nl-NL" dirty="0" err="1"/>
              <a:t>functioneelbeheerders</a:t>
            </a:r>
            <a:r>
              <a:rPr lang="nl-NL" dirty="0"/>
              <a:t> (</a:t>
            </a:r>
            <a:r>
              <a:rPr lang="nl-NL" dirty="0" err="1"/>
              <a:t>ivm</a:t>
            </a:r>
            <a:r>
              <a:rPr lang="nl-NL" dirty="0"/>
              <a:t>. </a:t>
            </a:r>
            <a:r>
              <a:rPr lang="nl-NL" dirty="0" err="1"/>
              <a:t>bvb</a:t>
            </a:r>
            <a:r>
              <a:rPr lang="nl-NL" dirty="0"/>
              <a:t> bugs in het berichtenverkeer)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Tijd steken in waar de energie en de aandacht ligt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936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Maar hoe begin </a:t>
            </a:r>
            <a:r>
              <a:rPr lang="en-US" dirty="0" err="1"/>
              <a:t>je</a:t>
            </a:r>
            <a:r>
              <a:rPr lang="en-US" dirty="0"/>
              <a:t>?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Vraag cultiveren / opzoeken</a:t>
            </a:r>
          </a:p>
          <a:p>
            <a:pPr lvl="1"/>
            <a:r>
              <a:rPr lang="nl-NL" dirty="0"/>
              <a:t>GBA/BAG, DMS/GBA of LV-WOZ/BAG</a:t>
            </a:r>
          </a:p>
          <a:p>
            <a:r>
              <a:rPr lang="nl-NL" dirty="0"/>
              <a:t>Wat is het ambitie niveau</a:t>
            </a:r>
          </a:p>
          <a:p>
            <a:pPr lvl="1"/>
            <a:r>
              <a:rPr lang="nl-NL" dirty="0"/>
              <a:t>Laten doen : leverancier met vergelijkingen</a:t>
            </a:r>
          </a:p>
          <a:p>
            <a:pPr lvl="1"/>
            <a:r>
              <a:rPr lang="nl-NL" dirty="0"/>
              <a:t>Zelf doen : vergelijkingen zelf toevoegen</a:t>
            </a:r>
            <a:br>
              <a:rPr lang="nl-NL" dirty="0"/>
            </a:br>
            <a:r>
              <a:rPr lang="nl-NL" dirty="0"/>
              <a:t>Rapportage / SQL – kennis nodig</a:t>
            </a:r>
            <a:br>
              <a:rPr lang="nl-NL" dirty="0"/>
            </a:br>
            <a:r>
              <a:rPr lang="nl-NL" dirty="0"/>
              <a:t>Zelf uit te breiden bij vraag</a:t>
            </a:r>
            <a:br>
              <a:rPr lang="nl-NL" dirty="0"/>
            </a:br>
            <a:r>
              <a:rPr lang="nl-NL" dirty="0"/>
              <a:t>Schept makkelijk betrokkenheid</a:t>
            </a:r>
          </a:p>
          <a:p>
            <a:r>
              <a:rPr lang="nl-NL" dirty="0"/>
              <a:t>Kijk eens op: </a:t>
            </a:r>
            <a:r>
              <a:rPr lang="nl-NL" sz="2200" dirty="0">
                <a:hlinkClick r:id="rId3"/>
              </a:rPr>
              <a:t>pilotstarter gemeentelijke-gegevens-vergelijken</a:t>
            </a:r>
            <a:endParaRPr lang="nl-NL" sz="26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“Data is het nieuwe goud”</a:t>
            </a:r>
          </a:p>
        </p:txBody>
      </p:sp>
    </p:spTree>
    <p:extLst>
      <p:ext uri="{BB962C8B-B14F-4D97-AF65-F5344CB8AC3E}">
        <p14:creationId xmlns:p14="http://schemas.microsoft.com/office/powerpoint/2010/main" val="244010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  <a:p>
            <a:r>
              <a:rPr lang="nl-NL" dirty="0"/>
              <a:t>Hoe zijn wij begonnen (gemeente)</a:t>
            </a:r>
          </a:p>
          <a:p>
            <a:r>
              <a:rPr lang="nl-NL" dirty="0"/>
              <a:t>Wat is er in de tijd verbeterd (gemeente)</a:t>
            </a:r>
          </a:p>
          <a:p>
            <a:r>
              <a:rPr lang="nl-NL" dirty="0"/>
              <a:t>Wat willen wij graag (pilotstarter)</a:t>
            </a:r>
          </a:p>
          <a:p>
            <a:r>
              <a:rPr lang="nl-NL" dirty="0"/>
              <a:t>Hoe past dit in het bredere verhaal</a:t>
            </a:r>
          </a:p>
          <a:p>
            <a:r>
              <a:rPr lang="nl-NL" dirty="0"/>
              <a:t>Hoe begin ik hiermee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7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Maar hoe begin </a:t>
            </a:r>
            <a:r>
              <a:rPr lang="en-US" dirty="0" err="1"/>
              <a:t>je</a:t>
            </a:r>
            <a:r>
              <a:rPr lang="en-US" dirty="0"/>
              <a:t>?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Vraag cultiveren / opzoeken</a:t>
            </a:r>
          </a:p>
          <a:p>
            <a:pPr lvl="1"/>
            <a:r>
              <a:rPr lang="nl-NL" dirty="0"/>
              <a:t>GBA/BAG, DMS/GBA of LV-WOZ/BAG</a:t>
            </a:r>
          </a:p>
          <a:p>
            <a:r>
              <a:rPr lang="nl-NL" dirty="0"/>
              <a:t>Wat is het ambitie niveau</a:t>
            </a:r>
          </a:p>
          <a:p>
            <a:pPr lvl="1"/>
            <a:r>
              <a:rPr lang="nl-NL" dirty="0"/>
              <a:t>Laten doen : leverancier met vergelijkingen</a:t>
            </a:r>
          </a:p>
          <a:p>
            <a:pPr lvl="1"/>
            <a:r>
              <a:rPr lang="nl-NL" dirty="0"/>
              <a:t>Zelf doen : vergelijkingen zelf toevoegen</a:t>
            </a:r>
          </a:p>
          <a:p>
            <a:pPr lvl="2"/>
            <a:r>
              <a:rPr lang="nl-NL" dirty="0"/>
              <a:t>Opensource </a:t>
            </a:r>
            <a:r>
              <a:rPr lang="nl-NL" dirty="0" err="1"/>
              <a:t>registratievergelijker</a:t>
            </a:r>
            <a:endParaRPr lang="nl-NL" dirty="0"/>
          </a:p>
          <a:p>
            <a:pPr lvl="2"/>
            <a:r>
              <a:rPr lang="nl-NL" dirty="0"/>
              <a:t>Rapportage / SQL – kennis nodig</a:t>
            </a:r>
          </a:p>
          <a:p>
            <a:pPr lvl="2"/>
            <a:r>
              <a:rPr lang="nl-NL" dirty="0"/>
              <a:t>Zelf uit te breiden bij vraag</a:t>
            </a:r>
          </a:p>
          <a:p>
            <a:pPr lvl="2"/>
            <a:r>
              <a:rPr lang="nl-NL" dirty="0"/>
              <a:t>Schept makkelijk betrokkenheid</a:t>
            </a:r>
          </a:p>
          <a:p>
            <a:pPr lvl="2"/>
            <a:r>
              <a:rPr lang="nl-NL" dirty="0">
                <a:hlinkClick r:id="rId3"/>
              </a:rPr>
              <a:t>pilotstarter gemeentelijke-gegevens-vergelijken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“Data is het nieuwe goud”</a:t>
            </a:r>
          </a:p>
        </p:txBody>
      </p:sp>
    </p:spTree>
    <p:extLst>
      <p:ext uri="{BB962C8B-B14F-4D97-AF65-F5344CB8AC3E}">
        <p14:creationId xmlns:p14="http://schemas.microsoft.com/office/powerpoint/2010/main" val="149876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8B8B8B"/>
                </a:solidFill>
                <a:latin typeface="Trebuchet MS (Koppen)"/>
                <a:hlinkClick r:id="rId2"/>
              </a:rPr>
              <a:t>e.witteveen@sudwestfryslan.nl</a:t>
            </a:r>
            <a:endParaRPr lang="en-US" dirty="0">
              <a:solidFill>
                <a:srgbClr val="8B8B8B"/>
              </a:solidFill>
              <a:latin typeface="Trebuchet MS (Koppen)"/>
              <a:hlinkClick r:id="rId3"/>
            </a:endParaRPr>
          </a:p>
          <a:p>
            <a:endParaRPr lang="en-US" dirty="0">
              <a:solidFill>
                <a:srgbClr val="8B8B8B"/>
              </a:solidFill>
              <a:latin typeface="Trebuchet MS (Koppen)"/>
              <a:hlinkClick r:id="rId4"/>
            </a:endParaRPr>
          </a:p>
          <a:p>
            <a:r>
              <a:rPr lang="en-US" dirty="0">
                <a:hlinkClick r:id="rId5"/>
              </a:rPr>
              <a:t>https://github.com/EduardWitteveen/</a:t>
            </a:r>
            <a:endParaRPr lang="en-US" dirty="0"/>
          </a:p>
          <a:p>
            <a:endParaRPr lang="en-US" dirty="0">
              <a:solidFill>
                <a:srgbClr val="8B8B8B"/>
              </a:solidFill>
              <a:latin typeface="Trebuchet MS (Koppen)"/>
              <a:hlinkClick r:id="rId4"/>
            </a:endParaRPr>
          </a:p>
          <a:p>
            <a:r>
              <a:rPr lang="en-US" dirty="0">
                <a:solidFill>
                  <a:srgbClr val="8B8B8B"/>
                </a:solidFill>
                <a:latin typeface="Trebuchet MS (Koppen)"/>
                <a:hlinkClick r:id="rId4"/>
              </a:rPr>
              <a:t>http://depilotstarter.vng.nl/projecten/sturen-op-resultaten/de-kwaliteit-van-de-gemeentelijke-gegevens-vergelijken</a:t>
            </a:r>
            <a:endParaRPr lang="en-US" dirty="0">
              <a:solidFill>
                <a:srgbClr val="8B8B8B"/>
              </a:solidFill>
              <a:latin typeface="Trebuchet MS (Koppen)"/>
            </a:endParaRPr>
          </a:p>
          <a:p>
            <a:endParaRPr lang="en-US" dirty="0">
              <a:solidFill>
                <a:srgbClr val="8B8B8B"/>
              </a:solidFill>
              <a:latin typeface="Trebuchet MS (Koppen)"/>
              <a:hlinkClick r:id="rId6"/>
            </a:endParaRPr>
          </a:p>
          <a:p>
            <a:r>
              <a:rPr lang="en-US" dirty="0">
                <a:solidFill>
                  <a:srgbClr val="8B8B8B"/>
                </a:solidFill>
                <a:latin typeface="Trebuchet MS (Koppen)"/>
                <a:hlinkClick r:id="rId6"/>
              </a:rPr>
              <a:t>https://www.gemeente.nu/bestuur/gegevensmanagement-is-kwestie-vergelijken/</a:t>
            </a:r>
            <a:endParaRPr lang="en-US" dirty="0">
              <a:solidFill>
                <a:srgbClr val="8B8B8B"/>
              </a:solidFill>
              <a:latin typeface="Trebuchet MS (Koppen)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Einde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8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Eduard </a:t>
            </a:r>
            <a:r>
              <a:rPr lang="en-US" dirty="0" err="1"/>
              <a:t>Witteveen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Functioneelbeheer</a:t>
            </a:r>
            <a:r>
              <a:rPr lang="en-US" dirty="0"/>
              <a:t> </a:t>
            </a:r>
            <a:r>
              <a:rPr lang="en-US" dirty="0" err="1"/>
              <a:t>oa</a:t>
            </a:r>
            <a:r>
              <a:rPr lang="en-US" dirty="0"/>
              <a:t>. BAG / DDS / Midoffice</a:t>
            </a:r>
          </a:p>
          <a:p>
            <a:pPr marL="0" indent="0">
              <a:buNone/>
            </a:pPr>
            <a:r>
              <a:rPr lang="en-US" dirty="0" err="1"/>
              <a:t>Berichtenverkeer</a:t>
            </a:r>
            <a:r>
              <a:rPr lang="en-US" dirty="0"/>
              <a:t> in de </a:t>
            </a:r>
            <a:r>
              <a:rPr lang="en-US" dirty="0" err="1"/>
              <a:t>keten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Wens : Grip op de </a:t>
            </a:r>
            <a:r>
              <a:rPr lang="en-US" dirty="0" err="1"/>
              <a:t>kwaliteit</a:t>
            </a:r>
            <a:r>
              <a:rPr lang="en-US" dirty="0"/>
              <a:t> van de </a:t>
            </a:r>
            <a:r>
              <a:rPr lang="en-US" dirty="0" err="1"/>
              <a:t>gegevens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2012 : </a:t>
            </a: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vergelijken</a:t>
            </a:r>
            <a:endParaRPr lang="en-US" dirty="0"/>
          </a:p>
          <a:p>
            <a:r>
              <a:rPr lang="en-US" dirty="0"/>
              <a:t>Met KING </a:t>
            </a:r>
            <a:r>
              <a:rPr lang="en-US" dirty="0" err="1"/>
              <a:t>i</a:t>
            </a:r>
            <a:r>
              <a:rPr lang="en-US" dirty="0"/>
              <a:t>-Spiegel (</a:t>
            </a:r>
            <a:r>
              <a:rPr lang="en-US" dirty="0" err="1"/>
              <a:t>traag</a:t>
            </a:r>
            <a:r>
              <a:rPr lang="en-US" dirty="0"/>
              <a:t>)</a:t>
            </a:r>
          </a:p>
          <a:p>
            <a:r>
              <a:rPr lang="en-US" dirty="0"/>
              <a:t>Eigen </a:t>
            </a:r>
            <a:r>
              <a:rPr lang="en-US" dirty="0" err="1"/>
              <a:t>snellere</a:t>
            </a:r>
            <a:r>
              <a:rPr lang="en-US" dirty="0"/>
              <a:t> variant van de </a:t>
            </a:r>
            <a:r>
              <a:rPr lang="en-US" dirty="0" err="1"/>
              <a:t>i</a:t>
            </a:r>
            <a:r>
              <a:rPr lang="en-US" dirty="0"/>
              <a:t>-Spiegel (opensource)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I-Spiegel</a:t>
            </a:r>
            <a:r>
              <a:rPr lang="nl-NL" dirty="0"/>
              <a:t> in 2012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Vanuit KING de tool “</a:t>
            </a:r>
            <a:r>
              <a:rPr lang="nl-NL" dirty="0" err="1"/>
              <a:t>I-Spiegel</a:t>
            </a:r>
            <a:r>
              <a:rPr lang="nl-NL" dirty="0"/>
              <a:t>”</a:t>
            </a:r>
          </a:p>
          <a:p>
            <a:r>
              <a:rPr lang="nl-NL" dirty="0"/>
              <a:t>Mooi </a:t>
            </a:r>
            <a:r>
              <a:rPr lang="nl-NL" dirty="0" err="1"/>
              <a:t>initatief</a:t>
            </a:r>
            <a:r>
              <a:rPr lang="nl-NL" dirty="0"/>
              <a:t> om aandacht te vragen voor de kwaliteit van de gemeentelijke gegevens.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maandrapportage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2013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571359"/>
            <a:ext cx="4598249" cy="466595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1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417638"/>
            <a:ext cx="4896544" cy="48373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6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 basis van trend, </a:t>
            </a:r>
            <a:r>
              <a:rPr lang="en-US" dirty="0" err="1"/>
              <a:t>niet</a:t>
            </a:r>
            <a:r>
              <a:rPr lang="en-US" dirty="0"/>
              <a:t> op KPI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Trendlijn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0648" y="2348880"/>
            <a:ext cx="10064910" cy="284413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4" y="4003675"/>
            <a:ext cx="4238625" cy="2305050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1417638"/>
            <a:ext cx="8363272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Trebuchet MS (Koppen)"/>
              </a:rPr>
              <a:t>Bij</a:t>
            </a:r>
            <a:r>
              <a:rPr lang="en-US" sz="2800" dirty="0">
                <a:latin typeface="Trebuchet MS (Koppen)"/>
              </a:rPr>
              <a:t> </a:t>
            </a:r>
            <a:r>
              <a:rPr lang="en-US" sz="2800" dirty="0" err="1">
                <a:latin typeface="Trebuchet MS (Koppen)"/>
              </a:rPr>
              <a:t>gegevensfouten</a:t>
            </a:r>
            <a:r>
              <a:rPr lang="en-US" sz="2800" dirty="0">
                <a:latin typeface="Trebuchet MS (Koppen)"/>
              </a:rPr>
              <a:t> die </a:t>
            </a:r>
            <a:r>
              <a:rPr lang="en-US" sz="2800" dirty="0" err="1">
                <a:latin typeface="Trebuchet MS (Koppen)"/>
              </a:rPr>
              <a:t>optreden</a:t>
            </a:r>
            <a:r>
              <a:rPr lang="en-US" sz="2800" dirty="0">
                <a:latin typeface="Trebuchet MS (Koppen)"/>
              </a:rPr>
              <a:t>: </a:t>
            </a:r>
            <a:r>
              <a:rPr lang="en-US" sz="2800" dirty="0" err="1">
                <a:latin typeface="Trebuchet MS (Koppen)"/>
              </a:rPr>
              <a:t>vergelijking</a:t>
            </a:r>
            <a:r>
              <a:rPr lang="en-US" sz="2800" dirty="0">
                <a:latin typeface="Trebuchet MS (Koppen)"/>
              </a:rPr>
              <a:t> </a:t>
            </a:r>
            <a:r>
              <a:rPr lang="en-US" sz="2800" dirty="0" err="1">
                <a:latin typeface="Trebuchet MS (Koppen)"/>
              </a:rPr>
              <a:t>maken</a:t>
            </a:r>
            <a:endParaRPr lang="en-US" sz="2800" dirty="0">
              <a:latin typeface="Trebuchet MS (Koppen)"/>
            </a:endParaRPr>
          </a:p>
          <a:p>
            <a:pPr marL="0" indent="0">
              <a:buNone/>
            </a:pPr>
            <a:r>
              <a:rPr lang="en-US" sz="2800" dirty="0" err="1">
                <a:latin typeface="Trebuchet MS (Koppen)"/>
              </a:rPr>
              <a:t>Bij</a:t>
            </a:r>
            <a:r>
              <a:rPr lang="en-US" sz="2800" dirty="0">
                <a:latin typeface="Trebuchet MS (Koppen)"/>
              </a:rPr>
              <a:t> </a:t>
            </a:r>
            <a:r>
              <a:rPr lang="en-US" sz="2800" dirty="0" err="1">
                <a:latin typeface="Trebuchet MS (Koppen)"/>
              </a:rPr>
              <a:t>een</a:t>
            </a:r>
            <a:r>
              <a:rPr lang="en-US" sz="2800" dirty="0">
                <a:latin typeface="Trebuchet MS (Koppen)"/>
              </a:rPr>
              <a:t> </a:t>
            </a:r>
            <a:r>
              <a:rPr lang="en-US" sz="2800" dirty="0" err="1">
                <a:latin typeface="Trebuchet MS (Koppen)"/>
              </a:rPr>
              <a:t>dalende</a:t>
            </a:r>
            <a:r>
              <a:rPr lang="en-US" sz="2800" dirty="0">
                <a:latin typeface="Trebuchet MS (Koppen)"/>
              </a:rPr>
              <a:t> trend: dialog met de </a:t>
            </a:r>
            <a:r>
              <a:rPr lang="en-US" sz="2800" dirty="0" err="1">
                <a:latin typeface="Trebuchet MS (Koppen)"/>
              </a:rPr>
              <a:t>gegevenseigenaar</a:t>
            </a:r>
            <a:r>
              <a:rPr lang="en-US" sz="2800" dirty="0">
                <a:latin typeface="Trebuchet MS (Koppen)"/>
              </a:rPr>
              <a:t>, </a:t>
            </a:r>
            <a:r>
              <a:rPr lang="en-US" sz="2800" dirty="0" err="1">
                <a:latin typeface="Trebuchet MS (Koppen)"/>
              </a:rPr>
              <a:t>mogelijke</a:t>
            </a:r>
            <a:r>
              <a:rPr lang="en-US" sz="2800" dirty="0">
                <a:latin typeface="Trebuchet MS (Koppen)"/>
              </a:rPr>
              <a:t> </a:t>
            </a:r>
            <a:r>
              <a:rPr lang="en-US" sz="2800" dirty="0" err="1">
                <a:latin typeface="Trebuchet MS (Koppen)"/>
              </a:rPr>
              <a:t>uitkomsten</a:t>
            </a:r>
            <a:r>
              <a:rPr lang="en-US" sz="2800" dirty="0">
                <a:latin typeface="Trebuchet MS (Koppen)"/>
              </a:rPr>
              <a:t>:</a:t>
            </a:r>
          </a:p>
          <a:p>
            <a:pPr marL="457200" lvl="2" indent="-457200">
              <a:buFont typeface="Wingdings" panose="05000000000000000000" pitchFamily="2" charset="2"/>
              <a:buChar char="Ø"/>
            </a:pPr>
            <a:r>
              <a:rPr lang="nl-NL" sz="2600" dirty="0">
                <a:latin typeface="Trebuchet MS (Koppen)"/>
              </a:rPr>
              <a:t>Aanpassen werkwijze (werk processen)</a:t>
            </a:r>
          </a:p>
          <a:p>
            <a:pPr marL="457200" lvl="2" indent="-457200">
              <a:buFont typeface="Wingdings" panose="05000000000000000000" pitchFamily="2" charset="2"/>
              <a:buChar char="Ø"/>
            </a:pPr>
            <a:r>
              <a:rPr lang="nl-NL" sz="2600" dirty="0">
                <a:latin typeface="Trebuchet MS (Koppen)"/>
              </a:rPr>
              <a:t>Aanpassen koppelingen (berichtenverkeer)</a:t>
            </a:r>
          </a:p>
          <a:p>
            <a:pPr marL="457200" lvl="2" indent="-457200">
              <a:buFont typeface="Wingdings" panose="05000000000000000000" pitchFamily="2" charset="2"/>
              <a:buChar char="Ø"/>
            </a:pPr>
            <a:r>
              <a:rPr lang="nl-NL" sz="2600" dirty="0">
                <a:latin typeface="Trebuchet MS (Koppen)"/>
              </a:rPr>
              <a:t>Aanpassen applicatie (bugs)</a:t>
            </a:r>
          </a:p>
          <a:p>
            <a:pPr marL="457200" lvl="2" indent="-457200">
              <a:buFont typeface="Wingdings" panose="05000000000000000000" pitchFamily="2" charset="2"/>
              <a:buChar char="Ø"/>
            </a:pPr>
            <a:r>
              <a:rPr lang="nl-NL" sz="2600" dirty="0">
                <a:latin typeface="Trebuchet MS (Koppen)"/>
              </a:rPr>
              <a:t>Accepteren en bijstellen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organisatie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1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 basis van de </a:t>
            </a:r>
            <a:r>
              <a:rPr lang="en-US" dirty="0" err="1"/>
              <a:t>maandelijkse</a:t>
            </a:r>
            <a:r>
              <a:rPr lang="en-US" dirty="0"/>
              <a:t> rapportage:</a:t>
            </a:r>
          </a:p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negatieve</a:t>
            </a:r>
            <a:r>
              <a:rPr lang="en-US" dirty="0"/>
              <a:t> trend in de </a:t>
            </a:r>
            <a:r>
              <a:rPr lang="en-US" dirty="0" err="1"/>
              <a:t>vergelijking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Aanpassen</a:t>
            </a:r>
            <a:r>
              <a:rPr lang="en-US" dirty="0"/>
              <a:t> </a:t>
            </a:r>
            <a:r>
              <a:rPr lang="en-US" dirty="0" err="1"/>
              <a:t>werkwijze</a:t>
            </a:r>
            <a:r>
              <a:rPr lang="en-US" dirty="0"/>
              <a:t> (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processen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Aanpassen</a:t>
            </a:r>
            <a:r>
              <a:rPr lang="en-US" dirty="0"/>
              <a:t> </a:t>
            </a:r>
            <a:r>
              <a:rPr lang="en-US" dirty="0" err="1"/>
              <a:t>koppelingen</a:t>
            </a:r>
            <a:r>
              <a:rPr lang="en-US" dirty="0"/>
              <a:t> (</a:t>
            </a:r>
            <a:r>
              <a:rPr lang="en-US" dirty="0" err="1"/>
              <a:t>berichtenverkeer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Aanpassen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(bugs)</a:t>
            </a:r>
          </a:p>
          <a:p>
            <a:pPr lvl="1"/>
            <a:r>
              <a:rPr lang="en-US" dirty="0" err="1"/>
              <a:t>Accepteren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bijstellen</a:t>
            </a:r>
            <a:endParaRPr lang="en-US" dirty="0"/>
          </a:p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“</a:t>
            </a:r>
            <a:r>
              <a:rPr lang="en-US" dirty="0" err="1"/>
              <a:t>problemen</a:t>
            </a:r>
            <a:r>
              <a:rPr lang="en-US" dirty="0"/>
              <a:t>” in de </a:t>
            </a:r>
            <a:r>
              <a:rPr lang="en-US" dirty="0" err="1"/>
              <a:t>organisatie</a:t>
            </a:r>
            <a:endParaRPr lang="en-US" dirty="0"/>
          </a:p>
          <a:p>
            <a:pPr lvl="1"/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samen</a:t>
            </a:r>
            <a:r>
              <a:rPr lang="en-US" dirty="0"/>
              <a:t> met de </a:t>
            </a:r>
            <a:r>
              <a:rPr lang="en-US" dirty="0" err="1"/>
              <a:t>gegevenseigenaar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vergelijking</a:t>
            </a:r>
            <a:r>
              <a:rPr lang="en-US" dirty="0"/>
              <a:t> </a:t>
            </a:r>
            <a:r>
              <a:rPr lang="en-US" dirty="0" err="1"/>
              <a:t>toegevoegd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organisatie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460"/>
            <a:ext cx="1757619" cy="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13806"/>
      </p:ext>
    </p:extLst>
  </p:cSld>
  <p:clrMapOvr>
    <a:masterClrMapping/>
  </p:clrMapOvr>
</p:sld>
</file>

<file path=ppt/theme/theme1.xml><?xml version="1.0" encoding="utf-8"?>
<a:theme xmlns:a="http://schemas.openxmlformats.org/drawingml/2006/main" name="SWF nie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Wf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SWF nieuw</Template>
  <TotalTime>1117</TotalTime>
  <Words>628</Words>
  <Application>Microsoft Office PowerPoint</Application>
  <PresentationFormat>Diavoorstelling (4:3)</PresentationFormat>
  <Paragraphs>128</Paragraphs>
  <Slides>21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Trebuchet MS (Koppen)</vt:lpstr>
      <vt:lpstr>Wingdings</vt:lpstr>
      <vt:lpstr>SWF nieuw</vt:lpstr>
      <vt:lpstr>Pilotstarter gegevensvergelijker</vt:lpstr>
      <vt:lpstr>Inhoud</vt:lpstr>
      <vt:lpstr>Introductie</vt:lpstr>
      <vt:lpstr>I-Spiegel in 2012</vt:lpstr>
      <vt:lpstr>Een maandrapportage uit 2013</vt:lpstr>
      <vt:lpstr>Benchmarking</vt:lpstr>
      <vt:lpstr>Trendlijn</vt:lpstr>
      <vt:lpstr>Gebruik binnen de organisatie</vt:lpstr>
      <vt:lpstr>Gebruik binnen de organisatie</vt:lpstr>
      <vt:lpstr>I-Spiegel in 2013</vt:lpstr>
      <vt:lpstr>Huidige opzet</vt:lpstr>
      <vt:lpstr>Huidige opzet</vt:lpstr>
      <vt:lpstr>Huidige stand van zaken</vt:lpstr>
      <vt:lpstr>Ambitities</vt:lpstr>
      <vt:lpstr>Pilotstarter: gegevensvergelijker</vt:lpstr>
      <vt:lpstr>Gemma Thema Gegevensmanagement</vt:lpstr>
      <vt:lpstr>Hoe kan dit je helpen</vt:lpstr>
      <vt:lpstr>Het laten groeien</vt:lpstr>
      <vt:lpstr>Maar hoe begin je?</vt:lpstr>
      <vt:lpstr>Maar hoe begin je?</vt:lpstr>
      <vt:lpstr>Einde</vt:lpstr>
    </vt:vector>
  </TitlesOfParts>
  <Company>ISZF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Eduard Witteveen</dc:creator>
  <cp:lastModifiedBy>Eduard Witteveen</cp:lastModifiedBy>
  <cp:revision>58</cp:revision>
  <cp:lastPrinted>2016-07-04T07:00:47Z</cp:lastPrinted>
  <dcterms:created xsi:type="dcterms:W3CDTF">2016-05-20T12:56:46Z</dcterms:created>
  <dcterms:modified xsi:type="dcterms:W3CDTF">2017-06-08T22:40:28Z</dcterms:modified>
</cp:coreProperties>
</file>