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9" r:id="rId3"/>
    <p:sldId id="257" r:id="rId4"/>
    <p:sldId id="282" r:id="rId5"/>
    <p:sldId id="258" r:id="rId6"/>
    <p:sldId id="281" r:id="rId7"/>
    <p:sldId id="270" r:id="rId8"/>
    <p:sldId id="288" r:id="rId9"/>
    <p:sldId id="283" r:id="rId10"/>
    <p:sldId id="284" r:id="rId11"/>
    <p:sldId id="285" r:id="rId12"/>
    <p:sldId id="289" r:id="rId13"/>
    <p:sldId id="286" r:id="rId14"/>
    <p:sldId id="287" r:id="rId15"/>
    <p:sldId id="290" r:id="rId16"/>
  </p:sldIdLst>
  <p:sldSz cx="9144000" cy="6858000" type="screen4x3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B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86391" autoAdjust="0"/>
  </p:normalViewPr>
  <p:slideViewPr>
    <p:cSldViewPr>
      <p:cViewPr varScale="1">
        <p:scale>
          <a:sx n="97" d="100"/>
          <a:sy n="97" d="100"/>
        </p:scale>
        <p:origin x="-13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xmlns="" id="{C76C65E0-F8F2-4226-9A8F-77CF1D18A0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xmlns="" id="{7FB307B9-8DEE-4B35-AB3D-8D9E327E2E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C1ADC-C8DB-4A0A-80F5-BC15AE9EEF50}" type="datetimeFigureOut">
              <a:rPr lang="nl-NL" smtClean="0"/>
              <a:t>5-2-2018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xmlns="" id="{6D29A80B-0871-44B5-A155-3F7A489657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xmlns="" id="{E83D94AC-8E5E-4BB8-BC6F-475FE420DE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03A82-C31F-4027-A4C9-42106AFE95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033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61A00-7724-43C7-AA18-3E7FB129AA0D}" type="datetimeFigureOut">
              <a:rPr lang="nl-NL" smtClean="0"/>
              <a:t>5-2-2018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2EC12-EE16-490E-9213-0A8A2517DD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098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4087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049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9903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8464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9627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7123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077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1534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171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2113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7843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5348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962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5335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EC12-EE16-490E-9213-0A8A2517DDE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220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4293096"/>
            <a:ext cx="7772400" cy="893961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331640" y="5229200"/>
            <a:ext cx="64008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5-2-2018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42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5-2-2018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5-2-2018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427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D547C02-3BDD-490E-A05C-F81512B41FDF}" type="datetimeFigureOut">
              <a:rPr lang="nl-NL" smtClean="0"/>
              <a:t>5-2-2018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67544" y="188640"/>
            <a:ext cx="8224192" cy="365125"/>
          </a:xfrm>
        </p:spPr>
        <p:txBody>
          <a:bodyPr/>
          <a:lstStyle>
            <a:lvl1pPr algn="r">
              <a:defRPr/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2627784" y="6356350"/>
            <a:ext cx="2133600" cy="360040"/>
          </a:xfrm>
        </p:spPr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920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894308"/>
          </a:xfrm>
        </p:spPr>
        <p:txBody>
          <a:bodyPr anchor="t"/>
          <a:lstStyle>
            <a:lvl1pPr algn="l">
              <a:defRPr sz="4000" b="1" cap="all">
                <a:solidFill>
                  <a:srgbClr val="54B0EA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5301208"/>
            <a:ext cx="7772400" cy="5040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5-2-2018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851920" y="6376243"/>
            <a:ext cx="5112568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53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B0EA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5-2-2018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126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B0EA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40624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4008" y="1916832"/>
            <a:ext cx="4041775" cy="432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5-2-2018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143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B0EA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5-2-2018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068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5-2-2018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798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3008313" cy="7424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692697"/>
            <a:ext cx="5111750" cy="51125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3701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5-2-2018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301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7C02-3BDD-490E-A05C-F81512B41FDF}" type="datetimeFigureOut">
              <a:rPr lang="nl-NL" smtClean="0"/>
              <a:t>5-2-2018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13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666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47C02-3BDD-490E-A05C-F81512B41FDF}" type="datetimeFigureOut">
              <a:rPr lang="nl-NL" smtClean="0"/>
              <a:t>5-2-2018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67544" y="188640"/>
            <a:ext cx="82241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2185392" y="6356350"/>
            <a:ext cx="1666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E37CB-2044-40F4-AC50-246095EA21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666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54B0E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NG-Realisatie/i-Spiege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hyperlink" Target="https://www.gemmaonline.nl/index.php/GMT_Aan_de_sla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mailto:te.vanderlaan@sudwestfryslan.nl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meente.nu/bestuur/gegevensmanagement-is-kwestie-vergelijken/" TargetMode="External"/><Relationship Id="rId5" Type="http://schemas.openxmlformats.org/officeDocument/2006/relationships/hyperlink" Target="http://depilotstarter.vng.nl/projecten/sturen-op-resultaten/de-kwaliteit-van-de-gemeentelijke-gegevens-vergelijken" TargetMode="External"/><Relationship Id="rId4" Type="http://schemas.openxmlformats.org/officeDocument/2006/relationships/hyperlink" Target="https://github.com/VNG-Realisatie/i-Spiege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4293096"/>
            <a:ext cx="7916416" cy="89396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nl-NL" i="1" dirty="0">
                <a:solidFill>
                  <a:srgbClr val="00B1FF"/>
                </a:solidFill>
                <a:latin typeface="Trebuchet MS (Koppen)"/>
              </a:rPr>
              <a:t>G</a:t>
            </a:r>
            <a:r>
              <a:rPr lang="nl-NL" i="1" dirty="0"/>
              <a:t>egevensvergelijker</a:t>
            </a:r>
            <a:r>
              <a:rPr lang="en-US" i="1" dirty="0"/>
              <a:t> (I-Spiegel 3) </a:t>
            </a:r>
            <a:endParaRPr lang="nl-NL" sz="2000" dirty="0">
              <a:latin typeface="Trebuchet MS (Koppen)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55576" y="5229200"/>
            <a:ext cx="7772400" cy="62292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nl-NL" sz="1800" dirty="0">
                <a:solidFill>
                  <a:srgbClr val="8B8B8B"/>
                </a:solidFill>
                <a:latin typeface="Trebuchet MS (Koppen)"/>
              </a:rPr>
              <a:t>Grip op de kwaliteit </a:t>
            </a:r>
            <a:r>
              <a:rPr lang="nl-NL" sz="1800" dirty="0" smtClean="0">
                <a:solidFill>
                  <a:srgbClr val="8B8B8B"/>
                </a:solidFill>
                <a:latin typeface="Trebuchet MS (Koppen)"/>
              </a:rPr>
              <a:t>van de gemeentelijke gegevens </a:t>
            </a:r>
            <a:r>
              <a:rPr lang="nl-NL" sz="1800" dirty="0">
                <a:solidFill>
                  <a:srgbClr val="8B8B8B"/>
                </a:solidFill>
                <a:latin typeface="Trebuchet MS (Koppen)"/>
              </a:rPr>
              <a:t>en deze </a:t>
            </a:r>
            <a:r>
              <a:rPr lang="nl-NL" sz="1800" dirty="0" smtClean="0">
                <a:solidFill>
                  <a:srgbClr val="8B8B8B"/>
                </a:solidFill>
                <a:latin typeface="Trebuchet MS (Koppen)"/>
              </a:rPr>
              <a:t>vergelijken.</a:t>
            </a:r>
            <a:endParaRPr lang="nl-NL" sz="1600" dirty="0">
              <a:solidFill>
                <a:srgbClr val="8B8B8B"/>
              </a:solidFill>
              <a:latin typeface="Trebuchet MS (Koppen)"/>
            </a:endParaRPr>
          </a:p>
        </p:txBody>
      </p:sp>
      <p:pic>
        <p:nvPicPr>
          <p:cNvPr id="6" name="Picture 2" descr="Home">
            <a:extLst>
              <a:ext uri="{FF2B5EF4-FFF2-40B4-BE49-F238E27FC236}">
                <a16:creationId xmlns:a16="http://schemas.microsoft.com/office/drawing/2014/main" xmlns="" id="{22FA8656-CC44-45BC-93F0-CC36FCA2C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946775"/>
            <a:ext cx="15144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14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trots op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willen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graag</a:t>
            </a:r>
            <a:r>
              <a:rPr lang="en-US" dirty="0"/>
              <a:t> </a:t>
            </a:r>
            <a:r>
              <a:rPr lang="en-US" dirty="0" err="1"/>
              <a:t>delen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Via de </a:t>
            </a:r>
            <a:r>
              <a:rPr lang="en-US" dirty="0" err="1"/>
              <a:t>Pilotstarter</a:t>
            </a:r>
            <a:r>
              <a:rPr lang="en-US" dirty="0"/>
              <a:t> van </a:t>
            </a:r>
            <a:r>
              <a:rPr lang="nl-NL" dirty="0"/>
              <a:t>KING (VNG Realisatie)</a:t>
            </a:r>
          </a:p>
          <a:p>
            <a:r>
              <a:rPr lang="nl-NL" dirty="0"/>
              <a:t>17 Gemeenten in werkgroep, 8 zeer actief</a:t>
            </a:r>
          </a:p>
          <a:p>
            <a:r>
              <a:rPr lang="nl-NL" dirty="0" smtClean="0"/>
              <a:t>Open source </a:t>
            </a:r>
            <a:r>
              <a:rPr lang="nl-NL" dirty="0"/>
              <a:t>applicatie</a:t>
            </a:r>
          </a:p>
          <a:p>
            <a:r>
              <a:rPr lang="nl-NL" dirty="0"/>
              <a:t>Verschillende vergelijkingen (Centric/Pink/..)</a:t>
            </a:r>
          </a:p>
          <a:p>
            <a:endParaRPr lang="nl-NL" dirty="0"/>
          </a:p>
          <a:p>
            <a:endParaRPr lang="nl-NL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Samen</a:t>
            </a:r>
            <a:r>
              <a:rPr lang="en-US" dirty="0"/>
              <a:t> met </a:t>
            </a:r>
            <a:r>
              <a:rPr lang="en-US" dirty="0" err="1"/>
              <a:t>anderen</a:t>
            </a:r>
            <a:endParaRPr lang="en-US" dirty="0"/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xmlns="" id="{ADE2F41B-18FB-4355-B17F-C4B4C7FD2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946775"/>
            <a:ext cx="15144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xmlns="" id="{63A7A1B4-2DC8-498A-8EB7-55958D4B9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5435778"/>
            <a:ext cx="2095238" cy="1422222"/>
          </a:xfrm>
          <a:prstGeom prst="rect">
            <a:avLst/>
          </a:prstGeom>
        </p:spPr>
      </p:pic>
      <p:sp>
        <p:nvSpPr>
          <p:cNvPr id="7" name="AutoShape 6" descr="GetFileAttachment (198×198)">
            <a:extLst>
              <a:ext uri="{FF2B5EF4-FFF2-40B4-BE49-F238E27FC236}">
                <a16:creationId xmlns:a16="http://schemas.microsoft.com/office/drawing/2014/main" xmlns="" id="{53468049-7B6F-494C-92EE-6554DACC7D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7744" y="33931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E2568F4E-3228-4059-BFD0-B8440822D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194" y="4048132"/>
            <a:ext cx="797446" cy="797446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xmlns="" id="{32966C90-512A-48F7-B2C0-BDEAA5E3A5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922" y="4026471"/>
            <a:ext cx="1669926" cy="843397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xmlns="" id="{5E23E87C-BB86-452E-9397-8CCBA40A3C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9211" y="4157355"/>
            <a:ext cx="1902750" cy="579000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xmlns="" id="{B3A34B7E-D647-473D-BBDD-2577A0DFB8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5110" y="4121328"/>
            <a:ext cx="699705" cy="615027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xmlns="" id="{AE2DA04D-ADA4-48D4-A9CC-B746D46091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7964" y="4026471"/>
            <a:ext cx="1669926" cy="620440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xmlns="" id="{3D000360-CFDD-4228-BAFC-2152FE0286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3608" y="5048441"/>
            <a:ext cx="1033211" cy="797445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xmlns="" id="{5C15E646-652E-4BB8-A756-0137F0109C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05272" y="4957554"/>
            <a:ext cx="484981" cy="888332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xmlns="" id="{BD536EDB-4654-416D-B80B-68D77952AA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42511" y="5048441"/>
            <a:ext cx="1999500" cy="71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1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26208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Inmiddels</a:t>
            </a:r>
            <a:r>
              <a:rPr lang="en-US" dirty="0"/>
              <a:t>:</a:t>
            </a:r>
          </a:p>
          <a:p>
            <a:r>
              <a:rPr lang="en-US" dirty="0"/>
              <a:t>De </a:t>
            </a:r>
            <a:r>
              <a:rPr lang="en-US" dirty="0" err="1"/>
              <a:t>naam</a:t>
            </a:r>
            <a:r>
              <a:rPr lang="en-US" dirty="0"/>
              <a:t> I-Spiegel </a:t>
            </a:r>
            <a:r>
              <a:rPr lang="en-US" dirty="0" err="1"/>
              <a:t>dragen</a:t>
            </a:r>
            <a:endParaRPr lang="nl-NL" dirty="0"/>
          </a:p>
          <a:p>
            <a:r>
              <a:rPr lang="nl-NL" dirty="0" smtClean="0"/>
              <a:t>Source </a:t>
            </a:r>
            <a:r>
              <a:rPr lang="nl-NL" dirty="0"/>
              <a:t>op GitHub in </a:t>
            </a:r>
            <a:r>
              <a:rPr lang="nl-NL" dirty="0">
                <a:hlinkClick r:id="rId3"/>
              </a:rPr>
              <a:t>VNG-Realisatie</a:t>
            </a:r>
            <a:endParaRPr lang="nl-NL" dirty="0"/>
          </a:p>
          <a:p>
            <a:r>
              <a:rPr lang="nl-NL" dirty="0"/>
              <a:t>In Gemma “Tactisch katern gegevensmanagement" </a:t>
            </a:r>
            <a:r>
              <a:rPr lang="nl-NL" dirty="0">
                <a:hlinkClick r:id="rId4"/>
              </a:rPr>
              <a:t>genoemd</a:t>
            </a:r>
            <a:endParaRPr lang="nl-NL" dirty="0"/>
          </a:p>
          <a:p>
            <a:r>
              <a:rPr lang="nl-NL" dirty="0"/>
              <a:t>Nieuwe website in ontwikkeling (bij VNG realisatie)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 staan we nu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xmlns="" id="{ADE2F41B-18FB-4355-B17F-C4B4C7FD2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946775"/>
            <a:ext cx="15144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xmlns="" id="{63A7A1B4-2DC8-498A-8EB7-55958D4B9B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5435778"/>
            <a:ext cx="2095238" cy="14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5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Toekomst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xmlns="" id="{1DC2FFB5-B4E3-496C-9786-42A90BB6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Meer vergelijkingen</a:t>
            </a:r>
          </a:p>
          <a:p>
            <a:r>
              <a:rPr lang="nl-NL" dirty="0"/>
              <a:t>Meer gemeenten</a:t>
            </a:r>
          </a:p>
          <a:p>
            <a:r>
              <a:rPr lang="nl-NL" dirty="0"/>
              <a:t>(</a:t>
            </a:r>
            <a:r>
              <a:rPr lang="nl-NL" dirty="0" err="1"/>
              <a:t>Cognos</a:t>
            </a:r>
            <a:r>
              <a:rPr lang="nl-NL" dirty="0"/>
              <a:t>) </a:t>
            </a:r>
            <a:r>
              <a:rPr lang="nl-NL" dirty="0" smtClean="0"/>
              <a:t>rapportages </a:t>
            </a:r>
            <a:r>
              <a:rPr lang="nl-NL" dirty="0"/>
              <a:t>delen</a:t>
            </a:r>
          </a:p>
          <a:p>
            <a:r>
              <a:rPr lang="nl-NL" dirty="0"/>
              <a:t>BAG / BGT/ BRK / WOZ met GEO</a:t>
            </a:r>
          </a:p>
          <a:p>
            <a:endParaRPr lang="nl-NL" dirty="0"/>
          </a:p>
          <a:p>
            <a:r>
              <a:rPr lang="nl-NL" dirty="0"/>
              <a:t>Belangrijkste: Benchmarken!</a:t>
            </a:r>
          </a:p>
          <a:p>
            <a:endParaRPr lang="nl-NL" dirty="0"/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xmlns="" id="{ADE2F41B-18FB-4355-B17F-C4B4C7FD2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946775"/>
            <a:ext cx="15144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501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Toekomst - Benchmarken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xmlns="" id="{1DC2FFB5-B4E3-496C-9786-42A90BB633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Zat in </a:t>
            </a:r>
            <a:r>
              <a:rPr lang="nl-NL" dirty="0" smtClean="0"/>
              <a:t>I-Spiegel 1.0.</a:t>
            </a:r>
            <a:endParaRPr lang="nl-NL" dirty="0"/>
          </a:p>
          <a:p>
            <a:r>
              <a:rPr lang="nl-NL" dirty="0"/>
              <a:t>% andere gemeenten</a:t>
            </a:r>
          </a:p>
          <a:p>
            <a:r>
              <a:rPr lang="nl-NL" dirty="0"/>
              <a:t>Werkte heel effectief</a:t>
            </a:r>
          </a:p>
          <a:p>
            <a:r>
              <a:rPr lang="nl-NL" dirty="0"/>
              <a:t>Ondersteuning in de nieuwe versie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i="1" dirty="0"/>
              <a:t>Belangrijk punt voor ons!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11" name="Tijdelijke aanduiding voor inhoud 10">
            <a:extLst>
              <a:ext uri="{FF2B5EF4-FFF2-40B4-BE49-F238E27FC236}">
                <a16:creationId xmlns:a16="http://schemas.microsoft.com/office/drawing/2014/main" xmlns="" id="{C6F1368F-C7E2-4F02-ABFE-A7AD817BCA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xmlns="" id="{ADE2F41B-18FB-4355-B17F-C4B4C7FD2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946775"/>
            <a:ext cx="15144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xmlns="" id="{09ED0ABE-3EF4-4823-BE71-47753AAD8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383708"/>
            <a:ext cx="4800525" cy="474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88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Toekomst - meedoen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xmlns="" id="{1DC2FFB5-B4E3-496C-9786-42A90BB6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Op 29 maart 2018 is in Bunschoten de volgende werkgroep bijeenkomst</a:t>
            </a:r>
          </a:p>
          <a:p>
            <a:r>
              <a:rPr lang="nl-NL" dirty="0"/>
              <a:t>Aanmelden bij </a:t>
            </a:r>
            <a:r>
              <a:rPr lang="nl-NL" dirty="0">
                <a:hlinkClick r:id="rId3"/>
              </a:rPr>
              <a:t>Tessa van der Laan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Meer info:</a:t>
            </a:r>
          </a:p>
          <a:p>
            <a:r>
              <a:rPr lang="nl-NL" dirty="0">
                <a:hlinkClick r:id="rId4"/>
              </a:rPr>
              <a:t>https://github.com/VNG-Realisatie/i-Spiegel</a:t>
            </a:r>
            <a:endParaRPr lang="nl-NL" dirty="0"/>
          </a:p>
          <a:p>
            <a:r>
              <a:rPr lang="en-US" dirty="0">
                <a:solidFill>
                  <a:srgbClr val="8B8B8B"/>
                </a:solidFill>
                <a:latin typeface="Trebuchet MS (Koppen)"/>
                <a:hlinkClick r:id="rId5"/>
              </a:rPr>
              <a:t>http://depilotstarter.vng.nl/projecten/sturen-op-resultaten/de-kwaliteit-van-de-gemeentelijke-gegevens-vergelijken</a:t>
            </a:r>
            <a:endParaRPr lang="en-US" dirty="0">
              <a:solidFill>
                <a:srgbClr val="8B8B8B"/>
              </a:solidFill>
              <a:latin typeface="Trebuchet MS (Koppen)"/>
              <a:hlinkClick r:id="rId6"/>
            </a:endParaRPr>
          </a:p>
          <a:p>
            <a:r>
              <a:rPr lang="en-US" dirty="0">
                <a:solidFill>
                  <a:srgbClr val="8B8B8B"/>
                </a:solidFill>
                <a:latin typeface="Trebuchet MS (Koppen)"/>
                <a:hlinkClick r:id="rId6"/>
              </a:rPr>
              <a:t>https://www.gemeente.nu/bestuur/gegevensmanagement-is-kwestie-vergelijken/</a:t>
            </a:r>
            <a:endParaRPr lang="en-US" dirty="0">
              <a:solidFill>
                <a:srgbClr val="8B8B8B"/>
              </a:solidFill>
              <a:latin typeface="Trebuchet MS (Koppen)"/>
            </a:endParaRP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xmlns="" id="{ADE2F41B-18FB-4355-B17F-C4B4C7FD2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946775"/>
            <a:ext cx="15144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E-mail in de cloud voor Gemeente Bunschoten - GTS-Online">
            <a:extLst>
              <a:ext uri="{FF2B5EF4-FFF2-40B4-BE49-F238E27FC236}">
                <a16:creationId xmlns:a16="http://schemas.microsoft.com/office/drawing/2014/main" xmlns="" id="{15716474-9B6C-4E84-B89B-51A25740B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060848"/>
            <a:ext cx="1800200" cy="113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865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96950"/>
          </a:xfrm>
        </p:spPr>
        <p:txBody>
          <a:bodyPr/>
          <a:lstStyle/>
          <a:p>
            <a:r>
              <a:rPr lang="nl-NL" dirty="0"/>
              <a:t>Vragen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xmlns="" id="{ADE2F41B-18FB-4355-B17F-C4B4C7FD2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946775"/>
            <a:ext cx="15144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egevensVergelijker">
            <a:hlinkClick r:id="" action="ppaction://media"/>
            <a:extLst>
              <a:ext uri="{FF2B5EF4-FFF2-40B4-BE49-F238E27FC236}">
                <a16:creationId xmlns:a16="http://schemas.microsoft.com/office/drawing/2014/main" xmlns="" id="{34A4C3B2-1406-4E8C-988E-EC08D49CFC9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23528" y="1398711"/>
            <a:ext cx="8526120" cy="41905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832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1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Introductie</a:t>
            </a:r>
          </a:p>
          <a:p>
            <a:r>
              <a:rPr lang="nl-NL" dirty="0"/>
              <a:t>Geschiedenis</a:t>
            </a:r>
          </a:p>
          <a:p>
            <a:r>
              <a:rPr lang="nl-NL" dirty="0"/>
              <a:t>Gebruik</a:t>
            </a:r>
          </a:p>
          <a:p>
            <a:r>
              <a:rPr lang="nl-NL" dirty="0"/>
              <a:t>Samen met anderen</a:t>
            </a:r>
          </a:p>
          <a:p>
            <a:r>
              <a:rPr lang="nl-NL" dirty="0"/>
              <a:t>Waar staan we nu</a:t>
            </a:r>
          </a:p>
          <a:p>
            <a:r>
              <a:rPr lang="nl-NL" dirty="0"/>
              <a:t>Toekomst</a:t>
            </a:r>
          </a:p>
          <a:p>
            <a:r>
              <a:rPr lang="nl-NL" dirty="0"/>
              <a:t>Vragen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xmlns="" id="{88A30C85-96F8-47AE-B2EC-81356C107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946775"/>
            <a:ext cx="15144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37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 – Wie ben ik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Eduard Witteveen – GEO/ICT achtergrond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Procesbegeleider innovatie</a:t>
            </a:r>
          </a:p>
          <a:p>
            <a:pPr marL="0" indent="0">
              <a:buNone/>
            </a:pPr>
            <a:r>
              <a:rPr lang="nl-NL" dirty="0" smtClean="0"/>
              <a:t>Functioneel beheer </a:t>
            </a:r>
            <a:r>
              <a:rPr lang="nl-NL" dirty="0"/>
              <a:t>professionaliseren</a:t>
            </a:r>
          </a:p>
          <a:p>
            <a:pPr marL="0" indent="0">
              <a:buNone/>
            </a:pPr>
            <a:r>
              <a:rPr lang="nl-NL" dirty="0"/>
              <a:t>Gegevens en berichtenverkeer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Gegevens en de kwaliteit daarvan belangrijk!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6" name="Picture 2" descr="Home">
            <a:extLst>
              <a:ext uri="{FF2B5EF4-FFF2-40B4-BE49-F238E27FC236}">
                <a16:creationId xmlns:a16="http://schemas.microsoft.com/office/drawing/2014/main" xmlns="" id="{489E3E9E-6FB9-4465-931D-934232A67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946775"/>
            <a:ext cx="15144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1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xmlns="" id="{B5F1C303-C329-45C1-9982-8D73897A7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961" y="1999891"/>
            <a:ext cx="5056609" cy="45254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xmlns="" id="{2BB2DC7E-5CC7-4D9A-B809-A8618B779D2B}"/>
              </a:ext>
            </a:extLst>
          </p:cNvPr>
          <p:cNvSpPr/>
          <p:nvPr/>
        </p:nvSpPr>
        <p:spPr>
          <a:xfrm>
            <a:off x="3409233" y="5261297"/>
            <a:ext cx="4907183" cy="615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 - Gegevenskwaliteit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xmlns="" id="{A046947D-B16B-410D-96C5-9EB2D40EE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47" y="1305049"/>
            <a:ext cx="4735546" cy="6732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2" descr="Home">
            <a:extLst>
              <a:ext uri="{FF2B5EF4-FFF2-40B4-BE49-F238E27FC236}">
                <a16:creationId xmlns:a16="http://schemas.microsoft.com/office/drawing/2014/main" xmlns="" id="{489E3E9E-6FB9-4465-931D-934232A67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946775"/>
            <a:ext cx="15144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xmlns="" id="{FACF4764-DCD5-4144-87BE-688A20D845D1}"/>
              </a:ext>
            </a:extLst>
          </p:cNvPr>
          <p:cNvSpPr/>
          <p:nvPr/>
        </p:nvSpPr>
        <p:spPr>
          <a:xfrm>
            <a:off x="283209" y="5013176"/>
            <a:ext cx="4907183" cy="615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828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 - Wens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BAG (</a:t>
            </a:r>
            <a:r>
              <a:rPr lang="en-US" b="1" dirty="0" err="1"/>
              <a:t>adressen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gebouwen</a:t>
            </a:r>
            <a:r>
              <a:rPr lang="en-US" b="1" dirty="0"/>
              <a:t>)</a:t>
            </a:r>
          </a:p>
          <a:p>
            <a:r>
              <a:rPr lang="en-US" dirty="0"/>
              <a:t>0064200000140031</a:t>
            </a:r>
          </a:p>
          <a:p>
            <a:r>
              <a:rPr lang="en-US" dirty="0" err="1"/>
              <a:t>Snekerstraat</a:t>
            </a:r>
            <a:endParaRPr lang="en-US" dirty="0"/>
          </a:p>
          <a:p>
            <a:r>
              <a:rPr lang="en-US" dirty="0"/>
              <a:t>30</a:t>
            </a:r>
          </a:p>
          <a:p>
            <a:r>
              <a:rPr lang="en-US" dirty="0"/>
              <a:t>8701 XE</a:t>
            </a:r>
          </a:p>
          <a:p>
            <a:r>
              <a:rPr lang="en-US" dirty="0" err="1">
                <a:solidFill>
                  <a:srgbClr val="00B0F0"/>
                </a:solidFill>
              </a:rPr>
              <a:t>Bolsward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xmlns="" id="{A5E22C68-606E-43D7-8442-D2079D2FB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5976" y="1600200"/>
            <a:ext cx="4330824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l-NL" b="1" dirty="0"/>
              <a:t>GBA (burgerzaken)</a:t>
            </a:r>
          </a:p>
          <a:p>
            <a:r>
              <a:rPr lang="nl-NL" dirty="0"/>
              <a:t>Eduard</a:t>
            </a:r>
            <a:br>
              <a:rPr lang="nl-NL" dirty="0"/>
            </a:br>
            <a:r>
              <a:rPr lang="en-US" sz="2200" dirty="0"/>
              <a:t>0064200000140031</a:t>
            </a:r>
            <a:endParaRPr lang="nl-NL" sz="2200" dirty="0"/>
          </a:p>
          <a:p>
            <a:pPr marL="400050" lvl="1" indent="0">
              <a:buNone/>
            </a:pPr>
            <a:r>
              <a:rPr lang="nl-NL" sz="2200" dirty="0" err="1"/>
              <a:t>Snekerstraat</a:t>
            </a:r>
            <a:r>
              <a:rPr lang="nl-NL" sz="2200" dirty="0"/>
              <a:t> 30 </a:t>
            </a:r>
            <a:r>
              <a:rPr lang="nl-NL" sz="2200" dirty="0">
                <a:solidFill>
                  <a:srgbClr val="00B050"/>
                </a:solidFill>
              </a:rPr>
              <a:t>Bolsward</a:t>
            </a:r>
          </a:p>
          <a:p>
            <a:r>
              <a:rPr lang="nl-NL" dirty="0"/>
              <a:t>Merel</a:t>
            </a:r>
          </a:p>
          <a:p>
            <a:pPr marL="400050" lvl="1" indent="0">
              <a:buNone/>
            </a:pPr>
            <a:r>
              <a:rPr lang="en-US" sz="1800" dirty="0"/>
              <a:t>0064200000140031</a:t>
            </a:r>
            <a:endParaRPr lang="nl-NL" sz="1800" dirty="0"/>
          </a:p>
          <a:p>
            <a:pPr marL="400050" lvl="1" indent="0">
              <a:buNone/>
            </a:pPr>
            <a:r>
              <a:rPr lang="nl-NL" sz="2200" dirty="0" err="1"/>
              <a:t>Snekerstraat</a:t>
            </a:r>
            <a:r>
              <a:rPr lang="nl-NL" sz="2200" dirty="0"/>
              <a:t> 30 </a:t>
            </a:r>
            <a:r>
              <a:rPr lang="nl-NL" sz="2200" b="1" dirty="0">
                <a:solidFill>
                  <a:srgbClr val="FF0000"/>
                </a:solidFill>
              </a:rPr>
              <a:t>SNEEK</a:t>
            </a:r>
          </a:p>
          <a:p>
            <a:r>
              <a:rPr lang="nl-NL" dirty="0"/>
              <a:t>Yvo</a:t>
            </a:r>
          </a:p>
          <a:p>
            <a:pPr marL="400050" lvl="1" indent="0">
              <a:buNone/>
            </a:pPr>
            <a:r>
              <a:rPr lang="en-US" sz="2000" dirty="0"/>
              <a:t>0064200000140031</a:t>
            </a:r>
            <a:endParaRPr lang="nl-NL" sz="2000" dirty="0"/>
          </a:p>
          <a:p>
            <a:pPr marL="400050" lvl="1" indent="0">
              <a:buNone/>
            </a:pPr>
            <a:r>
              <a:rPr lang="nl-NL" dirty="0" err="1"/>
              <a:t>Snekerstraat</a:t>
            </a:r>
            <a:r>
              <a:rPr lang="nl-NL" dirty="0"/>
              <a:t> 30 </a:t>
            </a:r>
            <a:r>
              <a:rPr lang="nl-NL" dirty="0">
                <a:solidFill>
                  <a:srgbClr val="00B050"/>
                </a:solidFill>
              </a:rPr>
              <a:t>Bolsward</a:t>
            </a:r>
          </a:p>
          <a:p>
            <a:r>
              <a:rPr lang="nl-NL" dirty="0"/>
              <a:t>Anna</a:t>
            </a:r>
          </a:p>
          <a:p>
            <a:pPr marL="400050" lvl="1" indent="0">
              <a:buNone/>
            </a:pPr>
            <a:r>
              <a:rPr lang="en-US" sz="2000" dirty="0"/>
              <a:t>0064200000140031</a:t>
            </a:r>
            <a:endParaRPr lang="nl-NL" sz="2000" dirty="0"/>
          </a:p>
          <a:p>
            <a:pPr marL="400050" lvl="1" indent="0">
              <a:buNone/>
            </a:pPr>
            <a:r>
              <a:rPr lang="nl-NL" dirty="0" err="1"/>
              <a:t>Snekerstraat</a:t>
            </a:r>
            <a:r>
              <a:rPr lang="nl-NL" dirty="0"/>
              <a:t> 30 </a:t>
            </a:r>
            <a:r>
              <a:rPr lang="nl-NL" dirty="0">
                <a:solidFill>
                  <a:srgbClr val="00B050"/>
                </a:solidFill>
              </a:rPr>
              <a:t>Bolsward</a:t>
            </a:r>
          </a:p>
          <a:p>
            <a:r>
              <a:rPr lang="nl-NL" dirty="0"/>
              <a:t>Rosa</a:t>
            </a:r>
          </a:p>
          <a:p>
            <a:pPr marL="400050" lvl="1" indent="0">
              <a:buNone/>
            </a:pPr>
            <a:r>
              <a:rPr lang="en-US" sz="2000" dirty="0"/>
              <a:t>0064200000140031</a:t>
            </a:r>
            <a:endParaRPr lang="nl-NL" sz="2000" dirty="0"/>
          </a:p>
          <a:p>
            <a:pPr marL="400050" lvl="1" indent="0">
              <a:buNone/>
            </a:pPr>
            <a:r>
              <a:rPr lang="nl-NL" dirty="0" err="1"/>
              <a:t>Snekerstraat</a:t>
            </a:r>
            <a:r>
              <a:rPr lang="nl-NL" dirty="0"/>
              <a:t> 30 </a:t>
            </a:r>
            <a:r>
              <a:rPr lang="nl-NL" dirty="0">
                <a:solidFill>
                  <a:srgbClr val="00B050"/>
                </a:solidFill>
              </a:rPr>
              <a:t>Bolsward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xmlns="" id="{ADE2F41B-18FB-4355-B17F-C4B4C7FD2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946775"/>
            <a:ext cx="15144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ijl: links 10">
            <a:extLst>
              <a:ext uri="{FF2B5EF4-FFF2-40B4-BE49-F238E27FC236}">
                <a16:creationId xmlns:a16="http://schemas.microsoft.com/office/drawing/2014/main" xmlns="" id="{BEFB7DB2-B77E-47D8-9C26-5B05E74873AB}"/>
              </a:ext>
            </a:extLst>
          </p:cNvPr>
          <p:cNvSpPr/>
          <p:nvPr/>
        </p:nvSpPr>
        <p:spPr>
          <a:xfrm>
            <a:off x="6976936" y="2780928"/>
            <a:ext cx="1440160" cy="7920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391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Geschiedenis – </a:t>
            </a:r>
            <a:r>
              <a:rPr lang="nl-NL" dirty="0" smtClean="0"/>
              <a:t>2012-’I-Spiegel 1.0’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KING (VNG Realisatie)</a:t>
            </a:r>
          </a:p>
          <a:p>
            <a:r>
              <a:rPr lang="nl-NL" dirty="0"/>
              <a:t>Tool om kwaliteit te meten en delen</a:t>
            </a:r>
          </a:p>
          <a:p>
            <a:r>
              <a:rPr lang="nl-NL" dirty="0"/>
              <a:t>Verschillende Indicatoren</a:t>
            </a:r>
          </a:p>
          <a:p>
            <a:r>
              <a:rPr lang="nl-NL" dirty="0"/>
              <a:t>Kwaliteit van het gebruik van gegevens in verschillende registraties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xmlns="" id="{49B8021D-3F32-47F1-B551-73992A05D4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xmlns="" id="{F58F767B-4257-49D0-8E53-E6EF61D1A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417638"/>
            <a:ext cx="4598249" cy="4665953"/>
          </a:xfrm>
          <a:prstGeom prst="rect">
            <a:avLst/>
          </a:prstGeom>
        </p:spPr>
      </p:pic>
      <p:pic>
        <p:nvPicPr>
          <p:cNvPr id="7" name="Picture 2" descr="Home">
            <a:extLst>
              <a:ext uri="{FF2B5EF4-FFF2-40B4-BE49-F238E27FC236}">
                <a16:creationId xmlns:a16="http://schemas.microsoft.com/office/drawing/2014/main" xmlns="" id="{2C52AACB-D5C5-46AE-A561-DD92DE661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946775"/>
            <a:ext cx="15144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79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xmlns="" id="{1B789C72-0FBF-4864-A65C-7EE05CBE4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822843"/>
              </p:ext>
            </p:extLst>
          </p:nvPr>
        </p:nvGraphicFramePr>
        <p:xfrm>
          <a:off x="85725" y="2924944"/>
          <a:ext cx="8972550" cy="381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Bitmap Image" r:id="rId4" imgW="8972640" imgH="3819600" progId="Paint.Picture">
                  <p:embed/>
                </p:oleObj>
              </mc:Choice>
              <mc:Fallback>
                <p:oleObj name="Bitmap Image" r:id="rId4" imgW="8972640" imgH="3819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725" y="2924944"/>
                        <a:ext cx="8972550" cy="381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3600" dirty="0"/>
              <a:t>Geschiedenis – Gegevensvergelijker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Sneller</a:t>
            </a:r>
          </a:p>
          <a:p>
            <a:r>
              <a:rPr lang="nl-NL" sz="2400" dirty="0"/>
              <a:t>Geen handmatige acties</a:t>
            </a:r>
          </a:p>
          <a:p>
            <a:r>
              <a:rPr lang="nl-NL" sz="2400" dirty="0"/>
              <a:t>Database onafhankelijk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xmlns="" id="{1206CE9C-140A-4EF5-8D48-D93C227B63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Dagelijks draaien</a:t>
            </a:r>
          </a:p>
          <a:p>
            <a:r>
              <a:rPr lang="nl-NL" sz="2400" dirty="0"/>
              <a:t>Vergelijkingen toevoegen</a:t>
            </a:r>
          </a:p>
          <a:p>
            <a:r>
              <a:rPr lang="nl-NL" sz="2400" dirty="0" err="1"/>
              <a:t>Backwards</a:t>
            </a:r>
            <a:r>
              <a:rPr lang="nl-NL" sz="2400" dirty="0"/>
              <a:t> compatible</a:t>
            </a:r>
          </a:p>
          <a:p>
            <a:endParaRPr lang="nl-NL" sz="2400" dirty="0"/>
          </a:p>
        </p:txBody>
      </p:sp>
      <p:pic>
        <p:nvPicPr>
          <p:cNvPr id="5" name="Picture 2" descr="Home">
            <a:extLst>
              <a:ext uri="{FF2B5EF4-FFF2-40B4-BE49-F238E27FC236}">
                <a16:creationId xmlns:a16="http://schemas.microsoft.com/office/drawing/2014/main" xmlns="" id="{A5F914C1-716C-47FA-B5AC-7A10F2999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946775"/>
            <a:ext cx="15144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93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Maandelijkse</a:t>
            </a:r>
            <a:r>
              <a:rPr lang="en-US" dirty="0" smtClean="0"/>
              <a:t> rapportage's</a:t>
            </a:r>
            <a:endParaRPr lang="en-US" dirty="0"/>
          </a:p>
          <a:p>
            <a:r>
              <a:rPr lang="en-US" dirty="0"/>
              <a:t>Trend, </a:t>
            </a:r>
            <a:r>
              <a:rPr lang="en-US" dirty="0" err="1"/>
              <a:t>geen</a:t>
            </a:r>
            <a:r>
              <a:rPr lang="en-US" dirty="0"/>
              <a:t> KPI’s</a:t>
            </a:r>
          </a:p>
          <a:p>
            <a:r>
              <a:rPr lang="en-US" dirty="0" err="1" smtClean="0"/>
              <a:t>Uitvallijsten</a:t>
            </a:r>
            <a:r>
              <a:rPr lang="en-US" dirty="0" smtClean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 smtClean="0"/>
              <a:t>bronhouders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Gebruik</a:t>
            </a:r>
            <a:r>
              <a:rPr lang="en-US" dirty="0"/>
              <a:t> – </a:t>
            </a:r>
            <a:r>
              <a:rPr lang="en-US" dirty="0" err="1"/>
              <a:t>Trendlijn</a:t>
            </a:r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xmlns="" id="{7AF04042-3C75-4EF8-B8A4-2A7AFA3A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64" y="3501008"/>
            <a:ext cx="8229601" cy="2325511"/>
          </a:xfrm>
          <a:prstGeom prst="rect">
            <a:avLst/>
          </a:prstGeom>
        </p:spPr>
      </p:pic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xmlns="" id="{ADE2F41B-18FB-4355-B17F-C4B4C7FD2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946775"/>
            <a:ext cx="15144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65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Bij</a:t>
            </a:r>
            <a:r>
              <a:rPr lang="en-US" sz="2400" dirty="0"/>
              <a:t> </a:t>
            </a:r>
            <a:r>
              <a:rPr lang="en-US" sz="2400" dirty="0" err="1"/>
              <a:t>dalende</a:t>
            </a:r>
            <a:r>
              <a:rPr lang="en-US" sz="2400" dirty="0"/>
              <a:t> trend in </a:t>
            </a:r>
            <a:r>
              <a:rPr lang="en-US" sz="2400" dirty="0" err="1" smtClean="0"/>
              <a:t>kwaliteit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nl-NL" sz="2400" dirty="0"/>
              <a:t>Aanpassen werkwijze (werk processen)</a:t>
            </a:r>
          </a:p>
          <a:p>
            <a:r>
              <a:rPr lang="nl-NL" sz="2400" dirty="0"/>
              <a:t>Aanpassen koppelingen (berichtenverkeer)</a:t>
            </a:r>
          </a:p>
          <a:p>
            <a:r>
              <a:rPr lang="nl-NL" sz="2400" dirty="0"/>
              <a:t>Aanpassen applicatie (bugs)</a:t>
            </a:r>
          </a:p>
          <a:p>
            <a:r>
              <a:rPr lang="nl-NL" sz="2400" dirty="0"/>
              <a:t>Accepteren en bijstellen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dirty="0"/>
              <a:t>Bij nieuwe “gegevens-fouten” </a:t>
            </a:r>
          </a:p>
          <a:p>
            <a:pPr marL="0" indent="0">
              <a:buNone/>
            </a:pPr>
            <a:r>
              <a:rPr lang="nl-NL" sz="2400" dirty="0"/>
              <a:t>een controle toevoegen. </a:t>
            </a:r>
            <a:br>
              <a:rPr lang="nl-NL" sz="2400" dirty="0"/>
            </a:br>
            <a:endParaRPr lang="nl-NL" sz="2400" dirty="0"/>
          </a:p>
          <a:p>
            <a:pPr marL="0" indent="0">
              <a:buNone/>
            </a:pPr>
            <a:r>
              <a:rPr lang="nl-NL" sz="2400" b="1" dirty="0"/>
              <a:t>HIERMEE GRIP!</a:t>
            </a:r>
          </a:p>
          <a:p>
            <a:endParaRPr lang="nl-NL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Gebruik</a:t>
            </a:r>
            <a:r>
              <a:rPr lang="en-US" dirty="0"/>
              <a:t> – </a:t>
            </a:r>
            <a:r>
              <a:rPr lang="en-US" dirty="0" err="1"/>
              <a:t>Acties</a:t>
            </a:r>
            <a:endParaRPr lang="en-US" dirty="0"/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xmlns="" id="{ADE2F41B-18FB-4355-B17F-C4B4C7FD2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946775"/>
            <a:ext cx="15144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xmlns="" id="{814115AE-64CE-4A58-8703-6C52FC116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175" y="3633530"/>
            <a:ext cx="42386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84065"/>
      </p:ext>
    </p:extLst>
  </p:cSld>
  <p:clrMapOvr>
    <a:masterClrMapping/>
  </p:clrMapOvr>
</p:sld>
</file>

<file path=ppt/theme/theme1.xml><?xml version="1.0" encoding="utf-8"?>
<a:theme xmlns:a="http://schemas.openxmlformats.org/drawingml/2006/main" name="SWF nieuw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Wf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SWF nieuw</Template>
  <TotalTime>1498</TotalTime>
  <Words>337</Words>
  <Application>Microsoft Office PowerPoint</Application>
  <PresentationFormat>Diavoorstelling (4:3)</PresentationFormat>
  <Paragraphs>126</Paragraphs>
  <Slides>15</Slides>
  <Notes>15</Notes>
  <HiddenSlides>0</HiddenSlides>
  <MMClips>1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7" baseType="lpstr">
      <vt:lpstr>SWF nieuw</vt:lpstr>
      <vt:lpstr>Bitmap Image</vt:lpstr>
      <vt:lpstr>Gegevensvergelijker (I-Spiegel 3) </vt:lpstr>
      <vt:lpstr>Inhoud</vt:lpstr>
      <vt:lpstr>Introductie – Wie ben ik</vt:lpstr>
      <vt:lpstr>Introductie - Gegevenskwaliteit</vt:lpstr>
      <vt:lpstr>Introductie - Wens</vt:lpstr>
      <vt:lpstr>Geschiedenis – 2012-’I-Spiegel 1.0’</vt:lpstr>
      <vt:lpstr>Geschiedenis – Gegevensvergelijker</vt:lpstr>
      <vt:lpstr>Gebruik – Trendlijn</vt:lpstr>
      <vt:lpstr>Gebruik – Acties</vt:lpstr>
      <vt:lpstr>Samen met anderen</vt:lpstr>
      <vt:lpstr>Waar staan we nu</vt:lpstr>
      <vt:lpstr>Toekomst</vt:lpstr>
      <vt:lpstr>Toekomst - Benchmarken</vt:lpstr>
      <vt:lpstr>Toekomst - meedoen</vt:lpstr>
      <vt:lpstr>Vragen</vt:lpstr>
    </vt:vector>
  </TitlesOfParts>
  <Company>ISZF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Eduard Witteveen</dc:creator>
  <cp:lastModifiedBy>Tessa van der Laan</cp:lastModifiedBy>
  <cp:revision>83</cp:revision>
  <cp:lastPrinted>2016-07-04T07:00:47Z</cp:lastPrinted>
  <dcterms:created xsi:type="dcterms:W3CDTF">2016-05-20T12:56:46Z</dcterms:created>
  <dcterms:modified xsi:type="dcterms:W3CDTF">2018-02-05T14:45:47Z</dcterms:modified>
</cp:coreProperties>
</file>