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57" r:id="rId4"/>
    <p:sldId id="282" r:id="rId5"/>
    <p:sldId id="291" r:id="rId6"/>
    <p:sldId id="258" r:id="rId7"/>
    <p:sldId id="281" r:id="rId8"/>
    <p:sldId id="270" r:id="rId9"/>
    <p:sldId id="288" r:id="rId10"/>
    <p:sldId id="283" r:id="rId11"/>
    <p:sldId id="284" r:id="rId12"/>
    <p:sldId id="285" r:id="rId13"/>
    <p:sldId id="289" r:id="rId14"/>
    <p:sldId id="286" r:id="rId15"/>
    <p:sldId id="287" r:id="rId16"/>
    <p:sldId id="292" r:id="rId17"/>
    <p:sldId id="290" r:id="rId18"/>
  </p:sldIdLst>
  <p:sldSz cx="9144000" cy="6858000" type="screen4x3"/>
  <p:notesSz cx="9926638" cy="679767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6391" autoAdjust="0"/>
  </p:normalViewPr>
  <p:slideViewPr>
    <p:cSldViewPr>
      <p:cViewPr varScale="1">
        <p:scale>
          <a:sx n="99" d="100"/>
          <a:sy n="99" d="100"/>
        </p:scale>
        <p:origin x="5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76C65E0-F8F2-4226-9A8F-77CF1D18A0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B307B9-8DEE-4B35-AB3D-8D9E327E2E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1ADC-C8DB-4A0A-80F5-BC15AE9EEF50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29A80B-0871-44B5-A155-3F7A48965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3D94AC-8E5E-4BB8-BC6F-475FE420D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03A82-C31F-4027-A4C9-42106AFE95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3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1A00-7724-43C7-AA18-3E7FB129AA0D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EC12-EE16-490E-9213-0A8A2517DD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9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8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20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04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90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46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627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12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5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7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53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17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18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4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34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6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33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4293096"/>
            <a:ext cx="7772400" cy="893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31640" y="5229200"/>
            <a:ext cx="64008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2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67544" y="188640"/>
            <a:ext cx="8224192" cy="365125"/>
          </a:xfrm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627784" y="6356350"/>
            <a:ext cx="2133600" cy="360040"/>
          </a:xfrm>
        </p:spPr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2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94308"/>
          </a:xfrm>
        </p:spPr>
        <p:txBody>
          <a:bodyPr anchor="t"/>
          <a:lstStyle>
            <a:lvl1pPr algn="l">
              <a:defRPr sz="4000" b="1" cap="all"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5301208"/>
            <a:ext cx="7772400" cy="504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851920" y="6376243"/>
            <a:ext cx="511256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6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9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92697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7C02-3BDD-490E-A05C-F81512B41FDF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7544" y="188640"/>
            <a:ext cx="8224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85392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4B0E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i-Spiege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emmaonline.nl/index.php/GMT_Aan_de_sla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te.vanderlaan@sudwestfryslan.nl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meente.nu/bestuur/gegevensmanagement-is-kwestie-vergelijken/" TargetMode="External"/><Relationship Id="rId5" Type="http://schemas.openxmlformats.org/officeDocument/2006/relationships/hyperlink" Target="http://depilotstarter.vng.nl/projecten/sturen-op-resultaten/de-kwaliteit-van-de-gemeentelijke-gegevens-vergelijken" TargetMode="External"/><Relationship Id="rId4" Type="http://schemas.openxmlformats.org/officeDocument/2006/relationships/hyperlink" Target="https://github.com/VNG-Realisatie/i-Spieg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ardWitteveen/ZaaksysteemVu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VNG-Realisatie/i-Spiegel" TargetMode="External"/><Relationship Id="rId4" Type="http://schemas.openxmlformats.org/officeDocument/2006/relationships/hyperlink" Target="https://github.com/EduardWitteveen/ZaakDocumentDragAndDro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916416" cy="89396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i="1" dirty="0"/>
              <a:t>I-Spiegel</a:t>
            </a:r>
            <a:br>
              <a:rPr lang="en-US" i="1" dirty="0"/>
            </a:br>
            <a:r>
              <a:rPr lang="en-US" sz="2700" i="1" dirty="0"/>
              <a:t>Grip op de </a:t>
            </a:r>
            <a:r>
              <a:rPr lang="en-US" sz="2700" i="1" dirty="0" err="1"/>
              <a:t>kwaliteit</a:t>
            </a:r>
            <a:r>
              <a:rPr lang="en-US" sz="2700" i="1" dirty="0"/>
              <a:t> van de </a:t>
            </a:r>
            <a:r>
              <a:rPr lang="en-US" sz="2700" i="1" dirty="0" err="1"/>
              <a:t>gemeentelijke</a:t>
            </a:r>
            <a:r>
              <a:rPr lang="en-US" sz="2700" i="1" dirty="0"/>
              <a:t> </a:t>
            </a:r>
            <a:r>
              <a:rPr lang="en-US" sz="2700" i="1" dirty="0" err="1"/>
              <a:t>gegevens</a:t>
            </a:r>
            <a:br>
              <a:rPr lang="en-US" i="1" dirty="0"/>
            </a:br>
            <a:endParaRPr lang="nl-NL" sz="2000" dirty="0">
              <a:latin typeface="Trebuchet MS (Koppen)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8032" y="5229200"/>
            <a:ext cx="7772400" cy="6229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l-NL" sz="1800" dirty="0" err="1">
                <a:solidFill>
                  <a:srgbClr val="8B8B8B"/>
                </a:solidFill>
                <a:latin typeface="Trebuchet MS (Koppen)"/>
              </a:rPr>
              <a:t>Realisatiedag</a:t>
            </a:r>
            <a:r>
              <a:rPr lang="nl-NL" sz="1800" dirty="0">
                <a:solidFill>
                  <a:srgbClr val="8B8B8B"/>
                </a:solidFill>
                <a:latin typeface="Trebuchet MS (Koppen)"/>
              </a:rPr>
              <a:t> donderdag 14 juni in Hilversum</a:t>
            </a:r>
            <a:endParaRPr lang="nl-NL" sz="1600" dirty="0">
              <a:solidFill>
                <a:srgbClr val="8B8B8B"/>
              </a:solidFill>
              <a:latin typeface="Trebuchet MS (Koppen)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E74C72-1E19-4B8C-942C-1287338C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Bij</a:t>
            </a:r>
            <a:r>
              <a:rPr lang="en-US" sz="2400" dirty="0"/>
              <a:t> </a:t>
            </a:r>
            <a:r>
              <a:rPr lang="en-US" sz="2400" dirty="0" err="1"/>
              <a:t>dalende</a:t>
            </a:r>
            <a:r>
              <a:rPr lang="en-US" sz="2400" dirty="0"/>
              <a:t> trend in </a:t>
            </a:r>
            <a:r>
              <a:rPr lang="en-US" sz="2400" dirty="0" err="1"/>
              <a:t>kwaliteit</a:t>
            </a:r>
            <a:r>
              <a:rPr lang="en-US" sz="2400" dirty="0"/>
              <a:t>:</a:t>
            </a:r>
          </a:p>
          <a:p>
            <a:r>
              <a:rPr lang="nl-NL" sz="2400" dirty="0"/>
              <a:t>Aanpassen werkwijze (werk processen)</a:t>
            </a:r>
          </a:p>
          <a:p>
            <a:r>
              <a:rPr lang="nl-NL" sz="2400" dirty="0"/>
              <a:t>Aanpassen koppelingen (berichtenverkeer)</a:t>
            </a:r>
          </a:p>
          <a:p>
            <a:r>
              <a:rPr lang="nl-NL" sz="2400" dirty="0"/>
              <a:t>Aanpassen applicatie (bugs)</a:t>
            </a:r>
          </a:p>
          <a:p>
            <a:r>
              <a:rPr lang="nl-NL" sz="2400" dirty="0"/>
              <a:t>Accepteren en bijstellen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Bij nieuwe “gegevens-fouten” </a:t>
            </a:r>
          </a:p>
          <a:p>
            <a:pPr marL="0" indent="0">
              <a:buNone/>
            </a:pPr>
            <a:r>
              <a:rPr lang="nl-NL" sz="2400" dirty="0"/>
              <a:t>een controle toevoegen. </a:t>
            </a:r>
            <a:br>
              <a:rPr lang="nl-NL" sz="2400" dirty="0"/>
            </a:b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HIERMEE GRIP!</a:t>
            </a:r>
          </a:p>
          <a:p>
            <a:endParaRPr lang="nl-N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– </a:t>
            </a:r>
            <a:r>
              <a:rPr lang="en-US" dirty="0" err="1"/>
              <a:t>Acties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4115AE-64CE-4A58-8703-6C52FC11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633530"/>
            <a:ext cx="4238625" cy="23050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FE493E4-81E0-4704-A5F1-29317595D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trots 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delen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Via de </a:t>
            </a:r>
            <a:r>
              <a:rPr lang="en-US" dirty="0" err="1"/>
              <a:t>Pilotstarter</a:t>
            </a:r>
            <a:r>
              <a:rPr lang="en-US" dirty="0"/>
              <a:t> van </a:t>
            </a:r>
            <a:r>
              <a:rPr lang="nl-NL" dirty="0"/>
              <a:t>KING (VNG Realisatie)</a:t>
            </a:r>
          </a:p>
          <a:p>
            <a:r>
              <a:rPr lang="nl-NL" dirty="0"/>
              <a:t>17 Gemeenten in werkgroep, 8 zeer actief</a:t>
            </a:r>
          </a:p>
          <a:p>
            <a:r>
              <a:rPr lang="nl-NL" dirty="0"/>
              <a:t>Open source applicatie (EUPL)</a:t>
            </a:r>
          </a:p>
          <a:p>
            <a:r>
              <a:rPr lang="nl-NL" dirty="0"/>
              <a:t>Verschillende vergelijkingen (Centric/Pink/..)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anderen</a:t>
            </a:r>
            <a:endParaRPr lang="en-US" dirty="0"/>
          </a:p>
        </p:txBody>
      </p:sp>
      <p:sp>
        <p:nvSpPr>
          <p:cNvPr id="7" name="AutoShape 6" descr="GetFileAttachment (198×198)">
            <a:extLst>
              <a:ext uri="{FF2B5EF4-FFF2-40B4-BE49-F238E27FC236}">
                <a16:creationId xmlns:a16="http://schemas.microsoft.com/office/drawing/2014/main" id="{53468049-7B6F-494C-92EE-6554DACC7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744" y="33931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2568F4E-3228-4059-BFD0-B8440822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4" y="4048132"/>
            <a:ext cx="797446" cy="7974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2966C90-512A-48F7-B2C0-BDEAA5E3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922" y="4026471"/>
            <a:ext cx="1669926" cy="84339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E23E87C-BB86-452E-9397-8CCBA40A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211" y="4157355"/>
            <a:ext cx="1902750" cy="579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3A34B7E-D647-473D-BBDD-2577A0DFB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110" y="4121328"/>
            <a:ext cx="699705" cy="61502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AE2DA04D-ADA4-48D4-A9CC-B746D4609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964" y="4026471"/>
            <a:ext cx="1669926" cy="62044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3D000360-CFDD-4228-BAFC-2152FE028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5048441"/>
            <a:ext cx="1033211" cy="79744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C15E646-652E-4BB8-A756-0137F0109C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272" y="4957554"/>
            <a:ext cx="484981" cy="88833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BD536EDB-4654-416D-B80B-68D77952A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2511" y="5048441"/>
            <a:ext cx="1999500" cy="7141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CCBE145F-4D1F-442B-9306-FF2E61DFF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208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Inmiddels</a:t>
            </a:r>
            <a:r>
              <a:rPr lang="en-US" dirty="0"/>
              <a:t>:</a:t>
            </a:r>
          </a:p>
          <a:p>
            <a:r>
              <a:rPr lang="en-US" dirty="0"/>
              <a:t>De </a:t>
            </a:r>
            <a:r>
              <a:rPr lang="en-US" dirty="0" err="1"/>
              <a:t>naam</a:t>
            </a:r>
            <a:r>
              <a:rPr lang="en-US" dirty="0"/>
              <a:t> I-Spiegel </a:t>
            </a:r>
            <a:r>
              <a:rPr lang="en-US" dirty="0" err="1"/>
              <a:t>dragen</a:t>
            </a:r>
            <a:endParaRPr lang="nl-NL" dirty="0"/>
          </a:p>
          <a:p>
            <a:r>
              <a:rPr lang="nl-NL" dirty="0"/>
              <a:t>Source op GitHub in </a:t>
            </a:r>
            <a:r>
              <a:rPr lang="nl-NL" dirty="0">
                <a:hlinkClick r:id="rId3"/>
              </a:rPr>
              <a:t>VNG-Realisatie</a:t>
            </a:r>
            <a:endParaRPr lang="nl-NL" dirty="0"/>
          </a:p>
          <a:p>
            <a:r>
              <a:rPr lang="nl-NL" dirty="0"/>
              <a:t>In Gemma “Tactisch katern gegevensmanagement" </a:t>
            </a:r>
            <a:r>
              <a:rPr lang="nl-NL" dirty="0">
                <a:hlinkClick r:id="rId4"/>
              </a:rPr>
              <a:t>genoemd</a:t>
            </a:r>
            <a:endParaRPr lang="nl-NL" dirty="0"/>
          </a:p>
          <a:p>
            <a:r>
              <a:rPr lang="nl-NL" dirty="0"/>
              <a:t>Nieuwe website in ontwikkeling (bij VNG realisatie)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staan we nu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AF29C2-D544-41EA-B69C-D88925A8E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DC2FFB5-B4E3-496C-9786-42A90BB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Meer vergelijkingen</a:t>
            </a:r>
          </a:p>
          <a:p>
            <a:r>
              <a:rPr lang="nl-NL" dirty="0"/>
              <a:t>Meer gemeenten</a:t>
            </a:r>
          </a:p>
          <a:p>
            <a:r>
              <a:rPr lang="nl-NL" dirty="0"/>
              <a:t>(</a:t>
            </a:r>
            <a:r>
              <a:rPr lang="nl-NL" dirty="0" err="1"/>
              <a:t>Cognos</a:t>
            </a:r>
            <a:r>
              <a:rPr lang="nl-NL" dirty="0"/>
              <a:t>) rapportages delen</a:t>
            </a:r>
          </a:p>
          <a:p>
            <a:r>
              <a:rPr lang="nl-NL" dirty="0"/>
              <a:t>BAG / BGT/ BRK / WOZ met GEO</a:t>
            </a:r>
          </a:p>
          <a:p>
            <a:r>
              <a:rPr lang="nl-NL" dirty="0"/>
              <a:t>Omgevingswet vergelijkingen</a:t>
            </a:r>
          </a:p>
          <a:p>
            <a:endParaRPr lang="nl-NL" dirty="0"/>
          </a:p>
          <a:p>
            <a:r>
              <a:rPr lang="nl-NL" dirty="0"/>
              <a:t>Belangrijkste: Benchmarken!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44D6064-E4EA-4E39-82E0-7D4EC912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Roadmap</a:t>
            </a:r>
            <a:r>
              <a:rPr lang="nl-NL" dirty="0"/>
              <a:t> - Benchmarken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DC2FFB5-B4E3-496C-9786-42A90BB63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Zat in I-Spiegel 1.0.</a:t>
            </a:r>
          </a:p>
          <a:p>
            <a:r>
              <a:rPr lang="nl-NL" dirty="0"/>
              <a:t>% andere gemeenten</a:t>
            </a:r>
          </a:p>
          <a:p>
            <a:r>
              <a:rPr lang="nl-NL" dirty="0"/>
              <a:t>Werkte heel effectief</a:t>
            </a:r>
          </a:p>
          <a:p>
            <a:r>
              <a:rPr lang="nl-NL" dirty="0"/>
              <a:t>Ondersteuning in de nieuwe versie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i="1" dirty="0"/>
              <a:t>Belangrijk punt voor ons!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C6F1368F-C7E2-4F02-ABFE-A7AD817B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9ED0ABE-3EF4-4823-BE71-47753AAD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83708"/>
            <a:ext cx="4800525" cy="474245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56DDDD3-12E9-409E-8623-2389F313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Roadmap</a:t>
            </a:r>
            <a:r>
              <a:rPr lang="nl-NL" dirty="0"/>
              <a:t> - meedoen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DC2FFB5-B4E3-496C-9786-42A90BB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Op 18 juni 2018 is in Bunschoten de volgende werkgroep bijeenkomst</a:t>
            </a:r>
          </a:p>
          <a:p>
            <a:r>
              <a:rPr lang="nl-NL" dirty="0"/>
              <a:t>Aanmelden bij </a:t>
            </a:r>
            <a:r>
              <a:rPr lang="nl-NL" dirty="0">
                <a:hlinkClick r:id="rId3"/>
              </a:rPr>
              <a:t>Tessa van der Laan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Meer info:</a:t>
            </a:r>
          </a:p>
          <a:p>
            <a:r>
              <a:rPr lang="nl-NL" dirty="0">
                <a:hlinkClick r:id="rId4"/>
              </a:rPr>
              <a:t>https://github.com/VNG-Realisatie/i-Spiegel</a:t>
            </a:r>
            <a:endParaRPr lang="nl-NL" dirty="0"/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5"/>
              </a:rPr>
              <a:t>http://depilotstarter.vng.nl/projecten/sturen-op-resultaten/de-kwaliteit-van-de-gemeentelijke-gegevens-vergelijken</a:t>
            </a:r>
            <a:endParaRPr lang="en-US" dirty="0">
              <a:solidFill>
                <a:srgbClr val="8B8B8B"/>
              </a:solidFill>
              <a:latin typeface="Trebuchet MS (Koppen)"/>
              <a:hlinkClick r:id="rId6"/>
            </a:endParaRPr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6"/>
              </a:rPr>
              <a:t>https://www.gemeente.nu/bestuur/gegevensmanagement-is-kwestie-vergelijken/</a:t>
            </a:r>
            <a:endParaRPr lang="en-US" dirty="0">
              <a:solidFill>
                <a:srgbClr val="8B8B8B"/>
              </a:solidFill>
              <a:latin typeface="Trebuchet MS (Koppen)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098" name="Picture 2" descr="E-mail in de cloud voor Gemeente Bunschoten - GTS-Online">
            <a:extLst>
              <a:ext uri="{FF2B5EF4-FFF2-40B4-BE49-F238E27FC236}">
                <a16:creationId xmlns:a16="http://schemas.microsoft.com/office/drawing/2014/main" id="{15716474-9B6C-4E84-B89B-51A2574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1800200" cy="11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DF98793-8CB9-4132-8029-DA2302939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Realiseren!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DC2FFB5-B4E3-496C-9786-42A90BB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Vraag</a:t>
            </a:r>
            <a:r>
              <a:rPr lang="en-US" dirty="0"/>
              <a:t> me </a:t>
            </a:r>
            <a:r>
              <a:rPr lang="en-US" dirty="0" err="1"/>
              <a:t>gerust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details of wat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etc</a:t>
            </a:r>
            <a:r>
              <a:rPr lang="en-US" dirty="0"/>
              <a:t> etc.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DF98793-8CB9-4132-8029-DA230293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6950"/>
          </a:xfrm>
        </p:spPr>
        <p:txBody>
          <a:bodyPr/>
          <a:lstStyle/>
          <a:p>
            <a:r>
              <a:rPr lang="nl-NL" dirty="0"/>
              <a:t>Vragen</a:t>
            </a:r>
          </a:p>
        </p:txBody>
      </p:sp>
      <p:pic>
        <p:nvPicPr>
          <p:cNvPr id="5" name="GegevensVergelijker">
            <a:hlinkClick r:id="" action="ppaction://media"/>
            <a:extLst>
              <a:ext uri="{FF2B5EF4-FFF2-40B4-BE49-F238E27FC236}">
                <a16:creationId xmlns:a16="http://schemas.microsoft.com/office/drawing/2014/main" id="{34A4C3B2-1406-4E8C-988E-EC08D49CFC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3528" y="1398711"/>
            <a:ext cx="8526120" cy="4190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1C016AB-2EAC-4D5E-B115-54253B61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  <a:p>
            <a:r>
              <a:rPr lang="nl-NL" dirty="0"/>
              <a:t>Geschiedenis</a:t>
            </a:r>
          </a:p>
          <a:p>
            <a:r>
              <a:rPr lang="nl-NL" dirty="0"/>
              <a:t>Gebruik</a:t>
            </a:r>
          </a:p>
          <a:p>
            <a:r>
              <a:rPr lang="nl-NL" dirty="0"/>
              <a:t>Samen met anderen</a:t>
            </a:r>
          </a:p>
          <a:p>
            <a:r>
              <a:rPr lang="nl-NL" dirty="0"/>
              <a:t>Waar staan we nu</a:t>
            </a:r>
          </a:p>
          <a:p>
            <a:r>
              <a:rPr lang="nl-NL" dirty="0"/>
              <a:t>Toekomst</a:t>
            </a:r>
          </a:p>
          <a:p>
            <a:r>
              <a:rPr lang="nl-NL" dirty="0"/>
              <a:t>Vragen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488456-EED8-449E-8615-9CC2B5DA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7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– Wie ben ik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Eduard Witteveen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Procesbegeleider innovatie</a:t>
            </a:r>
          </a:p>
          <a:p>
            <a:pPr marL="0" indent="0">
              <a:buNone/>
            </a:pPr>
            <a:r>
              <a:rPr lang="nl-NL" dirty="0" err="1"/>
              <a:t>Functioneelbeheer</a:t>
            </a:r>
            <a:r>
              <a:rPr lang="nl-NL" dirty="0"/>
              <a:t> professionaliseren</a:t>
            </a:r>
          </a:p>
          <a:p>
            <a:pPr marL="0" indent="0">
              <a:buNone/>
            </a:pPr>
            <a:r>
              <a:rPr lang="nl-NL" dirty="0"/>
              <a:t>Koppeling en gegevenskwaliteit</a:t>
            </a:r>
          </a:p>
          <a:p>
            <a:pPr marL="0" indent="0">
              <a:buNone/>
            </a:pPr>
            <a:r>
              <a:rPr lang="nl-NL" dirty="0"/>
              <a:t>Achtergrond als (</a:t>
            </a:r>
            <a:r>
              <a:rPr lang="nl-NL" dirty="0" err="1"/>
              <a:t>geo</a:t>
            </a:r>
            <a:r>
              <a:rPr lang="nl-NL" dirty="0"/>
              <a:t>/</a:t>
            </a:r>
            <a:r>
              <a:rPr lang="nl-NL" dirty="0" err="1"/>
              <a:t>cms</a:t>
            </a:r>
            <a:r>
              <a:rPr lang="nl-NL" dirty="0"/>
              <a:t>) software engineer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i="1" dirty="0"/>
              <a:t>“Willen is kunnen”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F754582-35CE-4372-99EF-93F504BF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– andere eigen tools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475EBF8-004F-4CB8-A2C2-142F2789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hlinkClick r:id="rId3"/>
              </a:rPr>
              <a:t>Zaaksysteemvuller</a:t>
            </a:r>
            <a:r>
              <a:rPr lang="nl-NL" dirty="0"/>
              <a:t> – Generieke oplossing voor het aansluiten van bestaande applicaties (zonder ZK-DMS koppeling) op het zaaksysteem.</a:t>
            </a:r>
          </a:p>
          <a:p>
            <a:r>
              <a:rPr lang="nl-NL" dirty="0" err="1">
                <a:hlinkClick r:id="rId4"/>
              </a:rPr>
              <a:t>SleepApplicatie</a:t>
            </a:r>
            <a:r>
              <a:rPr lang="nl-NL" dirty="0"/>
              <a:t> – Gemakkelijk toevoegen van documenten aan een bestaande zaak, waarbij automatisch documenttypes ed. worden bepaald.</a:t>
            </a:r>
          </a:p>
          <a:p>
            <a:r>
              <a:rPr lang="nl-NL" dirty="0" err="1">
                <a:hlinkClick r:id="rId5"/>
              </a:rPr>
              <a:t>ISpiegel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1236E3E-8167-441C-B577-03745FE3B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B5F1C303-C329-45C1-9982-8D73897A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61" y="1999891"/>
            <a:ext cx="5056609" cy="4525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BB2DC7E-5CC7-4D9A-B809-A8618B779D2B}"/>
              </a:ext>
            </a:extLst>
          </p:cNvPr>
          <p:cNvSpPr/>
          <p:nvPr/>
        </p:nvSpPr>
        <p:spPr>
          <a:xfrm>
            <a:off x="3409233" y="5261297"/>
            <a:ext cx="4907183" cy="61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- Gegevenskwaliteit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046947D-B16B-410D-96C5-9EB2D40E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7" y="1305049"/>
            <a:ext cx="4735546" cy="6732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FACF4764-DCD5-4144-87BE-688A20D845D1}"/>
              </a:ext>
            </a:extLst>
          </p:cNvPr>
          <p:cNvSpPr/>
          <p:nvPr/>
        </p:nvSpPr>
        <p:spPr>
          <a:xfrm>
            <a:off x="283209" y="5013176"/>
            <a:ext cx="4907183" cy="61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1236E3E-8167-441C-B577-03745FE3B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- Wens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BAG (</a:t>
            </a:r>
            <a:r>
              <a:rPr lang="en-US" b="1" dirty="0" err="1"/>
              <a:t>adressen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gebouwen</a:t>
            </a:r>
            <a:r>
              <a:rPr lang="en-US" b="1" dirty="0"/>
              <a:t>)</a:t>
            </a:r>
          </a:p>
          <a:p>
            <a:r>
              <a:rPr lang="en-US" dirty="0"/>
              <a:t>0064200000140031</a:t>
            </a:r>
          </a:p>
          <a:p>
            <a:r>
              <a:rPr lang="en-US" dirty="0" err="1"/>
              <a:t>Snekerstraat</a:t>
            </a:r>
            <a:endParaRPr lang="en-US" dirty="0"/>
          </a:p>
          <a:p>
            <a:r>
              <a:rPr lang="en-US" dirty="0"/>
              <a:t>30</a:t>
            </a:r>
          </a:p>
          <a:p>
            <a:r>
              <a:rPr lang="en-US" dirty="0"/>
              <a:t>8701 XE</a:t>
            </a:r>
          </a:p>
          <a:p>
            <a:r>
              <a:rPr lang="en-US" dirty="0" err="1">
                <a:solidFill>
                  <a:srgbClr val="00B0F0"/>
                </a:solidFill>
              </a:rPr>
              <a:t>Bolsward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A5E22C68-606E-43D7-8442-D2079D2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b="1" dirty="0"/>
              <a:t>GBA (burgerzaken)</a:t>
            </a:r>
          </a:p>
          <a:p>
            <a:r>
              <a:rPr lang="nl-NL" dirty="0"/>
              <a:t>Eduard</a:t>
            </a:r>
            <a:br>
              <a:rPr lang="nl-NL" dirty="0"/>
            </a:br>
            <a:r>
              <a:rPr lang="en-US" sz="2200" dirty="0"/>
              <a:t>0064200000140031</a:t>
            </a:r>
            <a:endParaRPr lang="nl-NL" sz="2200" dirty="0"/>
          </a:p>
          <a:p>
            <a:pPr marL="400050" lvl="1" indent="0">
              <a:buNone/>
            </a:pPr>
            <a:r>
              <a:rPr lang="nl-NL" sz="2200" dirty="0" err="1"/>
              <a:t>Snekerstraat</a:t>
            </a:r>
            <a:r>
              <a:rPr lang="nl-NL" sz="2200" dirty="0"/>
              <a:t> 30 </a:t>
            </a:r>
            <a:r>
              <a:rPr lang="nl-NL" sz="2200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Merel</a:t>
            </a:r>
          </a:p>
          <a:p>
            <a:pPr marL="400050" lvl="1" indent="0">
              <a:buNone/>
            </a:pPr>
            <a:r>
              <a:rPr lang="en-US" sz="1800" dirty="0"/>
              <a:t>0064200000140031</a:t>
            </a:r>
            <a:endParaRPr lang="nl-NL" sz="1800" dirty="0"/>
          </a:p>
          <a:p>
            <a:pPr marL="400050" lvl="1" indent="0">
              <a:buNone/>
            </a:pPr>
            <a:r>
              <a:rPr lang="nl-NL" sz="2200" dirty="0" err="1"/>
              <a:t>Snekerstraat</a:t>
            </a:r>
            <a:r>
              <a:rPr lang="nl-NL" sz="2200" dirty="0"/>
              <a:t> 30 </a:t>
            </a:r>
            <a:r>
              <a:rPr lang="nl-NL" sz="2200" b="1" dirty="0">
                <a:solidFill>
                  <a:srgbClr val="FF0000"/>
                </a:solidFill>
              </a:rPr>
              <a:t>SNEEK</a:t>
            </a:r>
          </a:p>
          <a:p>
            <a:r>
              <a:rPr lang="nl-NL" dirty="0"/>
              <a:t>Yvo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Anna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Rosa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</p:txBody>
      </p:sp>
      <p:sp>
        <p:nvSpPr>
          <p:cNvPr id="11" name="Pijl: links 10">
            <a:extLst>
              <a:ext uri="{FF2B5EF4-FFF2-40B4-BE49-F238E27FC236}">
                <a16:creationId xmlns:a16="http://schemas.microsoft.com/office/drawing/2014/main" id="{BEFB7DB2-B77E-47D8-9C26-5B05E74873AB}"/>
              </a:ext>
            </a:extLst>
          </p:cNvPr>
          <p:cNvSpPr/>
          <p:nvPr/>
        </p:nvSpPr>
        <p:spPr>
          <a:xfrm>
            <a:off x="6976936" y="2780928"/>
            <a:ext cx="1440160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1C56A43-1C74-4A17-84CA-173FA0FF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Geschiedenis – 2012-’I-Spiegel 1.0’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KING (VNG Realisatie)</a:t>
            </a:r>
          </a:p>
          <a:p>
            <a:r>
              <a:rPr lang="nl-NL" dirty="0"/>
              <a:t>Tool om kwaliteit te meten en delen</a:t>
            </a:r>
          </a:p>
          <a:p>
            <a:r>
              <a:rPr lang="nl-NL" dirty="0"/>
              <a:t>Verschillende Indicatoren</a:t>
            </a:r>
          </a:p>
          <a:p>
            <a:r>
              <a:rPr lang="nl-NL" dirty="0"/>
              <a:t>Kwaliteit van het gebruik van gegevens in verschillende registraties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9B8021D-3F32-47F1-B551-73992A05D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8F767B-4257-49D0-8E53-E6EF61D1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17638"/>
            <a:ext cx="4598249" cy="466595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AFADEE4-6F25-4BD2-9A69-F0772737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789C72-0FBF-4864-A65C-7EE05CBE4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22843"/>
              </p:ext>
            </p:extLst>
          </p:nvPr>
        </p:nvGraphicFramePr>
        <p:xfrm>
          <a:off x="85725" y="2924944"/>
          <a:ext cx="897255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4" imgW="8972640" imgH="3819600" progId="Paint.Picture">
                  <p:embed/>
                </p:oleObj>
              </mc:Choice>
              <mc:Fallback>
                <p:oleObj name="Bitmap Image" r:id="rId4" imgW="8972640" imgH="381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" y="2924944"/>
                        <a:ext cx="8972550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Geschiedenis – Gegevensvergelijker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Sneller</a:t>
            </a:r>
          </a:p>
          <a:p>
            <a:r>
              <a:rPr lang="nl-NL" sz="2400" dirty="0"/>
              <a:t>Geen handmatige acties</a:t>
            </a:r>
          </a:p>
          <a:p>
            <a:r>
              <a:rPr lang="nl-NL" sz="2400" dirty="0"/>
              <a:t>Database onafhankelijk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206CE9C-140A-4EF5-8D48-D93C227B6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Dagelijks draaien</a:t>
            </a:r>
          </a:p>
          <a:p>
            <a:r>
              <a:rPr lang="nl-NL" sz="2400" dirty="0"/>
              <a:t>Vergelijkingen toevoegen</a:t>
            </a:r>
          </a:p>
          <a:p>
            <a:r>
              <a:rPr lang="nl-NL" sz="2400" dirty="0" err="1"/>
              <a:t>Backwards</a:t>
            </a:r>
            <a:r>
              <a:rPr lang="nl-NL" sz="2400" dirty="0"/>
              <a:t> compatible</a:t>
            </a:r>
          </a:p>
          <a:p>
            <a:endParaRPr lang="nl-NL" sz="24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A0F4FC0-B234-4C67-AA6F-86F41CDC3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Maandelijkse</a:t>
            </a:r>
            <a:r>
              <a:rPr lang="en-US" dirty="0"/>
              <a:t> rapportage's</a:t>
            </a:r>
          </a:p>
          <a:p>
            <a:r>
              <a:rPr lang="en-US" dirty="0"/>
              <a:t>Trend, </a:t>
            </a:r>
            <a:r>
              <a:rPr lang="en-US" dirty="0" err="1"/>
              <a:t>geen</a:t>
            </a:r>
            <a:r>
              <a:rPr lang="en-US" dirty="0"/>
              <a:t> KPI’s</a:t>
            </a:r>
          </a:p>
          <a:p>
            <a:r>
              <a:rPr lang="en-US" dirty="0" err="1"/>
              <a:t>Uitvallijsten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bronhouders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– </a:t>
            </a:r>
            <a:r>
              <a:rPr lang="en-US" dirty="0" err="1"/>
              <a:t>Trendlijn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F04042-3C75-4EF8-B8A4-2A7AFA3A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4" y="3501008"/>
            <a:ext cx="8229601" cy="23255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69F4F24-E8D9-4184-8BB4-4DD00360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" y="6068512"/>
            <a:ext cx="1163931" cy="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1995"/>
      </p:ext>
    </p:extLst>
  </p:cSld>
  <p:clrMapOvr>
    <a:masterClrMapping/>
  </p:clrMapOvr>
</p:sld>
</file>

<file path=ppt/theme/theme1.xml><?xml version="1.0" encoding="utf-8"?>
<a:theme xmlns:a="http://schemas.openxmlformats.org/drawingml/2006/main" name="SWF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f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SWF nieuw</Template>
  <TotalTime>1526</TotalTime>
  <Words>424</Words>
  <Application>Microsoft Office PowerPoint</Application>
  <PresentationFormat>Diavoorstelling (4:3)</PresentationFormat>
  <Paragraphs>137</Paragraphs>
  <Slides>17</Slides>
  <Notes>17</Notes>
  <HiddenSlides>0</HiddenSlides>
  <MMClips>1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Trebuchet MS (Koppen)</vt:lpstr>
      <vt:lpstr>SWF nieuw</vt:lpstr>
      <vt:lpstr>Bitmap Image</vt:lpstr>
      <vt:lpstr>I-Spiegel Grip op de kwaliteit van de gemeentelijke gegevens </vt:lpstr>
      <vt:lpstr>Inhoud</vt:lpstr>
      <vt:lpstr>Introductie – Wie ben ik</vt:lpstr>
      <vt:lpstr>Introductie – andere eigen tools</vt:lpstr>
      <vt:lpstr>Introductie - Gegevenskwaliteit</vt:lpstr>
      <vt:lpstr>Introductie - Wens</vt:lpstr>
      <vt:lpstr>Geschiedenis – 2012-’I-Spiegel 1.0’</vt:lpstr>
      <vt:lpstr>Geschiedenis – Gegevensvergelijker</vt:lpstr>
      <vt:lpstr>Gebruik – Trendlijn</vt:lpstr>
      <vt:lpstr>Gebruik – Acties</vt:lpstr>
      <vt:lpstr>Samen met anderen</vt:lpstr>
      <vt:lpstr>Waar staan we nu</vt:lpstr>
      <vt:lpstr>Roadmap</vt:lpstr>
      <vt:lpstr>Roadmap - Benchmarken</vt:lpstr>
      <vt:lpstr>Roadmap - meedoen</vt:lpstr>
      <vt:lpstr>Realiseren!</vt:lpstr>
      <vt:lpstr>Vragen</vt:lpstr>
    </vt:vector>
  </TitlesOfParts>
  <Company>ISZF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Eduard Witteveen</dc:creator>
  <cp:lastModifiedBy>eduard</cp:lastModifiedBy>
  <cp:revision>88</cp:revision>
  <cp:lastPrinted>2016-07-04T07:00:47Z</cp:lastPrinted>
  <dcterms:created xsi:type="dcterms:W3CDTF">2016-05-20T12:56:46Z</dcterms:created>
  <dcterms:modified xsi:type="dcterms:W3CDTF">2018-06-14T04:44:40Z</dcterms:modified>
</cp:coreProperties>
</file>