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CC00-A57C-4A97-A54D-1B376CC7139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11A3A-8506-4C2C-91FC-C836537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0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C59-B646-40E6-8CBF-5BD0E7F1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B15F-2F39-4C0E-A463-E9E932C7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98A-6EEF-4EE2-80D6-A1A6B91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AC04-1F36-48A7-988B-29FD448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0BA7-C141-40EC-8D07-4056D26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8156-B8AB-4B8D-A7EB-0BAEE769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9EAF-8AE4-4A53-BFC3-89BEC65E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0686-1A4C-4408-9D21-D81831D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5CD-12AA-4DF8-B942-54F7087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B91A-A88D-4879-A4CF-1A20557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7FAA9-DE1D-4E7B-B64A-97B0C91D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99AC-D23F-4880-9266-DE82ACD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0347-7811-430D-A09B-E378258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E1DD-2EA7-46DD-8CFF-016BB7D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380-CFF0-4879-A24C-381020A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33F-7490-4B29-817C-C509F7F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C61D-8CC3-48A0-820C-A159D8EC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225D-5FD6-4F5B-A250-B0CE38C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BADF-4F86-4471-B5DC-C34F369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D487-9BFC-48C4-A72F-9842D39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0EE-9E9F-4FBA-8E75-40E7BFD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DF87-5B40-411C-A589-4AE1F6DF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B00A-FA14-4872-9185-B75AC2E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0FC5-F653-4602-84F7-C291CCB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9B66-B85F-441E-A372-F45E49F3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D3C-8FD1-441E-851B-6122A80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9F7-BF0C-4FBD-B710-2561FD0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E58D-800C-4957-8E0A-698D7C75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E-7AB3-4782-9498-75461343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2346-4ADB-40B4-B1B5-438E982C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7916-DD50-4A7C-B2C3-12ABC397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E10A-D381-404B-BBC9-E9023E6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392C-010B-448F-A251-866AAC9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C106-7C58-4AE2-B4FD-3D1977AB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8FFC-378D-49AE-AAF5-1ABAB916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413D-5ABB-42AF-B1EB-7E7D2F3C5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E945-86F7-407E-A5BF-23BAD18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8F17-7F30-475B-A8E3-53F4D6D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1F17-6879-4460-9A5B-BC62572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BF6-E0F1-4A90-A740-8B40F7F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49F0B-05ED-4B18-BA72-8BB4CC9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43B-26F1-4344-815B-B9C3C1F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CE5C-3FFB-44D2-A0A6-79C7D00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58869-DDB4-47BF-87EB-BCCDD5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7074A-4FD1-41F4-A0FC-7BDC0123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B883-EB7A-4891-8F7C-F103858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EBA-80DC-4F25-89C7-936588C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A91A-41E2-4D72-AD4B-86A3602D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A4C7-B7F8-4BEE-A938-752793C8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6311-CD0D-412D-8081-409A54DC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1E3C-A685-4274-A98A-813C59D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3707-6614-4852-816B-B41BA5B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F44-5C3B-468A-B631-E7563EF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33CA0-CE8E-476A-8C93-1D14A96C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5CD7-AC76-46E9-808B-93F2AC8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433B-6446-4387-8732-04926005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609E-45D2-47C5-9195-392782E8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2D0A-9120-48BE-B7F8-AFB5BA4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CBF4-C3EB-4092-A799-37A077F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56DC-EA50-4A9F-A8A7-BDD5842F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B1D-5459-4687-8D0C-CF8A3D715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B83E-A7CB-4DA2-BF2C-285D5E63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5977-1C75-485A-8ADF-656529DD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-state_mach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A8C-6BE5-4CB7-9646-AED31D98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C406-9C2F-49C9-9280-843835726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9B7-973A-4447-9136-0E9BEA8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4DF0-B588-4CD9-8ED1-EAA138BF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Link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Link(string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Text = text;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Destination = 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Text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 Destination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EAF-5146-40A6-8524-570A770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3A7-732E-4616-9D35-7F4CD69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Page(string description)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Description = description;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Links = new List&lt;Link&gt;();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AddLink</a:t>
            </a:r>
            <a:r>
              <a:rPr lang="en-US" dirty="0">
                <a:latin typeface="Consolas" panose="020B0609020204030204" pitchFamily="49" charset="0"/>
              </a:rPr>
              <a:t>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Links.Add</a:t>
            </a:r>
            <a:r>
              <a:rPr lang="en-US" dirty="0">
                <a:latin typeface="Consolas" panose="020B0609020204030204" pitchFamily="49" charset="0"/>
              </a:rPr>
              <a:t>(new Link(text, destination));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Description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List&lt;Link&gt; Links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3AF-2FF8-4727-9EFC-B6EF2A5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708-48F3-4B6A-B407-815FE30A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Main()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the pages.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Process input until we reach an ending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while (</a:t>
            </a:r>
            <a:r>
              <a:rPr lang="en-US" dirty="0" err="1">
                <a:latin typeface="Consolas" panose="020B0609020204030204" pitchFamily="49" charset="0"/>
              </a:rPr>
              <a:t>currentPage.Links.Count</a:t>
            </a:r>
            <a:r>
              <a:rPr lang="en-US" dirty="0">
                <a:latin typeface="Consolas" panose="020B0609020204030204" pitchFamily="49" charset="0"/>
              </a:rPr>
              <a:t> !=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Output the page description and menu of choices.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Go to the next page based on user input.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Output the ending page's description.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052-0DC9-43A8-9ED8-B4D9EAE9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CreatePages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077-6A05-452C-AFA9-3606A20B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all the Page objects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 = new Page("You're on the sidewalk...");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 = new Page("You're in the entry way...");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pages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Add links between pages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startPage.AddLink</a:t>
            </a:r>
            <a:r>
              <a:rPr lang="en-US" dirty="0">
                <a:latin typeface="Consolas" panose="020B0609020204030204" pitchFamily="49" charset="0"/>
              </a:rPr>
              <a:t>("Go inside",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links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Return the start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B8EA-FF98-4A10-A095-11D198238D19}"/>
              </a:ext>
            </a:extLst>
          </p:cNvPr>
          <p:cNvSpPr/>
          <p:nvPr/>
        </p:nvSpPr>
        <p:spPr>
          <a:xfrm>
            <a:off x="7860144" y="2992581"/>
            <a:ext cx="4091711" cy="3422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Advanced Version</a:t>
            </a:r>
          </a:p>
          <a:p>
            <a:pPr algn="ctr"/>
            <a:endParaRPr lang="en-US" dirty="0"/>
          </a:p>
          <a:p>
            <a:r>
              <a:rPr lang="en-US" dirty="0"/>
              <a:t>Read a file that contains descriptions of all your pages and the links between them.</a:t>
            </a:r>
          </a:p>
          <a:p>
            <a:endParaRPr lang="en-US" dirty="0"/>
          </a:p>
          <a:p>
            <a:r>
              <a:rPr lang="en-US" dirty="0"/>
              <a:t>In this way, you can separate your game </a:t>
            </a:r>
            <a:r>
              <a:rPr lang="en-US" i="1" dirty="0"/>
              <a:t>engine </a:t>
            </a:r>
            <a:r>
              <a:rPr lang="en-US" dirty="0"/>
              <a:t>(implemented as code in the program itself) from your game </a:t>
            </a:r>
            <a:r>
              <a:rPr lang="en-US" i="1" dirty="0"/>
              <a:t>content </a:t>
            </a:r>
            <a:r>
              <a:rPr lang="en-US" dirty="0"/>
              <a:t>(stored as a separate file).</a:t>
            </a:r>
          </a:p>
        </p:txBody>
      </p:sp>
    </p:spTree>
    <p:extLst>
      <p:ext uri="{BB962C8B-B14F-4D97-AF65-F5344CB8AC3E}">
        <p14:creationId xmlns:p14="http://schemas.microsoft.com/office/powerpoint/2010/main" val="380098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5B4-F342-4456-BBBA-CE4F3D8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DisplayMenu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3B1-12C7-413D-9211-3D85483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("What do you do?");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$" 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+ 1}. {links[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].Text}"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861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819-10A3-45AB-B8C2-51AE533F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GetMenuSelection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1D80-191E-4A95-9F51-D19DE76D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(; 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char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Console.ReadKey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KeyChar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&gt;= '1' &amp;&amp;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&lt;= '9')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index =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- '1';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if (index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return links[index].Destination;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992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alternate paths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 action="ppaction://hlinkfile"/>
              </a:rPr>
              <a:t>Haunted house example</a:t>
            </a:r>
            <a:endParaRPr lang="en-US" dirty="0"/>
          </a:p>
          <a:p>
            <a:pPr lvl="1"/>
            <a:r>
              <a:rPr lang="en-US" dirty="0"/>
              <a:t>The story is broken into pages</a:t>
            </a:r>
          </a:p>
          <a:p>
            <a:pPr lvl="1"/>
            <a:r>
              <a:rPr lang="en-US" dirty="0"/>
              <a:t>Available choices in each page are represented as links</a:t>
            </a:r>
          </a:p>
          <a:p>
            <a:r>
              <a:rPr lang="en-US" dirty="0"/>
              <a:t>Simplified story diagram (right)</a:t>
            </a:r>
          </a:p>
          <a:p>
            <a:pPr lvl="1"/>
            <a:r>
              <a:rPr lang="en-US" dirty="0"/>
              <a:t>Each circle represents a specific point in the story</a:t>
            </a:r>
          </a:p>
          <a:p>
            <a:pPr lvl="1"/>
            <a:r>
              <a:rPr lang="en-US" dirty="0"/>
              <a:t>Each possible choice (arrow) takes you to another pre-defined point in the story</a:t>
            </a:r>
          </a:p>
          <a:p>
            <a:r>
              <a:rPr lang="en-US" dirty="0"/>
              <a:t>How would we implement something like this in C#?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7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59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5344412" y="3072611"/>
            <a:ext cx="1627377" cy="10806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Pseudo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879971" y="1611008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 can think of the diagram as a decision tree, with each choice leading to more choices.</a:t>
            </a:r>
          </a:p>
          <a:p>
            <a:endParaRPr lang="en-US" sz="1400" dirty="0"/>
          </a:p>
          <a:p>
            <a:r>
              <a:rPr lang="en-US" sz="1400" dirty="0"/>
              <a:t>In code, each choice corresponds to an “if” or “else if” statement, followed by a block with its own choices.</a:t>
            </a:r>
          </a:p>
          <a:p>
            <a:endParaRPr lang="en-US" sz="1400" dirty="0"/>
          </a:p>
          <a:p>
            <a:r>
              <a:rPr lang="en-US" sz="1400" dirty="0"/>
              <a:t>The hierarchy of nested blocks mirrors the hierarchy of nested tree.</a:t>
            </a:r>
          </a:p>
        </p:txBody>
      </p:sp>
    </p:spTree>
    <p:extLst>
      <p:ext uri="{BB962C8B-B14F-4D97-AF65-F5344CB8AC3E}">
        <p14:creationId xmlns:p14="http://schemas.microsoft.com/office/powerpoint/2010/main" val="176780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59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5344412" y="3072611"/>
            <a:ext cx="1627377" cy="10806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Pseudo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902526" y="2616280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approach only works if the diagram is a tree.</a:t>
            </a:r>
          </a:p>
          <a:p>
            <a:endParaRPr lang="en-US" sz="1400" dirty="0"/>
          </a:p>
          <a:p>
            <a:r>
              <a:rPr lang="en-US" sz="1400" dirty="0"/>
              <a:t>This means each node has only one node that points to it (its parent), and no node points to the root.</a:t>
            </a:r>
          </a:p>
          <a:p>
            <a:endParaRPr lang="en-US" sz="1400" dirty="0"/>
          </a:p>
          <a:p>
            <a:r>
              <a:rPr lang="en-US" sz="1400" dirty="0"/>
              <a:t>It follows that there is only one path to each point in the story, and no loops or cycles.</a:t>
            </a:r>
          </a:p>
        </p:txBody>
      </p:sp>
    </p:spTree>
    <p:extLst>
      <p:ext uri="{BB962C8B-B14F-4D97-AF65-F5344CB8AC3E}">
        <p14:creationId xmlns:p14="http://schemas.microsoft.com/office/powerpoint/2010/main" val="28089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755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else if (2)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???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902526" y="2616280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approach works best if the diagram is a tree.</a:t>
            </a:r>
          </a:p>
          <a:p>
            <a:endParaRPr lang="en-US" sz="1400" dirty="0"/>
          </a:p>
          <a:p>
            <a:r>
              <a:rPr lang="en-US" sz="1400" dirty="0"/>
              <a:t>This means each node has only one node that points to it (its parent), and no node points to the root.</a:t>
            </a:r>
          </a:p>
          <a:p>
            <a:endParaRPr lang="en-US" sz="1400" dirty="0"/>
          </a:p>
          <a:p>
            <a:r>
              <a:rPr lang="en-US" sz="1400" dirty="0"/>
              <a:t>It follows that there is only one path to each point in the story, and no loops or cycles.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9FF1176-66FA-4EF4-9AE5-FF4BAB270E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2ACA1F-CC3B-4717-A88A-B0A7F03F1EE4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37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Finite state machine (FSM)</a:t>
            </a:r>
          </a:p>
          <a:p>
            <a:pPr lvl="1"/>
            <a:r>
              <a:rPr lang="en-US" dirty="0"/>
              <a:t>Each circle represents a possible state</a:t>
            </a:r>
          </a:p>
          <a:p>
            <a:pPr lvl="1"/>
            <a:r>
              <a:rPr lang="en-US" dirty="0"/>
              <a:t>Each arrow is a possible state transition</a:t>
            </a:r>
          </a:p>
          <a:p>
            <a:pPr lvl="1"/>
            <a:r>
              <a:rPr lang="en-US" dirty="0"/>
              <a:t>The state of the FSM at a given time consists </a:t>
            </a:r>
            <a:r>
              <a:rPr lang="en-US" i="1" dirty="0"/>
              <a:t>solely </a:t>
            </a:r>
            <a:r>
              <a:rPr lang="en-US" dirty="0"/>
              <a:t>of which circle you are on</a:t>
            </a:r>
          </a:p>
          <a:p>
            <a:pPr lvl="1"/>
            <a:r>
              <a:rPr lang="en-US" dirty="0"/>
              <a:t>There are a limited number of pre-defined circles and arrows, hence </a:t>
            </a:r>
            <a:r>
              <a:rPr lang="en-US" i="1" dirty="0"/>
              <a:t>finite </a:t>
            </a:r>
            <a:r>
              <a:rPr lang="en-US" dirty="0"/>
              <a:t>state machine</a:t>
            </a:r>
          </a:p>
          <a:p>
            <a:r>
              <a:rPr lang="en-US" dirty="0"/>
              <a:t>The </a:t>
            </a:r>
            <a:r>
              <a:rPr lang="en-US" dirty="0">
                <a:hlinkClick r:id="rId3" action="ppaction://hlinkfile"/>
              </a:rPr>
              <a:t>haunted house</a:t>
            </a:r>
            <a:r>
              <a:rPr lang="en-US" dirty="0"/>
              <a:t> story can be a FSM</a:t>
            </a:r>
          </a:p>
          <a:p>
            <a:pPr lvl="1"/>
            <a:r>
              <a:rPr lang="en-US" dirty="0"/>
              <a:t>Circles are HTML pages</a:t>
            </a:r>
          </a:p>
          <a:p>
            <a:pPr lvl="1"/>
            <a:r>
              <a:rPr lang="en-US" dirty="0"/>
              <a:t>Arrows are links</a:t>
            </a:r>
          </a:p>
          <a:p>
            <a:r>
              <a:rPr lang="en-US" dirty="0"/>
              <a:t>A text adventure game like </a:t>
            </a:r>
            <a:r>
              <a:rPr lang="en-US" dirty="0" err="1"/>
              <a:t>Zork</a:t>
            </a:r>
            <a:r>
              <a:rPr lang="en-US" dirty="0"/>
              <a:t> is not a FSM</a:t>
            </a:r>
          </a:p>
          <a:p>
            <a:pPr lvl="1"/>
            <a:r>
              <a:rPr lang="en-US" dirty="0"/>
              <a:t>The state of the game is the </a:t>
            </a:r>
            <a:r>
              <a:rPr lang="en-US" i="1" dirty="0"/>
              <a:t>combination</a:t>
            </a:r>
            <a:r>
              <a:rPr lang="en-US" dirty="0"/>
              <a:t> of many variables</a:t>
            </a:r>
          </a:p>
          <a:p>
            <a:pPr lvl="1"/>
            <a:r>
              <a:rPr lang="en-US" dirty="0"/>
              <a:t>Items you’ve collected, doors you’ve unlocked, monsters you’ve killed, etc.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91AD07B-8CE6-49A0-BA0C-980E4CDB7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CB7845-DCC9-4694-BA1A-DC38DCB755C9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21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8B5AD-8144-4ECC-B6B8-DF7DFAFA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machines,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232-A0B3-468A-B22E-A9DCF3D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many things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Wikipedia page </a:t>
            </a:r>
            <a:r>
              <a:rPr lang="en-US" dirty="0"/>
              <a:t>gives the example of a coin-operated turnstile</a:t>
            </a:r>
          </a:p>
          <a:p>
            <a:pPr lvl="1"/>
            <a:r>
              <a:rPr lang="en-US" dirty="0"/>
              <a:t>Regular expressions are usually compiled to FSMs</a:t>
            </a:r>
          </a:p>
          <a:p>
            <a:r>
              <a:rPr lang="en-US" dirty="0"/>
              <a:t>FSMs can be implemented a variety of ways</a:t>
            </a:r>
          </a:p>
          <a:p>
            <a:r>
              <a:rPr lang="en-US" dirty="0"/>
              <a:t>Example: a table-based approach:</a:t>
            </a:r>
          </a:p>
          <a:p>
            <a:pPr lvl="1"/>
            <a:r>
              <a:rPr lang="en-US" dirty="0"/>
              <a:t>Assign a different number to each state</a:t>
            </a:r>
          </a:p>
          <a:p>
            <a:pPr lvl="1"/>
            <a:r>
              <a:rPr lang="en-US" dirty="0"/>
              <a:t>Transitions between states are in a lookup table (a two-dimensional array)</a:t>
            </a:r>
          </a:p>
          <a:p>
            <a:pPr lvl="1"/>
            <a:r>
              <a:rPr lang="en-US" dirty="0"/>
              <a:t>The row index is the current state; the column is selected based on the input; and the cell at that row and column is the number of the next state</a:t>
            </a:r>
          </a:p>
          <a:p>
            <a:r>
              <a:rPr lang="en-US" dirty="0"/>
              <a:t>We’ll use an object-based approach (see next)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2E0-A215-49F8-A3F1-0FB6BDEE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B786-30A9-482D-B0DF-009A6FFA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our program on the </a:t>
            </a:r>
            <a:r>
              <a:rPr lang="en-US" dirty="0">
                <a:hlinkClick r:id="rId3" action="ppaction://hlinkfile"/>
              </a:rPr>
              <a:t>HTML version</a:t>
            </a:r>
            <a:endParaRPr lang="en-US" dirty="0"/>
          </a:p>
          <a:p>
            <a:r>
              <a:rPr lang="en-US" dirty="0"/>
              <a:t>Each possible state is an object of type Page</a:t>
            </a:r>
          </a:p>
          <a:p>
            <a:r>
              <a:rPr lang="en-US" dirty="0"/>
              <a:t>The Page class has</a:t>
            </a:r>
          </a:p>
          <a:p>
            <a:pPr lvl="1"/>
            <a:r>
              <a:rPr lang="en-US" dirty="0"/>
              <a:t>A Description property of type string</a:t>
            </a:r>
          </a:p>
          <a:p>
            <a:pPr lvl="1"/>
            <a:r>
              <a:rPr lang="en-US" dirty="0"/>
              <a:t>A Links property (of type List&lt;Link&gt;) representing available choices</a:t>
            </a:r>
          </a:p>
          <a:p>
            <a:r>
              <a:rPr lang="en-US" dirty="0"/>
              <a:t>The Link class has</a:t>
            </a:r>
          </a:p>
          <a:p>
            <a:pPr lvl="1"/>
            <a:r>
              <a:rPr lang="en-US" dirty="0"/>
              <a:t>A Text property of type string</a:t>
            </a:r>
          </a:p>
          <a:p>
            <a:pPr lvl="1"/>
            <a:r>
              <a:rPr lang="en-US" dirty="0"/>
              <a:t>A Destination property of type Page</a:t>
            </a:r>
          </a:p>
        </p:txBody>
      </p:sp>
    </p:spTree>
    <p:extLst>
      <p:ext uri="{BB962C8B-B14F-4D97-AF65-F5344CB8AC3E}">
        <p14:creationId xmlns:p14="http://schemas.microsoft.com/office/powerpoint/2010/main" val="41073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A7A-74F0-47C3-B9AB-FF01D7B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DDBB-2AD1-4858-B366-64841770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program flow (i.e., the Main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all the Page objects and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current page to the story’s starting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Enter a </a:t>
            </a:r>
            <a:r>
              <a:rPr lang="en-US" i="1" dirty="0"/>
              <a:t>while </a:t>
            </a:r>
            <a:r>
              <a:rPr lang="en-US" dirty="0"/>
              <a:t>loop, which: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Outputs the current page’s description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Outputs the menu of choices (i.e., links)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 keyboard input to determine the user’s selected link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 the current page to the selected link’s destination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Fall out of the </a:t>
            </a:r>
            <a:r>
              <a:rPr lang="en-US" i="1" dirty="0"/>
              <a:t>while </a:t>
            </a:r>
            <a:r>
              <a:rPr lang="en-US" dirty="0"/>
              <a:t>loop when we reach a page with no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final page’s description and exit the program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1382</Words>
  <Application>Microsoft Office PowerPoint</Application>
  <PresentationFormat>Widescreen</PresentationFormat>
  <Paragraphs>313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Choose Your Own Adventure</vt:lpstr>
      <vt:lpstr>Story with alternate paths through it</vt:lpstr>
      <vt:lpstr>One approach: Nested if statements</vt:lpstr>
      <vt:lpstr>One approach: Nested if statements, cont.</vt:lpstr>
      <vt:lpstr>One approach: Nested if statements, cont.</vt:lpstr>
      <vt:lpstr>Another approach</vt:lpstr>
      <vt:lpstr>Finite state machines, cont.</vt:lpstr>
      <vt:lpstr>Haunted house in C#</vt:lpstr>
      <vt:lpstr>Haunted house in C#, cont.</vt:lpstr>
      <vt:lpstr>Link class</vt:lpstr>
      <vt:lpstr>Page class</vt:lpstr>
      <vt:lpstr>Main method (in Program class)</vt:lpstr>
      <vt:lpstr>CreatePages method (in Program class)</vt:lpstr>
      <vt:lpstr>DisplayMenu method (in Program class)</vt:lpstr>
      <vt:lpstr>GetMenuSelection method (in Program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</dc:title>
  <dc:creator>Niklas Borson</dc:creator>
  <cp:lastModifiedBy>Niklas Borson</cp:lastModifiedBy>
  <cp:revision>32</cp:revision>
  <dcterms:created xsi:type="dcterms:W3CDTF">2018-01-18T03:27:23Z</dcterms:created>
  <dcterms:modified xsi:type="dcterms:W3CDTF">2018-01-18T21:58:00Z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NIKLASB@microsoft.com</vt:lpwstr>
  </property>
  <property fmtid="{D5CDD505-2E9C-101B-9397-08002B2CF9AE}" pid="5" name="MSIP_Label_f42aa342-8706-4288-bd11-ebb85995028c_SetDate">
    <vt:lpwstr>2018-01-18T14:11:42.2154495Z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