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BCC00-A57C-4A97-A54D-1B376CC71393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11A3A-8506-4C2C-91FC-C836537D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3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03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17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73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22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50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73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3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01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20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48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35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0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65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17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0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9C59-B646-40E6-8CBF-5BD0E7F17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1B15F-2F39-4C0E-A463-E9E932C74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2298A-6EEF-4EE2-80D6-A1A6B919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7AC04-1F36-48A7-988B-29FD448A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D0BA7-C141-40EC-8D07-4056D268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8156-B8AB-4B8D-A7EB-0BAEE769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89EAF-8AE4-4A53-BFC3-89BEC65E5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60686-1A4C-4408-9D21-D81831DD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805CD-12AA-4DF8-B942-54F70876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4B91A-A88D-4879-A4CF-1A20557F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8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7FAA9-DE1D-4E7B-B64A-97B0C91DD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C99AC-D23F-4880-9266-DE82ACD96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70347-7811-430D-A09B-E3782581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CE1DD-2EA7-46DD-8CFF-016BB7D8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F380-CFF0-4879-A24C-381020AB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7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B33F-7490-4B29-817C-C509F7F5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8C61D-8CC3-48A0-820C-A159D8EC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3225D-5FD6-4F5B-A250-B0CE38C9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BADF-4F86-4471-B5DC-C34F369C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ED487-9BFC-48C4-A72F-9842D398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4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60EE-9E9F-4FBA-8E75-40E7BFDC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1DF87-5B40-411C-A589-4AE1F6DF3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DB00A-FA14-4872-9185-B75AC2E0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E0FC5-F653-4602-84F7-C291CCB7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69B66-B85F-441E-A372-F45E49F3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3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8D3C-8FD1-441E-851B-6122A80E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69F7-BF0C-4FBD-B710-2561FD0E9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FE58D-800C-4957-8E0A-698D7C758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F71CE-7AB3-4782-9498-75461343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C2346-4ADB-40B4-B1B5-438E982C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87916-DD50-4A7C-B2C3-12ABC397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7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E10A-D381-404B-BBC9-E9023E62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E392C-010B-448F-A251-866AAC913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8C106-7C58-4AE2-B4FD-3D1977ABF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18FFC-378D-49AE-AAF5-1ABAB9167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7413D-5ABB-42AF-B1EB-7E7D2F3C5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DE945-86F7-407E-A5BF-23BAD181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58F17-7F30-475B-A8E3-53F4D6D1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11F17-6879-4460-9A5B-BC625723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4BF6-E0F1-4A90-A740-8B40F7F1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49F0B-05ED-4B18-BA72-8BB4CC9B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2043B-26F1-4344-815B-B9C3C1F3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4CE5C-3FFB-44D2-A0A6-79C7D007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6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58869-DDB4-47BF-87EB-BCCDD574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7074A-4FD1-41F4-A0FC-7BDC0123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8B883-EB7A-4891-8F7C-F1038582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8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DEBA-80DC-4F25-89C7-936588C5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9A91A-41E2-4D72-AD4B-86A3602D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2A4C7-B7F8-4BEE-A938-752793C85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66311-CD0D-412D-8081-409A54DC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41E3C-A685-4274-A98A-813C59DF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63707-6614-4852-816B-B41BA5B5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6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DF44-5C3B-468A-B631-E7563EF4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33CA0-CE8E-476A-8C93-1D14A96C8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55CD7-AC76-46E9-808B-93F2AC81E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2433B-6446-4387-8732-04926005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B609E-45D2-47C5-9195-392782E8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52D0A-9120-48BE-B7F8-AFB5BA4E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CCBF4-C3EB-4092-A799-37A077FF2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C56DC-EA50-4A9F-A8A7-BDD5842F6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71B1D-5459-4687-8D0C-CF8A3D715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319FB-0869-42CE-9AFD-B9A82D86A249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1B83E-A7CB-4DA2-BF2C-285D5E631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15977-1C75-485A-8ADF-656529DD3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4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Begi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Begin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nite-state_machin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Begin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9A8C-6BE5-4CB7-9646-AED31D983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Choose Your Own Adventure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6C406-9C2F-49C9-9280-843835726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8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B9B7-973A-4447-9136-0E9BEA8F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34DF0-B588-4CD9-8ED1-EAA138BF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 class Link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Link(string text, Page destination)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Text = text;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Destination = destination;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string Text { get;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Page Destination { get;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0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4EAF-5146-40A6-8524-570A7703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993A7-732E-4616-9D35-7F4CD69D1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 class Page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Page(string description)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Description = description;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Links = new List&lt;Link&gt;();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void </a:t>
            </a:r>
            <a:r>
              <a:rPr lang="en-US" dirty="0" err="1">
                <a:latin typeface="Consolas" panose="020B0609020204030204" pitchFamily="49" charset="0"/>
              </a:rPr>
              <a:t>AddLink</a:t>
            </a:r>
            <a:r>
              <a:rPr lang="en-US" dirty="0">
                <a:latin typeface="Consolas" panose="020B0609020204030204" pitchFamily="49" charset="0"/>
              </a:rPr>
              <a:t>(string text, Page destination)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Links.Add</a:t>
            </a:r>
            <a:r>
              <a:rPr lang="en-US" dirty="0">
                <a:latin typeface="Consolas" panose="020B0609020204030204" pitchFamily="49" charset="0"/>
              </a:rPr>
              <a:t>(new Link(text, destination));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string Description { get;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List&lt;Link&gt; Links { get;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13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F3AF-2FF8-4727-9EFC-B6EF2A5F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method (in Program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DF708-48F3-4B6A-B407-815FE30AF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static void Main()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  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Create the pages.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currentPage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CreatePages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Process input until we reach an ending page.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while (</a:t>
            </a:r>
            <a:r>
              <a:rPr lang="en-US" dirty="0" err="1">
                <a:latin typeface="Consolas" panose="020B0609020204030204" pitchFamily="49" charset="0"/>
              </a:rPr>
              <a:t>currentPage.Links.Count</a:t>
            </a:r>
            <a:r>
              <a:rPr lang="en-US" dirty="0">
                <a:latin typeface="Consolas" panose="020B0609020204030204" pitchFamily="49" charset="0"/>
              </a:rPr>
              <a:t> != 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// Output the page description and menu of choices.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currentPage.Description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DisplayMenu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currentPage.Links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// Go to the next page based on user input.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currentPage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GetMenuSelection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currentPage.Links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Output the ending page's description.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currentPage.Description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6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6052-0DC9-43A8-9ED8-B4D9EAE9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CreatePages</a:t>
            </a:r>
            <a:r>
              <a:rPr lang="en-US" dirty="0"/>
              <a:t> method (in Program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AD077-6A05-452C-AFA9-3606A20B5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static Page </a:t>
            </a:r>
            <a:r>
              <a:rPr lang="en-US" dirty="0" err="1">
                <a:latin typeface="Consolas" panose="020B0609020204030204" pitchFamily="49" charset="0"/>
              </a:rPr>
              <a:t>CreatePages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Create all the Page objects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startPage</a:t>
            </a:r>
            <a:r>
              <a:rPr lang="en-US" dirty="0">
                <a:latin typeface="Consolas" panose="020B0609020204030204" pitchFamily="49" charset="0"/>
              </a:rPr>
              <a:t> = new Page("You're on the sidewalk...");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entryPage</a:t>
            </a:r>
            <a:r>
              <a:rPr lang="en-US" dirty="0">
                <a:latin typeface="Consolas" panose="020B0609020204030204" pitchFamily="49" charset="0"/>
              </a:rPr>
              <a:t> = new Page("You're in the entry way...");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TODO - add other pages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Add links between pages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startPage.AddLink</a:t>
            </a:r>
            <a:r>
              <a:rPr lang="en-US" dirty="0">
                <a:latin typeface="Consolas" panose="020B0609020204030204" pitchFamily="49" charset="0"/>
              </a:rPr>
              <a:t>("Go inside", </a:t>
            </a:r>
            <a:r>
              <a:rPr lang="en-US" dirty="0" err="1">
                <a:latin typeface="Consolas" panose="020B0609020204030204" pitchFamily="49" charset="0"/>
              </a:rPr>
              <a:t>entryPage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TODO - add other links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Return the start page.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startPage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7AB8EA-FF98-4A10-A095-11D198238D19}"/>
              </a:ext>
            </a:extLst>
          </p:cNvPr>
          <p:cNvSpPr/>
          <p:nvPr/>
        </p:nvSpPr>
        <p:spPr>
          <a:xfrm>
            <a:off x="7860144" y="2992581"/>
            <a:ext cx="4091711" cy="3422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/>
              <a:t>Advanced Version</a:t>
            </a:r>
          </a:p>
          <a:p>
            <a:pPr algn="ctr"/>
            <a:endParaRPr lang="en-US" dirty="0"/>
          </a:p>
          <a:p>
            <a:r>
              <a:rPr lang="en-US" dirty="0"/>
              <a:t>Read a file that contains descriptions of all your pages and the links between them.</a:t>
            </a:r>
          </a:p>
          <a:p>
            <a:endParaRPr lang="en-US" dirty="0"/>
          </a:p>
          <a:p>
            <a:r>
              <a:rPr lang="en-US" dirty="0"/>
              <a:t>In this way, you can separate your game </a:t>
            </a:r>
            <a:r>
              <a:rPr lang="en-US" i="1" dirty="0"/>
              <a:t>engine </a:t>
            </a:r>
            <a:r>
              <a:rPr lang="en-US" dirty="0"/>
              <a:t>(implemented as code in the program itself) from your game </a:t>
            </a:r>
            <a:r>
              <a:rPr lang="en-US" i="1" dirty="0"/>
              <a:t>content </a:t>
            </a:r>
            <a:r>
              <a:rPr lang="en-US" dirty="0"/>
              <a:t>(stored as a separate file).</a:t>
            </a:r>
          </a:p>
        </p:txBody>
      </p:sp>
    </p:spTree>
    <p:extLst>
      <p:ext uri="{BB962C8B-B14F-4D97-AF65-F5344CB8AC3E}">
        <p14:creationId xmlns:p14="http://schemas.microsoft.com/office/powerpoint/2010/main" val="3800983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75B4-F342-4456-BBBA-CE4F3D82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DisplayMenu</a:t>
            </a:r>
            <a:r>
              <a:rPr lang="en-US" dirty="0"/>
              <a:t> method (in Program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683B1-12C7-413D-9211-3D85483D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static void </a:t>
            </a:r>
            <a:r>
              <a:rPr lang="en-US" dirty="0" err="1">
                <a:latin typeface="Consolas" panose="020B0609020204030204" pitchFamily="49" charset="0"/>
              </a:rPr>
              <a:t>DisplayMenu</a:t>
            </a:r>
            <a:r>
              <a:rPr lang="en-US" dirty="0">
                <a:latin typeface="Consolas" panose="020B0609020204030204" pitchFamily="49" charset="0"/>
              </a:rPr>
              <a:t>(List&lt;Link&gt; links)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("What do you do?");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for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</a:rPr>
              <a:t>links.Count</a:t>
            </a:r>
            <a:r>
              <a:rPr lang="en-US" dirty="0">
                <a:latin typeface="Consolas" panose="020B0609020204030204" pitchFamily="49" charset="0"/>
              </a:rPr>
              <a:t>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$" {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+ 1}. {links[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].Text}"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28615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E819-10A3-45AB-B8C2-51AE533F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GetMenuSelection</a:t>
            </a:r>
            <a:r>
              <a:rPr lang="en-US" dirty="0"/>
              <a:t> method (in Program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1D80-191E-4A95-9F51-D19DE76D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static Page </a:t>
            </a:r>
            <a:r>
              <a:rPr lang="en-US" dirty="0" err="1">
                <a:latin typeface="Consolas" panose="020B0609020204030204" pitchFamily="49" charset="0"/>
              </a:rPr>
              <a:t>GetMenuSelection</a:t>
            </a:r>
            <a:r>
              <a:rPr lang="en-US" dirty="0">
                <a:latin typeface="Consolas" panose="020B0609020204030204" pitchFamily="49" charset="0"/>
              </a:rPr>
              <a:t>(List&lt;Link&gt; links)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for (; ;)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char </a:t>
            </a:r>
            <a:r>
              <a:rPr lang="en-US" dirty="0" err="1">
                <a:latin typeface="Consolas" panose="020B0609020204030204" pitchFamily="49" charset="0"/>
              </a:rPr>
              <a:t>inputChar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Console.ReadKey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</a:rPr>
              <a:t>KeyChar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if (</a:t>
            </a:r>
            <a:r>
              <a:rPr lang="en-US" dirty="0" err="1">
                <a:latin typeface="Consolas" panose="020B0609020204030204" pitchFamily="49" charset="0"/>
              </a:rPr>
              <a:t>inputChar</a:t>
            </a:r>
            <a:r>
              <a:rPr lang="en-US" dirty="0">
                <a:latin typeface="Consolas" panose="020B0609020204030204" pitchFamily="49" charset="0"/>
              </a:rPr>
              <a:t> &gt;= '1' &amp;&amp; </a:t>
            </a:r>
            <a:r>
              <a:rPr lang="en-US" dirty="0" err="1">
                <a:latin typeface="Consolas" panose="020B0609020204030204" pitchFamily="49" charset="0"/>
              </a:rPr>
              <a:t>inputChar</a:t>
            </a:r>
            <a:r>
              <a:rPr lang="en-US" dirty="0">
                <a:latin typeface="Consolas" panose="020B0609020204030204" pitchFamily="49" charset="0"/>
              </a:rPr>
              <a:t> &lt;= '9')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index = </a:t>
            </a:r>
            <a:r>
              <a:rPr lang="en-US" dirty="0" err="1">
                <a:latin typeface="Consolas" panose="020B0609020204030204" pitchFamily="49" charset="0"/>
              </a:rPr>
              <a:t>inputChar</a:t>
            </a:r>
            <a:r>
              <a:rPr lang="en-US" dirty="0">
                <a:latin typeface="Consolas" panose="020B0609020204030204" pitchFamily="49" charset="0"/>
              </a:rPr>
              <a:t> - '1';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if (index &lt; </a:t>
            </a:r>
            <a:r>
              <a:rPr lang="en-US" dirty="0" err="1">
                <a:latin typeface="Consolas" panose="020B0609020204030204" pitchFamily="49" charset="0"/>
              </a:rPr>
              <a:t>links.Count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return links[index].Destination;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89926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D11C-DBFB-45B1-BDCC-EB44C11D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with alternate paths through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893B-6D5B-4312-8F7F-A0B14B14A8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3" action="ppaction://hlinkfile"/>
              </a:rPr>
              <a:t>Haunted house example</a:t>
            </a:r>
            <a:endParaRPr lang="en-US" dirty="0"/>
          </a:p>
          <a:p>
            <a:r>
              <a:rPr lang="en-US" dirty="0"/>
              <a:t>The story is broken into pages</a:t>
            </a:r>
          </a:p>
          <a:p>
            <a:r>
              <a:rPr lang="en-US" dirty="0"/>
              <a:t>Links between pages define possible routes through the story</a:t>
            </a:r>
          </a:p>
          <a:p>
            <a:r>
              <a:rPr lang="en-US" dirty="0"/>
              <a:t>Which link is taken at each step depends on the user’s choice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309EFA-8142-4AAB-946E-778B550927D5}"/>
              </a:ext>
            </a:extLst>
          </p:cNvPr>
          <p:cNvSpPr/>
          <p:nvPr/>
        </p:nvSpPr>
        <p:spPr>
          <a:xfrm>
            <a:off x="8353956" y="1825625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A</a:t>
            </a:r>
          </a:p>
          <a:p>
            <a:pPr algn="ctr"/>
            <a:r>
              <a:rPr lang="en-US" sz="1600" dirty="0"/>
              <a:t>Entry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A5FA68-2F34-4812-B9A8-4B961CED6280}"/>
              </a:ext>
            </a:extLst>
          </p:cNvPr>
          <p:cNvSpPr/>
          <p:nvPr/>
        </p:nvSpPr>
        <p:spPr>
          <a:xfrm>
            <a:off x="735787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B</a:t>
            </a:r>
          </a:p>
          <a:p>
            <a:pPr algn="ctr"/>
            <a:r>
              <a:rPr lang="en-US" sz="1600" dirty="0"/>
              <a:t>Kitchen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B52B2D-6DD2-47F1-A735-26EF95F48A8E}"/>
              </a:ext>
            </a:extLst>
          </p:cNvPr>
          <p:cNvSpPr/>
          <p:nvPr/>
        </p:nvSpPr>
        <p:spPr>
          <a:xfrm>
            <a:off x="938296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C</a:t>
            </a:r>
          </a:p>
          <a:p>
            <a:pPr algn="ctr"/>
            <a:r>
              <a:rPr lang="en-US" sz="1600" dirty="0"/>
              <a:t>Main</a:t>
            </a:r>
          </a:p>
          <a:p>
            <a:pPr algn="ctr"/>
            <a:r>
              <a:rPr lang="en-US" sz="1600" dirty="0"/>
              <a:t>Room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A7552B-4362-44FC-B53B-5D07B2B1A3C9}"/>
              </a:ext>
            </a:extLst>
          </p:cNvPr>
          <p:cNvSpPr/>
          <p:nvPr/>
        </p:nvSpPr>
        <p:spPr>
          <a:xfrm>
            <a:off x="10238842" y="4594517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F</a:t>
            </a:r>
          </a:p>
          <a:p>
            <a:pPr algn="ctr"/>
            <a:r>
              <a:rPr lang="en-US" sz="1600" dirty="0"/>
              <a:t>Upstairs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E6B514-1DFD-4959-ACC3-3A7935283F7D}"/>
              </a:ext>
            </a:extLst>
          </p:cNvPr>
          <p:cNvSpPr/>
          <p:nvPr/>
        </p:nvSpPr>
        <p:spPr>
          <a:xfrm>
            <a:off x="8538058" y="4636060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</a:t>
            </a:r>
          </a:p>
          <a:p>
            <a:pPr algn="ctr"/>
            <a:r>
              <a:rPr lang="en-US" sz="1600" dirty="0"/>
              <a:t>Clock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D2C647-97F8-4491-AD16-167034979D67}"/>
              </a:ext>
            </a:extLst>
          </p:cNvPr>
          <p:cNvSpPr/>
          <p:nvPr/>
        </p:nvSpPr>
        <p:spPr>
          <a:xfrm>
            <a:off x="6640677" y="4642801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</a:t>
            </a:r>
          </a:p>
          <a:p>
            <a:pPr algn="ctr"/>
            <a:r>
              <a:rPr lang="en-US" sz="1600" dirty="0"/>
              <a:t>Cellar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9149B6-5E49-4AD1-88DD-771282CD1BE0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>
          <a:xfrm flipH="1">
            <a:off x="8263240" y="2857069"/>
            <a:ext cx="621068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7B741D-E1F2-41D9-AC77-DE821A2D0F98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8884308" y="2857069"/>
            <a:ext cx="653992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A0D0EB-C2E8-4C01-881A-2EBB3CD7B7C2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9443425" y="4242078"/>
            <a:ext cx="469890" cy="545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DCC599-72AF-4970-B613-6B38F2FB9CA6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9913315" y="4242078"/>
            <a:ext cx="480864" cy="50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1E8D65-82CC-4C24-A9B0-83E1D4A64A14}"/>
              </a:ext>
            </a:extLst>
          </p:cNvPr>
          <p:cNvCxnSpPr>
            <a:cxnSpLocks/>
            <a:stCxn id="6" idx="4"/>
            <a:endCxn id="10" idx="7"/>
          </p:cNvCxnSpPr>
          <p:nvPr/>
        </p:nvCxnSpPr>
        <p:spPr>
          <a:xfrm flipH="1">
            <a:off x="7546044" y="4242078"/>
            <a:ext cx="342181" cy="551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C051337-F029-4371-9923-064C19BACAFD}"/>
              </a:ext>
            </a:extLst>
          </p:cNvPr>
          <p:cNvSpPr txBox="1"/>
          <p:nvPr/>
        </p:nvSpPr>
        <p:spPr>
          <a:xfrm>
            <a:off x="8395717" y="27571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ABB7DE-9E22-4406-8BF2-D0BDCDF8E5A9}"/>
              </a:ext>
            </a:extLst>
          </p:cNvPr>
          <p:cNvSpPr txBox="1"/>
          <p:nvPr/>
        </p:nvSpPr>
        <p:spPr>
          <a:xfrm>
            <a:off x="9213604" y="276088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517FF3-9B20-43FD-B8FC-9608DC718141}"/>
              </a:ext>
            </a:extLst>
          </p:cNvPr>
          <p:cNvSpPr txBox="1"/>
          <p:nvPr/>
        </p:nvSpPr>
        <p:spPr>
          <a:xfrm>
            <a:off x="7573368" y="423148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5EE4B7-2E37-4AE4-A08D-4C7C0382B5FB}"/>
              </a:ext>
            </a:extLst>
          </p:cNvPr>
          <p:cNvSpPr txBox="1"/>
          <p:nvPr/>
        </p:nvSpPr>
        <p:spPr>
          <a:xfrm>
            <a:off x="9492581" y="424910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CFEBF5-B0C4-4D52-8F7B-8FAF9DBBE1D4}"/>
              </a:ext>
            </a:extLst>
          </p:cNvPr>
          <p:cNvSpPr txBox="1"/>
          <p:nvPr/>
        </p:nvSpPr>
        <p:spPr>
          <a:xfrm>
            <a:off x="10205008" y="422518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272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D11C-DBFB-45B1-BDCC-EB44C11D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approach: Nested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893B-6D5B-4312-8F7F-A0B14B14A8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(1)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B();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if (1)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D();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else if (2)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C();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if (1)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E();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else if (2)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F();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309EFA-8142-4AAB-946E-778B550927D5}"/>
              </a:ext>
            </a:extLst>
          </p:cNvPr>
          <p:cNvSpPr/>
          <p:nvPr/>
        </p:nvSpPr>
        <p:spPr>
          <a:xfrm>
            <a:off x="8353956" y="1825625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A</a:t>
            </a:r>
          </a:p>
          <a:p>
            <a:pPr algn="ctr"/>
            <a:r>
              <a:rPr lang="en-US" sz="1600" dirty="0"/>
              <a:t>Entry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A5FA68-2F34-4812-B9A8-4B961CED6280}"/>
              </a:ext>
            </a:extLst>
          </p:cNvPr>
          <p:cNvSpPr/>
          <p:nvPr/>
        </p:nvSpPr>
        <p:spPr>
          <a:xfrm>
            <a:off x="735787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B</a:t>
            </a:r>
          </a:p>
          <a:p>
            <a:pPr algn="ctr"/>
            <a:r>
              <a:rPr lang="en-US" sz="1600" dirty="0"/>
              <a:t>Kitchen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B52B2D-6DD2-47F1-A735-26EF95F48A8E}"/>
              </a:ext>
            </a:extLst>
          </p:cNvPr>
          <p:cNvSpPr/>
          <p:nvPr/>
        </p:nvSpPr>
        <p:spPr>
          <a:xfrm>
            <a:off x="938296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C</a:t>
            </a:r>
          </a:p>
          <a:p>
            <a:pPr algn="ctr"/>
            <a:r>
              <a:rPr lang="en-US" sz="1600" dirty="0"/>
              <a:t>Main</a:t>
            </a:r>
          </a:p>
          <a:p>
            <a:pPr algn="ctr"/>
            <a:r>
              <a:rPr lang="en-US" sz="1600" dirty="0"/>
              <a:t>Room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A7552B-4362-44FC-B53B-5D07B2B1A3C9}"/>
              </a:ext>
            </a:extLst>
          </p:cNvPr>
          <p:cNvSpPr/>
          <p:nvPr/>
        </p:nvSpPr>
        <p:spPr>
          <a:xfrm>
            <a:off x="10238842" y="4594517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F</a:t>
            </a:r>
          </a:p>
          <a:p>
            <a:pPr algn="ctr"/>
            <a:r>
              <a:rPr lang="en-US" sz="1600" dirty="0"/>
              <a:t>Upstairs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E6B514-1DFD-4959-ACC3-3A7935283F7D}"/>
              </a:ext>
            </a:extLst>
          </p:cNvPr>
          <p:cNvSpPr/>
          <p:nvPr/>
        </p:nvSpPr>
        <p:spPr>
          <a:xfrm>
            <a:off x="8538058" y="4636060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</a:t>
            </a:r>
          </a:p>
          <a:p>
            <a:pPr algn="ctr"/>
            <a:r>
              <a:rPr lang="en-US" sz="1600" dirty="0"/>
              <a:t>Clock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D2C647-97F8-4491-AD16-167034979D67}"/>
              </a:ext>
            </a:extLst>
          </p:cNvPr>
          <p:cNvSpPr/>
          <p:nvPr/>
        </p:nvSpPr>
        <p:spPr>
          <a:xfrm>
            <a:off x="6640677" y="4642801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</a:t>
            </a:r>
          </a:p>
          <a:p>
            <a:pPr algn="ctr"/>
            <a:r>
              <a:rPr lang="en-US" sz="1600" dirty="0"/>
              <a:t>Cellar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9149B6-5E49-4AD1-88DD-771282CD1BE0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>
          <a:xfrm flipH="1">
            <a:off x="8263240" y="2857069"/>
            <a:ext cx="621068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7B741D-E1F2-41D9-AC77-DE821A2D0F98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8884308" y="2857069"/>
            <a:ext cx="653992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A0D0EB-C2E8-4C01-881A-2EBB3CD7B7C2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9443425" y="4242078"/>
            <a:ext cx="469890" cy="545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DCC599-72AF-4970-B613-6B38F2FB9CA6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9913315" y="4242078"/>
            <a:ext cx="480864" cy="50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1E8D65-82CC-4C24-A9B0-83E1D4A64A14}"/>
              </a:ext>
            </a:extLst>
          </p:cNvPr>
          <p:cNvCxnSpPr>
            <a:cxnSpLocks/>
            <a:stCxn id="6" idx="4"/>
            <a:endCxn id="10" idx="7"/>
          </p:cNvCxnSpPr>
          <p:nvPr/>
        </p:nvCxnSpPr>
        <p:spPr>
          <a:xfrm flipH="1">
            <a:off x="7546044" y="4242078"/>
            <a:ext cx="342181" cy="551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C051337-F029-4371-9923-064C19BACAFD}"/>
              </a:ext>
            </a:extLst>
          </p:cNvPr>
          <p:cNvSpPr txBox="1"/>
          <p:nvPr/>
        </p:nvSpPr>
        <p:spPr>
          <a:xfrm>
            <a:off x="8395717" y="27571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ABB7DE-9E22-4406-8BF2-D0BDCDF8E5A9}"/>
              </a:ext>
            </a:extLst>
          </p:cNvPr>
          <p:cNvSpPr txBox="1"/>
          <p:nvPr/>
        </p:nvSpPr>
        <p:spPr>
          <a:xfrm>
            <a:off x="9213604" y="276088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517FF3-9B20-43FD-B8FC-9608DC718141}"/>
              </a:ext>
            </a:extLst>
          </p:cNvPr>
          <p:cNvSpPr txBox="1"/>
          <p:nvPr/>
        </p:nvSpPr>
        <p:spPr>
          <a:xfrm>
            <a:off x="7573368" y="423148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5EE4B7-2E37-4AE4-A08D-4C7C0382B5FB}"/>
              </a:ext>
            </a:extLst>
          </p:cNvPr>
          <p:cNvSpPr txBox="1"/>
          <p:nvPr/>
        </p:nvSpPr>
        <p:spPr>
          <a:xfrm>
            <a:off x="9492581" y="424910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CFEBF5-B0C4-4D52-8F7B-8FAF9DBBE1D4}"/>
              </a:ext>
            </a:extLst>
          </p:cNvPr>
          <p:cNvSpPr txBox="1"/>
          <p:nvPr/>
        </p:nvSpPr>
        <p:spPr>
          <a:xfrm>
            <a:off x="10205008" y="422518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A6FFE67B-DCEC-452E-9572-D4800CEFE9C3}"/>
              </a:ext>
            </a:extLst>
          </p:cNvPr>
          <p:cNvSpPr/>
          <p:nvPr/>
        </p:nvSpPr>
        <p:spPr>
          <a:xfrm>
            <a:off x="3313786" y="2567635"/>
            <a:ext cx="2194560" cy="15947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Pseudo code</a:t>
            </a:r>
          </a:p>
        </p:txBody>
      </p:sp>
    </p:spTree>
    <p:extLst>
      <p:ext uri="{BB962C8B-B14F-4D97-AF65-F5344CB8AC3E}">
        <p14:creationId xmlns:p14="http://schemas.microsoft.com/office/powerpoint/2010/main" val="176780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D11C-DBFB-45B1-BDCC-EB44C11D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statements,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893B-6D5B-4312-8F7F-A0B14B14A8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tree-like structure of the diagram is reflected in the code</a:t>
            </a:r>
          </a:p>
          <a:p>
            <a:r>
              <a:rPr lang="en-US" dirty="0"/>
              <a:t>Only works if the diagram has a tree structure</a:t>
            </a:r>
          </a:p>
          <a:p>
            <a:pPr lvl="1"/>
            <a:r>
              <a:rPr lang="en-US" dirty="0"/>
              <a:t>Each node has only one node that points to it (its parent)</a:t>
            </a:r>
          </a:p>
          <a:p>
            <a:pPr lvl="1"/>
            <a:r>
              <a:rPr lang="en-US" dirty="0"/>
              <a:t>No node points to the root (A)</a:t>
            </a:r>
          </a:p>
          <a:p>
            <a:pPr lvl="1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309EFA-8142-4AAB-946E-778B550927D5}"/>
              </a:ext>
            </a:extLst>
          </p:cNvPr>
          <p:cNvSpPr/>
          <p:nvPr/>
        </p:nvSpPr>
        <p:spPr>
          <a:xfrm>
            <a:off x="8353956" y="1825625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A</a:t>
            </a:r>
          </a:p>
          <a:p>
            <a:pPr algn="ctr"/>
            <a:r>
              <a:rPr lang="en-US" sz="1600" dirty="0"/>
              <a:t>Entry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A5FA68-2F34-4812-B9A8-4B961CED6280}"/>
              </a:ext>
            </a:extLst>
          </p:cNvPr>
          <p:cNvSpPr/>
          <p:nvPr/>
        </p:nvSpPr>
        <p:spPr>
          <a:xfrm>
            <a:off x="735787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B</a:t>
            </a:r>
          </a:p>
          <a:p>
            <a:pPr algn="ctr"/>
            <a:r>
              <a:rPr lang="en-US" sz="1600" dirty="0"/>
              <a:t>Kitchen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B52B2D-6DD2-47F1-A735-26EF95F48A8E}"/>
              </a:ext>
            </a:extLst>
          </p:cNvPr>
          <p:cNvSpPr/>
          <p:nvPr/>
        </p:nvSpPr>
        <p:spPr>
          <a:xfrm>
            <a:off x="938296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C</a:t>
            </a:r>
          </a:p>
          <a:p>
            <a:pPr algn="ctr"/>
            <a:r>
              <a:rPr lang="en-US" sz="1600" dirty="0"/>
              <a:t>Main</a:t>
            </a:r>
          </a:p>
          <a:p>
            <a:pPr algn="ctr"/>
            <a:r>
              <a:rPr lang="en-US" sz="1600" dirty="0"/>
              <a:t>Room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A7552B-4362-44FC-B53B-5D07B2B1A3C9}"/>
              </a:ext>
            </a:extLst>
          </p:cNvPr>
          <p:cNvSpPr/>
          <p:nvPr/>
        </p:nvSpPr>
        <p:spPr>
          <a:xfrm>
            <a:off x="10238842" y="4594517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F</a:t>
            </a:r>
          </a:p>
          <a:p>
            <a:pPr algn="ctr"/>
            <a:r>
              <a:rPr lang="en-US" sz="1600" dirty="0"/>
              <a:t>Upstairs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E6B514-1DFD-4959-ACC3-3A7935283F7D}"/>
              </a:ext>
            </a:extLst>
          </p:cNvPr>
          <p:cNvSpPr/>
          <p:nvPr/>
        </p:nvSpPr>
        <p:spPr>
          <a:xfrm>
            <a:off x="8538058" y="4636060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</a:t>
            </a:r>
          </a:p>
          <a:p>
            <a:pPr algn="ctr"/>
            <a:r>
              <a:rPr lang="en-US" sz="1600" dirty="0"/>
              <a:t>Clock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D2C647-97F8-4491-AD16-167034979D67}"/>
              </a:ext>
            </a:extLst>
          </p:cNvPr>
          <p:cNvSpPr/>
          <p:nvPr/>
        </p:nvSpPr>
        <p:spPr>
          <a:xfrm>
            <a:off x="6640677" y="4642801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</a:t>
            </a:r>
          </a:p>
          <a:p>
            <a:pPr algn="ctr"/>
            <a:r>
              <a:rPr lang="en-US" sz="1600" dirty="0"/>
              <a:t>Cellar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9149B6-5E49-4AD1-88DD-771282CD1BE0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>
          <a:xfrm flipH="1">
            <a:off x="8263240" y="2857069"/>
            <a:ext cx="621068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7B741D-E1F2-41D9-AC77-DE821A2D0F98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8884308" y="2857069"/>
            <a:ext cx="653992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A0D0EB-C2E8-4C01-881A-2EBB3CD7B7C2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9443425" y="4242078"/>
            <a:ext cx="469890" cy="545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DCC599-72AF-4970-B613-6B38F2FB9CA6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9913315" y="4242078"/>
            <a:ext cx="480864" cy="50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1E8D65-82CC-4C24-A9B0-83E1D4A64A14}"/>
              </a:ext>
            </a:extLst>
          </p:cNvPr>
          <p:cNvCxnSpPr>
            <a:cxnSpLocks/>
            <a:stCxn id="6" idx="4"/>
            <a:endCxn id="10" idx="7"/>
          </p:cNvCxnSpPr>
          <p:nvPr/>
        </p:nvCxnSpPr>
        <p:spPr>
          <a:xfrm flipH="1">
            <a:off x="7546044" y="4242078"/>
            <a:ext cx="342181" cy="551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C051337-F029-4371-9923-064C19BACAFD}"/>
              </a:ext>
            </a:extLst>
          </p:cNvPr>
          <p:cNvSpPr txBox="1"/>
          <p:nvPr/>
        </p:nvSpPr>
        <p:spPr>
          <a:xfrm>
            <a:off x="8395717" y="27571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ABB7DE-9E22-4406-8BF2-D0BDCDF8E5A9}"/>
              </a:ext>
            </a:extLst>
          </p:cNvPr>
          <p:cNvSpPr txBox="1"/>
          <p:nvPr/>
        </p:nvSpPr>
        <p:spPr>
          <a:xfrm>
            <a:off x="9213604" y="276088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517FF3-9B20-43FD-B8FC-9608DC718141}"/>
              </a:ext>
            </a:extLst>
          </p:cNvPr>
          <p:cNvSpPr txBox="1"/>
          <p:nvPr/>
        </p:nvSpPr>
        <p:spPr>
          <a:xfrm>
            <a:off x="7573368" y="423148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5EE4B7-2E37-4AE4-A08D-4C7C0382B5FB}"/>
              </a:ext>
            </a:extLst>
          </p:cNvPr>
          <p:cNvSpPr txBox="1"/>
          <p:nvPr/>
        </p:nvSpPr>
        <p:spPr>
          <a:xfrm>
            <a:off x="9492581" y="424910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CFEBF5-B0C4-4D52-8F7B-8FAF9DBBE1D4}"/>
              </a:ext>
            </a:extLst>
          </p:cNvPr>
          <p:cNvSpPr txBox="1"/>
          <p:nvPr/>
        </p:nvSpPr>
        <p:spPr>
          <a:xfrm>
            <a:off x="10205008" y="422518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6634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D11C-DBFB-45B1-BDCC-EB44C11D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statements,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893B-6D5B-4312-8F7F-A0B14B14A8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(1)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B();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if (1)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D();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else if (2)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else if (2)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. . 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309EFA-8142-4AAB-946E-778B550927D5}"/>
              </a:ext>
            </a:extLst>
          </p:cNvPr>
          <p:cNvSpPr/>
          <p:nvPr/>
        </p:nvSpPr>
        <p:spPr>
          <a:xfrm>
            <a:off x="8353956" y="1825625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A</a:t>
            </a:r>
          </a:p>
          <a:p>
            <a:pPr algn="ctr"/>
            <a:r>
              <a:rPr lang="en-US" sz="1600" dirty="0"/>
              <a:t>Entry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A5FA68-2F34-4812-B9A8-4B961CED6280}"/>
              </a:ext>
            </a:extLst>
          </p:cNvPr>
          <p:cNvSpPr/>
          <p:nvPr/>
        </p:nvSpPr>
        <p:spPr>
          <a:xfrm>
            <a:off x="735787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B</a:t>
            </a:r>
          </a:p>
          <a:p>
            <a:pPr algn="ctr"/>
            <a:r>
              <a:rPr lang="en-US" sz="1600" dirty="0"/>
              <a:t>Kitchen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B52B2D-6DD2-47F1-A735-26EF95F48A8E}"/>
              </a:ext>
            </a:extLst>
          </p:cNvPr>
          <p:cNvSpPr/>
          <p:nvPr/>
        </p:nvSpPr>
        <p:spPr>
          <a:xfrm>
            <a:off x="938296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C</a:t>
            </a:r>
          </a:p>
          <a:p>
            <a:pPr algn="ctr"/>
            <a:r>
              <a:rPr lang="en-US" sz="1600" dirty="0"/>
              <a:t>Main</a:t>
            </a:r>
          </a:p>
          <a:p>
            <a:pPr algn="ctr"/>
            <a:r>
              <a:rPr lang="en-US" sz="1600" dirty="0"/>
              <a:t>Room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A7552B-4362-44FC-B53B-5D07B2B1A3C9}"/>
              </a:ext>
            </a:extLst>
          </p:cNvPr>
          <p:cNvSpPr/>
          <p:nvPr/>
        </p:nvSpPr>
        <p:spPr>
          <a:xfrm>
            <a:off x="10238842" y="4594517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F</a:t>
            </a:r>
          </a:p>
          <a:p>
            <a:pPr algn="ctr"/>
            <a:r>
              <a:rPr lang="en-US" sz="1600" dirty="0"/>
              <a:t>Upstairs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E6B514-1DFD-4959-ACC3-3A7935283F7D}"/>
              </a:ext>
            </a:extLst>
          </p:cNvPr>
          <p:cNvSpPr/>
          <p:nvPr/>
        </p:nvSpPr>
        <p:spPr>
          <a:xfrm>
            <a:off x="8538058" y="4636060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</a:t>
            </a:r>
          </a:p>
          <a:p>
            <a:pPr algn="ctr"/>
            <a:r>
              <a:rPr lang="en-US" sz="1600" dirty="0"/>
              <a:t>Clock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D2C647-97F8-4491-AD16-167034979D67}"/>
              </a:ext>
            </a:extLst>
          </p:cNvPr>
          <p:cNvSpPr/>
          <p:nvPr/>
        </p:nvSpPr>
        <p:spPr>
          <a:xfrm>
            <a:off x="6640677" y="4642801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</a:t>
            </a:r>
          </a:p>
          <a:p>
            <a:pPr algn="ctr"/>
            <a:r>
              <a:rPr lang="en-US" sz="1600" dirty="0"/>
              <a:t>Cellar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9149B6-5E49-4AD1-88DD-771282CD1BE0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>
          <a:xfrm flipH="1">
            <a:off x="8263240" y="2857069"/>
            <a:ext cx="621068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7B741D-E1F2-41D9-AC77-DE821A2D0F98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8884308" y="2857069"/>
            <a:ext cx="653992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A0D0EB-C2E8-4C01-881A-2EBB3CD7B7C2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9443425" y="4242078"/>
            <a:ext cx="469890" cy="545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DCC599-72AF-4970-B613-6B38F2FB9CA6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9913315" y="4242078"/>
            <a:ext cx="480864" cy="50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1E8D65-82CC-4C24-A9B0-83E1D4A64A14}"/>
              </a:ext>
            </a:extLst>
          </p:cNvPr>
          <p:cNvCxnSpPr>
            <a:cxnSpLocks/>
            <a:stCxn id="6" idx="4"/>
            <a:endCxn id="10" idx="7"/>
          </p:cNvCxnSpPr>
          <p:nvPr/>
        </p:nvCxnSpPr>
        <p:spPr>
          <a:xfrm flipH="1">
            <a:off x="7546044" y="4242078"/>
            <a:ext cx="342181" cy="551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C051337-F029-4371-9923-064C19BACAFD}"/>
              </a:ext>
            </a:extLst>
          </p:cNvPr>
          <p:cNvSpPr txBox="1"/>
          <p:nvPr/>
        </p:nvSpPr>
        <p:spPr>
          <a:xfrm>
            <a:off x="8395717" y="27571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ABB7DE-9E22-4406-8BF2-D0BDCDF8E5A9}"/>
              </a:ext>
            </a:extLst>
          </p:cNvPr>
          <p:cNvSpPr txBox="1"/>
          <p:nvPr/>
        </p:nvSpPr>
        <p:spPr>
          <a:xfrm>
            <a:off x="9213604" y="276088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517FF3-9B20-43FD-B8FC-9608DC718141}"/>
              </a:ext>
            </a:extLst>
          </p:cNvPr>
          <p:cNvSpPr txBox="1"/>
          <p:nvPr/>
        </p:nvSpPr>
        <p:spPr>
          <a:xfrm>
            <a:off x="7573368" y="423148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5EE4B7-2E37-4AE4-A08D-4C7C0382B5FB}"/>
              </a:ext>
            </a:extLst>
          </p:cNvPr>
          <p:cNvSpPr txBox="1"/>
          <p:nvPr/>
        </p:nvSpPr>
        <p:spPr>
          <a:xfrm>
            <a:off x="9492581" y="424910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CFEBF5-B0C4-4D52-8F7B-8FAF9DBBE1D4}"/>
              </a:ext>
            </a:extLst>
          </p:cNvPr>
          <p:cNvSpPr txBox="1"/>
          <p:nvPr/>
        </p:nvSpPr>
        <p:spPr>
          <a:xfrm>
            <a:off x="10205008" y="422518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A6FFE67B-DCEC-452E-9572-D4800CEFE9C3}"/>
              </a:ext>
            </a:extLst>
          </p:cNvPr>
          <p:cNvSpPr/>
          <p:nvPr/>
        </p:nvSpPr>
        <p:spPr>
          <a:xfrm>
            <a:off x="3313786" y="2567635"/>
            <a:ext cx="2194560" cy="15947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Pseudo code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54D5A5A-2FE3-4C31-B6A9-5D0F004F2262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rot="5400000" flipH="1" flipV="1">
            <a:off x="7058743" y="2795814"/>
            <a:ext cx="1749680" cy="840746"/>
          </a:xfrm>
          <a:prstGeom prst="curvedConnector4">
            <a:avLst>
              <a:gd name="adj1" fmla="val -4556"/>
              <a:gd name="adj2" fmla="val -883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F8776FF-EA7B-4D3D-876E-4EA4008FD67E}"/>
              </a:ext>
            </a:extLst>
          </p:cNvPr>
          <p:cNvSpPr txBox="1"/>
          <p:nvPr/>
        </p:nvSpPr>
        <p:spPr>
          <a:xfrm>
            <a:off x="7001756" y="37930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2022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D11C-DBFB-45B1-BDCC-EB44C11D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approach: finite 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893B-6D5B-4312-8F7F-A0B14B14A8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hlinkClick r:id="rId3" action="ppaction://hlinkfile"/>
              </a:rPr>
              <a:t>haunted house example</a:t>
            </a:r>
            <a:r>
              <a:rPr lang="en-US" dirty="0"/>
              <a:t> can be thought of as a FSM</a:t>
            </a:r>
          </a:p>
          <a:p>
            <a:r>
              <a:rPr lang="en-US" dirty="0"/>
              <a:t>Each HTML page represents one possible “state” of the story, and hyperlinks represent transitions between states</a:t>
            </a:r>
          </a:p>
          <a:p>
            <a:r>
              <a:rPr lang="en-US" dirty="0"/>
              <a:t>There are a limited number of pages, hence </a:t>
            </a:r>
            <a:r>
              <a:rPr lang="en-US" i="1" dirty="0"/>
              <a:t>finite </a:t>
            </a:r>
            <a:r>
              <a:rPr lang="en-US" dirty="0"/>
              <a:t>state machine</a:t>
            </a:r>
          </a:p>
          <a:p>
            <a:pPr marL="457200" lvl="1" indent="0">
              <a:buNone/>
            </a:pPr>
            <a:r>
              <a:rPr lang="en-US" sz="2200" i="1" dirty="0"/>
              <a:t>In contrast, the state of a text adventure game like </a:t>
            </a:r>
            <a:r>
              <a:rPr lang="en-US" sz="2200" i="1" dirty="0" err="1"/>
              <a:t>Zork</a:t>
            </a:r>
            <a:r>
              <a:rPr lang="en-US" sz="2200" i="1" dirty="0"/>
              <a:t> includes many independent variables: items you’ve collected, doors you’ve unlocked, etc., so </a:t>
            </a:r>
            <a:r>
              <a:rPr lang="en-US" sz="2200" i="1" dirty="0" err="1"/>
              <a:t>Zork</a:t>
            </a:r>
            <a:r>
              <a:rPr lang="en-US" sz="2200" i="1" dirty="0"/>
              <a:t> could not be implemented as a FSM.</a:t>
            </a:r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309EFA-8142-4AAB-946E-778B550927D5}"/>
              </a:ext>
            </a:extLst>
          </p:cNvPr>
          <p:cNvSpPr/>
          <p:nvPr/>
        </p:nvSpPr>
        <p:spPr>
          <a:xfrm>
            <a:off x="8353956" y="1825625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A</a:t>
            </a:r>
          </a:p>
          <a:p>
            <a:pPr algn="ctr"/>
            <a:r>
              <a:rPr lang="en-US" sz="1600" dirty="0"/>
              <a:t>Entry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A5FA68-2F34-4812-B9A8-4B961CED6280}"/>
              </a:ext>
            </a:extLst>
          </p:cNvPr>
          <p:cNvSpPr/>
          <p:nvPr/>
        </p:nvSpPr>
        <p:spPr>
          <a:xfrm>
            <a:off x="735787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B</a:t>
            </a:r>
          </a:p>
          <a:p>
            <a:pPr algn="ctr"/>
            <a:r>
              <a:rPr lang="en-US" sz="1600" dirty="0"/>
              <a:t>Kitchen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B52B2D-6DD2-47F1-A735-26EF95F48A8E}"/>
              </a:ext>
            </a:extLst>
          </p:cNvPr>
          <p:cNvSpPr/>
          <p:nvPr/>
        </p:nvSpPr>
        <p:spPr>
          <a:xfrm>
            <a:off x="938296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C</a:t>
            </a:r>
          </a:p>
          <a:p>
            <a:pPr algn="ctr"/>
            <a:r>
              <a:rPr lang="en-US" sz="1600" dirty="0"/>
              <a:t>Main</a:t>
            </a:r>
          </a:p>
          <a:p>
            <a:pPr algn="ctr"/>
            <a:r>
              <a:rPr lang="en-US" sz="1600" dirty="0"/>
              <a:t>Room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A7552B-4362-44FC-B53B-5D07B2B1A3C9}"/>
              </a:ext>
            </a:extLst>
          </p:cNvPr>
          <p:cNvSpPr/>
          <p:nvPr/>
        </p:nvSpPr>
        <p:spPr>
          <a:xfrm>
            <a:off x="10238842" y="4594517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F</a:t>
            </a:r>
          </a:p>
          <a:p>
            <a:pPr algn="ctr"/>
            <a:r>
              <a:rPr lang="en-US" sz="1600" dirty="0"/>
              <a:t>Upstairs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E6B514-1DFD-4959-ACC3-3A7935283F7D}"/>
              </a:ext>
            </a:extLst>
          </p:cNvPr>
          <p:cNvSpPr/>
          <p:nvPr/>
        </p:nvSpPr>
        <p:spPr>
          <a:xfrm>
            <a:off x="8538058" y="4636060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</a:t>
            </a:r>
          </a:p>
          <a:p>
            <a:pPr algn="ctr"/>
            <a:r>
              <a:rPr lang="en-US" sz="1600" dirty="0"/>
              <a:t>Clock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D2C647-97F8-4491-AD16-167034979D67}"/>
              </a:ext>
            </a:extLst>
          </p:cNvPr>
          <p:cNvSpPr/>
          <p:nvPr/>
        </p:nvSpPr>
        <p:spPr>
          <a:xfrm>
            <a:off x="6640677" y="4642801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</a:t>
            </a:r>
          </a:p>
          <a:p>
            <a:pPr algn="ctr"/>
            <a:r>
              <a:rPr lang="en-US" sz="1600" dirty="0"/>
              <a:t>Cellar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9149B6-5E49-4AD1-88DD-771282CD1BE0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>
          <a:xfrm flipH="1">
            <a:off x="8263240" y="2857069"/>
            <a:ext cx="621068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7B741D-E1F2-41D9-AC77-DE821A2D0F98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8884308" y="2857069"/>
            <a:ext cx="653992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A0D0EB-C2E8-4C01-881A-2EBB3CD7B7C2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9443425" y="4242078"/>
            <a:ext cx="469890" cy="545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DCC599-72AF-4970-B613-6B38F2FB9CA6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9913315" y="4242078"/>
            <a:ext cx="480864" cy="50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1E8D65-82CC-4C24-A9B0-83E1D4A64A14}"/>
              </a:ext>
            </a:extLst>
          </p:cNvPr>
          <p:cNvCxnSpPr>
            <a:cxnSpLocks/>
            <a:stCxn id="6" idx="4"/>
            <a:endCxn id="10" idx="7"/>
          </p:cNvCxnSpPr>
          <p:nvPr/>
        </p:nvCxnSpPr>
        <p:spPr>
          <a:xfrm flipH="1">
            <a:off x="7546044" y="4242078"/>
            <a:ext cx="342181" cy="551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C051337-F029-4371-9923-064C19BACAFD}"/>
              </a:ext>
            </a:extLst>
          </p:cNvPr>
          <p:cNvSpPr txBox="1"/>
          <p:nvPr/>
        </p:nvSpPr>
        <p:spPr>
          <a:xfrm>
            <a:off x="8395717" y="27571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ABB7DE-9E22-4406-8BF2-D0BDCDF8E5A9}"/>
              </a:ext>
            </a:extLst>
          </p:cNvPr>
          <p:cNvSpPr txBox="1"/>
          <p:nvPr/>
        </p:nvSpPr>
        <p:spPr>
          <a:xfrm>
            <a:off x="9213604" y="276088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517FF3-9B20-43FD-B8FC-9608DC718141}"/>
              </a:ext>
            </a:extLst>
          </p:cNvPr>
          <p:cNvSpPr txBox="1"/>
          <p:nvPr/>
        </p:nvSpPr>
        <p:spPr>
          <a:xfrm>
            <a:off x="7573368" y="423148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5EE4B7-2E37-4AE4-A08D-4C7C0382B5FB}"/>
              </a:ext>
            </a:extLst>
          </p:cNvPr>
          <p:cNvSpPr txBox="1"/>
          <p:nvPr/>
        </p:nvSpPr>
        <p:spPr>
          <a:xfrm>
            <a:off x="9492581" y="424910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CFEBF5-B0C4-4D52-8F7B-8FAF9DBBE1D4}"/>
              </a:ext>
            </a:extLst>
          </p:cNvPr>
          <p:cNvSpPr txBox="1"/>
          <p:nvPr/>
        </p:nvSpPr>
        <p:spPr>
          <a:xfrm>
            <a:off x="10205008" y="422518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91AD07B-8CE6-49A0-BA0C-980E4CDB72E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58743" y="2795814"/>
            <a:ext cx="1749680" cy="840746"/>
          </a:xfrm>
          <a:prstGeom prst="curvedConnector4">
            <a:avLst>
              <a:gd name="adj1" fmla="val -4556"/>
              <a:gd name="adj2" fmla="val -883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CB7845-DCC9-4694-BA1A-DC38DCB755C9}"/>
              </a:ext>
            </a:extLst>
          </p:cNvPr>
          <p:cNvSpPr txBox="1"/>
          <p:nvPr/>
        </p:nvSpPr>
        <p:spPr>
          <a:xfrm>
            <a:off x="7001756" y="37930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8217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8B5AD-8144-4ECC-B6B8-DF7DFAFA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machines, cont.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7C232-A0B3-468A-B22E-A9DCF3D3F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many things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3"/>
              </a:rPr>
              <a:t>Wikipedia page </a:t>
            </a:r>
            <a:r>
              <a:rPr lang="en-US" dirty="0"/>
              <a:t>gives the example of a coin-operated turnstile</a:t>
            </a:r>
          </a:p>
          <a:p>
            <a:pPr lvl="1"/>
            <a:r>
              <a:rPr lang="en-US" dirty="0"/>
              <a:t>Regular expressions are usually compiled to FSMs</a:t>
            </a:r>
          </a:p>
          <a:p>
            <a:r>
              <a:rPr lang="en-US" dirty="0"/>
              <a:t>FSMs are often implemented using a table-based approach:</a:t>
            </a:r>
          </a:p>
          <a:p>
            <a:pPr lvl="1"/>
            <a:r>
              <a:rPr lang="en-US" dirty="0"/>
              <a:t>Assign a different number to each state</a:t>
            </a:r>
          </a:p>
          <a:p>
            <a:pPr lvl="1"/>
            <a:r>
              <a:rPr lang="en-US" dirty="0"/>
              <a:t>Transitions between states are in a lookup table (a two-dimensional array)</a:t>
            </a:r>
          </a:p>
          <a:p>
            <a:pPr lvl="1"/>
            <a:r>
              <a:rPr lang="en-US" dirty="0"/>
              <a:t>The row index is the current state; the column is selected based on the input; and the cell at that row and column is the number of the next state</a:t>
            </a:r>
          </a:p>
          <a:p>
            <a:r>
              <a:rPr lang="en-US" dirty="0"/>
              <a:t>We’ll use an object-based approach (see next)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1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E2E0-A215-49F8-A3F1-0FB6BDEE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Haunted house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B786-30A9-482D-B0DF-009A6FFAF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our program on the </a:t>
            </a:r>
            <a:r>
              <a:rPr lang="en-US" dirty="0">
                <a:hlinkClick r:id="rId3" action="ppaction://hlinkfile"/>
              </a:rPr>
              <a:t>HTML version</a:t>
            </a:r>
            <a:endParaRPr lang="en-US" dirty="0"/>
          </a:p>
          <a:p>
            <a:r>
              <a:rPr lang="en-US" dirty="0"/>
              <a:t>Each possible state is an object of type Page</a:t>
            </a:r>
          </a:p>
          <a:p>
            <a:r>
              <a:rPr lang="en-US" dirty="0"/>
              <a:t>The Page class has</a:t>
            </a:r>
          </a:p>
          <a:p>
            <a:pPr lvl="1"/>
            <a:r>
              <a:rPr lang="en-US" dirty="0"/>
              <a:t>A Description property of type string</a:t>
            </a:r>
          </a:p>
          <a:p>
            <a:pPr lvl="1"/>
            <a:r>
              <a:rPr lang="en-US" dirty="0"/>
              <a:t>A Links property (of type List&lt;Link&gt;) representing available choices</a:t>
            </a:r>
          </a:p>
          <a:p>
            <a:r>
              <a:rPr lang="en-US" dirty="0"/>
              <a:t>The Link class has</a:t>
            </a:r>
          </a:p>
          <a:p>
            <a:pPr lvl="1"/>
            <a:r>
              <a:rPr lang="en-US" dirty="0"/>
              <a:t>A Text property of type string</a:t>
            </a:r>
          </a:p>
          <a:p>
            <a:pPr lvl="1"/>
            <a:r>
              <a:rPr lang="en-US" dirty="0"/>
              <a:t>A Destination property of type Page</a:t>
            </a:r>
          </a:p>
        </p:txBody>
      </p:sp>
    </p:spTree>
    <p:extLst>
      <p:ext uri="{BB962C8B-B14F-4D97-AF65-F5344CB8AC3E}">
        <p14:creationId xmlns:p14="http://schemas.microsoft.com/office/powerpoint/2010/main" val="410731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AA7A-74F0-47C3-B9AB-FF01D7B0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Haunted house in C#,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0DDBB-2AD1-4858-B366-648417700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Creates all the Page objects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Adds links between Page objects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Initializes the current page to the story’s starting page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Enters a </a:t>
            </a:r>
            <a:r>
              <a:rPr lang="en-US" i="1" dirty="0"/>
              <a:t>while </a:t>
            </a:r>
            <a:r>
              <a:rPr lang="en-US" dirty="0"/>
              <a:t>loop which repeats as long as there are choices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After exiting the while loop, output the ending page’s description</a:t>
            </a:r>
          </a:p>
          <a:p>
            <a:r>
              <a:rPr lang="en-US" dirty="0"/>
              <a:t>In the body of the while loop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Output the current page description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Output the menu of choices (i.e., links)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 the current page to the next page based on keyboard input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59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1166</Words>
  <Application>Microsoft Office PowerPoint</Application>
  <PresentationFormat>Widescreen</PresentationFormat>
  <Paragraphs>276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Choose Your Own Adventure</vt:lpstr>
      <vt:lpstr>Story with alternate paths through it</vt:lpstr>
      <vt:lpstr>One approach: Nested if statements</vt:lpstr>
      <vt:lpstr>Nested if statements, cont.</vt:lpstr>
      <vt:lpstr>Nested if statements, cont.</vt:lpstr>
      <vt:lpstr>Another approach: finite state machine</vt:lpstr>
      <vt:lpstr>Finite state machines, cont.</vt:lpstr>
      <vt:lpstr>Haunted house in C#</vt:lpstr>
      <vt:lpstr>Haunted house in C#, cont.</vt:lpstr>
      <vt:lpstr>Link class</vt:lpstr>
      <vt:lpstr>Page class</vt:lpstr>
      <vt:lpstr>Main method (in Program class)</vt:lpstr>
      <vt:lpstr>CreatePages method (in Program class)</vt:lpstr>
      <vt:lpstr>DisplayMenu method (in Program class)</vt:lpstr>
      <vt:lpstr>GetMenuSelection method (in Program class)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Choose Your Own Adventure</dc:title>
  <dc:creator>Niklas Borson</dc:creator>
  <cp:lastModifiedBy>Niklas Borson</cp:lastModifiedBy>
  <cp:revision>23</cp:revision>
  <dcterms:created xsi:type="dcterms:W3CDTF">2018-01-18T03:27:23Z</dcterms:created>
  <dcterms:modified xsi:type="dcterms:W3CDTF">2018-01-18T18:32:19Z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NIKLASB@microsoft.com</vt:lpwstr>
  </property>
  <property fmtid="{D5CDD505-2E9C-101B-9397-08002B2CF9AE}" pid="5" name="MSIP_Label_f42aa342-8706-4288-bd11-ebb85995028c_SetDate">
    <vt:lpwstr>2018-01-18T14:11:42.2154495Z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