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78" r:id="rId3"/>
    <p:sldId id="360" r:id="rId4"/>
    <p:sldId id="381" r:id="rId5"/>
    <p:sldId id="382" r:id="rId6"/>
    <p:sldId id="383" r:id="rId7"/>
    <p:sldId id="384" r:id="rId8"/>
    <p:sldId id="385" r:id="rId9"/>
    <p:sldId id="386" r:id="rId10"/>
    <p:sldId id="38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D7D31"/>
    <a:srgbClr val="FFFFFF"/>
    <a:srgbClr val="00B050"/>
    <a:srgbClr val="FF3399"/>
    <a:srgbClr val="E94781"/>
    <a:srgbClr val="FFFF00"/>
    <a:srgbClr val="578280"/>
    <a:srgbClr val="3B8571"/>
    <a:srgbClr val="2F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" y="1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2369127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HL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트랙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3240886"/>
            <a:ext cx="61834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클래스의 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8654" y="4885138"/>
            <a:ext cx="3373718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240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소프트웨어</a:t>
            </a:r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3</a:t>
            </a:r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이 현 석</a:t>
            </a: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3105834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3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17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C39F45-3BE6-E80C-7FED-2AAAD42480A0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61462D-E23C-39EC-9CD9-95D9A4FBFD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784F99-9A3E-75F4-9AB6-ED64B42B67EE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999C43-1E80-F236-337E-5E996137A379}"/>
              </a:ext>
            </a:extLst>
          </p:cNvPr>
          <p:cNvSpPr txBox="1"/>
          <p:nvPr/>
        </p:nvSpPr>
        <p:spPr>
          <a:xfrm>
            <a:off x="4769516" y="310955"/>
            <a:ext cx="265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    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5377476-4436-25C6-B02E-514163049632}"/>
              </a:ext>
            </a:extLst>
          </p:cNvPr>
          <p:cNvGrpSpPr/>
          <p:nvPr/>
        </p:nvGrpSpPr>
        <p:grpSpPr>
          <a:xfrm>
            <a:off x="1292269" y="1581309"/>
            <a:ext cx="4248498" cy="1212536"/>
            <a:chOff x="-485731" y="275023"/>
            <a:chExt cx="4248498" cy="12125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CA0513D-0CEE-EE81-96E1-13D30436824B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748C44-E5CC-6765-80C9-46EE4C995F5D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70ECCCE-5758-3525-9D7D-6D20EC7D50B8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E994F2-834D-A67B-79F6-28A1149102E3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871117-2CFF-BF07-C4ED-BEC7F27C7132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DF01D86-2A71-CF44-4A9C-F1DF4CA80167}"/>
              </a:ext>
            </a:extLst>
          </p:cNvPr>
          <p:cNvGrpSpPr/>
          <p:nvPr/>
        </p:nvGrpSpPr>
        <p:grpSpPr>
          <a:xfrm>
            <a:off x="5960059" y="2492998"/>
            <a:ext cx="4413715" cy="1212536"/>
            <a:chOff x="-485731" y="275023"/>
            <a:chExt cx="4413715" cy="12125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F60DA60-0330-CC1C-60A2-A9331530C271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44C696-590A-CCDE-8CA7-0450F5410013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04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28EBC36-F75B-6ABF-8677-0F59C6AEA04B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9666C5-E957-9DB5-62E1-C9C8F569BB68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7E0874-4C68-60B3-5C2E-241AA4DF3C33}"/>
                </a:ext>
              </a:extLst>
            </p:cNvPr>
            <p:cNvSpPr txBox="1"/>
            <p:nvPr/>
          </p:nvSpPr>
          <p:spPr>
            <a:xfrm>
              <a:off x="1275016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3FDAB93-C6C5-066A-924D-8D0A40F968B7}"/>
              </a:ext>
            </a:extLst>
          </p:cNvPr>
          <p:cNvGrpSpPr/>
          <p:nvPr/>
        </p:nvGrpSpPr>
        <p:grpSpPr>
          <a:xfrm>
            <a:off x="1292269" y="3213318"/>
            <a:ext cx="4248498" cy="1212536"/>
            <a:chOff x="-485731" y="275023"/>
            <a:chExt cx="4248498" cy="121253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1B678EE-2EA7-1BF4-EEC6-D7BFDF54208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7C3A89-0E16-A190-90B6-5E032A509C23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5343835-0362-C5A8-D3B1-06D9CB27D503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2C3C35-6394-4282-111E-7716DF70ECDC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A372CD-740F-F32F-EC6C-EFE9D8DF3001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Object &amp; Class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6E3EBC6-3A38-21EE-E323-055023D4DE5E}"/>
              </a:ext>
            </a:extLst>
          </p:cNvPr>
          <p:cNvGrpSpPr/>
          <p:nvPr/>
        </p:nvGrpSpPr>
        <p:grpSpPr>
          <a:xfrm>
            <a:off x="1292269" y="4765692"/>
            <a:ext cx="4248498" cy="1212536"/>
            <a:chOff x="-485731" y="275023"/>
            <a:chExt cx="4248498" cy="121253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36CB1C8-F4DC-FDE8-D186-C576634E9A6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696B25-1642-9023-E283-D96011E1DE67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F1B1B59F-1632-EA6D-8912-E30C3BE8B99E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9321BC-5CE9-A0E5-0077-396345A15EDE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2B7626-3D60-264A-2120-72136B58A65B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D6C6-4EF4-1CB4-593A-37F21F0F9753}"/>
              </a:ext>
            </a:extLst>
          </p:cNvPr>
          <p:cNvGrpSpPr/>
          <p:nvPr/>
        </p:nvGrpSpPr>
        <p:grpSpPr>
          <a:xfrm>
            <a:off x="5944074" y="4262681"/>
            <a:ext cx="5413128" cy="1212536"/>
            <a:chOff x="-485731" y="275023"/>
            <a:chExt cx="5413128" cy="1212536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2A492BB-B1CE-82FF-6428-5EB7B706CA71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29A22C4-639D-0339-DCFC-2FEA4635CFD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CB1C15-1649-41D5-78B3-9BA1EB5D4073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A3D62DD-1654-D174-D812-52E88DC9F5F3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67CF24-566C-9C7F-018B-55EB0E34D481}"/>
                </a:ext>
              </a:extLst>
            </p:cNvPr>
            <p:cNvSpPr txBox="1"/>
            <p:nvPr/>
          </p:nvSpPr>
          <p:spPr>
            <a:xfrm>
              <a:off x="1291001" y="439480"/>
              <a:ext cx="3636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Constructor &amp; Destructor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70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</a:p>
          <a:p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109799" y="1535009"/>
            <a:ext cx="1034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컴퓨터의 프로그램을 명령어의 목록으로 보는 시각에서 벗어나 여러 개의 독립된 단위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“</a:t>
            </a:r>
            <a:r>
              <a:rPr lang="ko-KR" altLang="en-US" sz="1600" dirty="0"/>
              <a:t>객체</a:t>
            </a:r>
            <a:r>
              <a:rPr lang="en-US" altLang="ko-KR" sz="1600" dirty="0"/>
              <a:t>”</a:t>
            </a:r>
            <a:r>
              <a:rPr lang="ko-KR" altLang="en-US" sz="1600" dirty="0"/>
              <a:t>들의 모임으로 파악하고자 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이로써 각각의 객체는 메시지를 주고받고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처리할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26" name="Picture 2" descr="객체 지향에 대한 이해 / 객체 지향적 설계">
            <a:extLst>
              <a:ext uri="{FF2B5EF4-FFF2-40B4-BE49-F238E27FC236}">
                <a16:creationId xmlns:a16="http://schemas.microsoft.com/office/drawing/2014/main" id="{DC10DC3A-DBC6-828B-A5B5-3BEB5484F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19" y="2278534"/>
            <a:ext cx="372427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CE4A24-1D59-6F8C-1720-73F724EC8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15" y="3375413"/>
            <a:ext cx="4578585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2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F7BB-A035-EFF8-6ED2-273CBD72FE16}"/>
              </a:ext>
            </a:extLst>
          </p:cNvPr>
          <p:cNvSpPr txBox="1"/>
          <p:nvPr/>
        </p:nvSpPr>
        <p:spPr>
          <a:xfrm>
            <a:off x="1275016" y="4838513"/>
            <a:ext cx="10336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프로그램을 유연하고 코드 수정에 용이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대규모 소프트웨어 개발에 많이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개발과 보수가 </a:t>
            </a:r>
            <a:r>
              <a:rPr lang="ko-KR" altLang="en-US" dirty="0" err="1"/>
              <a:t>간편해지며</a:t>
            </a:r>
            <a:r>
              <a:rPr lang="ko-KR" altLang="en-US" dirty="0"/>
              <a:t> 보다 직관적인 코드 분석이 가능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19C6F3-8264-15C0-49B6-1667027E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207" y="2410055"/>
            <a:ext cx="5124713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5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5028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Object &amp; Class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9" y="3844697"/>
            <a:ext cx="10674543" cy="1179240"/>
            <a:chOff x="1085786" y="1113400"/>
            <a:chExt cx="10674543" cy="11792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6" y="1113400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객체</a:t>
              </a:r>
              <a:r>
                <a:rPr lang="en-US" altLang="ko-KR" sz="1600" b="1" dirty="0"/>
                <a:t>(Object)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6" y="1646309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프로그램에서 사용되는 데이터 또는 식별자에 의해 참조되는 공간으로 값을 저장할 변수와 작업을 수행할 메소드를 서로 연관된 것들끼리 묶어서 만든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5170798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클래스</a:t>
              </a:r>
              <a:r>
                <a:rPr lang="en-US" altLang="ko-KR" sz="1600" b="1" dirty="0"/>
                <a:t>(Class)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 지향 프로그래밍에서 특정 객체를 생성하기 위해 변수와 메소드를 정의하는 일종의 틀</a:t>
              </a:r>
              <a:r>
                <a:rPr lang="en-US" altLang="ko-KR" dirty="0"/>
                <a:t>(Template)</a:t>
              </a:r>
              <a:r>
                <a:rPr lang="ko-KR" altLang="en-US" dirty="0"/>
                <a:t>이다</a:t>
              </a:r>
              <a:r>
                <a:rPr lang="en-US" altLang="ko-KR" dirty="0"/>
                <a:t>. </a:t>
              </a:r>
              <a:r>
                <a:rPr lang="ko-KR" altLang="en-US" dirty="0"/>
                <a:t>객체를 정의하기 위한 메소드와 변수로 구성된다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A5C9AEB-E296-8E07-68C0-C259FDA4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49" y="1263235"/>
            <a:ext cx="5009501" cy="27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6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8" y="4074949"/>
            <a:ext cx="10674543" cy="866636"/>
            <a:chOff x="1085785" y="-1266154"/>
            <a:chExt cx="10674543" cy="8666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266154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Attribute(</a:t>
              </a:r>
              <a:r>
                <a:rPr lang="ko-KR" altLang="en-US" sz="1600" b="1" dirty="0"/>
                <a:t>속성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상태 및 속성을 나타내는 요소로 변수로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8" y="5119883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Method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어떠한 특정 작업을 수행하기 위한 명령문의 </a:t>
              </a:r>
              <a:r>
                <a:rPr lang="ko-KR" altLang="en-US" dirty="0" err="1"/>
                <a:t>집합으로기능적인</a:t>
              </a:r>
              <a:r>
                <a:rPr lang="ko-KR" altLang="en-US" dirty="0"/>
                <a:t> 측면을 표현하는 요소로 함수로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245098A-04BA-B96E-68B8-D74DA293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17" y="1248909"/>
            <a:ext cx="1983394" cy="239427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B4471D-A150-05E8-920E-9D47B582EF7B}"/>
              </a:ext>
            </a:extLst>
          </p:cNvPr>
          <p:cNvSpPr/>
          <p:nvPr/>
        </p:nvSpPr>
        <p:spPr>
          <a:xfrm>
            <a:off x="2743200" y="1318282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29E212-372B-72D9-29CA-D60C34719441}"/>
              </a:ext>
            </a:extLst>
          </p:cNvPr>
          <p:cNvCxnSpPr>
            <a:cxnSpLocks/>
          </p:cNvCxnSpPr>
          <p:nvPr/>
        </p:nvCxnSpPr>
        <p:spPr>
          <a:xfrm flipV="1">
            <a:off x="4154714" y="1147349"/>
            <a:ext cx="1531257" cy="347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0FCDD3-1EC3-089C-A8BD-2D62D871E4FE}"/>
              </a:ext>
            </a:extLst>
          </p:cNvPr>
          <p:cNvSpPr txBox="1"/>
          <p:nvPr/>
        </p:nvSpPr>
        <p:spPr>
          <a:xfrm>
            <a:off x="5663314" y="970707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929A3-5BE7-7EC3-846E-1C023ACC5E22}"/>
              </a:ext>
            </a:extLst>
          </p:cNvPr>
          <p:cNvSpPr txBox="1"/>
          <p:nvPr/>
        </p:nvSpPr>
        <p:spPr>
          <a:xfrm>
            <a:off x="5576229" y="2227256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7F8300-541B-1F28-72FE-BFC888AD37D7}"/>
              </a:ext>
            </a:extLst>
          </p:cNvPr>
          <p:cNvSpPr/>
          <p:nvPr/>
        </p:nvSpPr>
        <p:spPr>
          <a:xfrm>
            <a:off x="2743200" y="1938533"/>
            <a:ext cx="1422400" cy="961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4BFD51-633E-EB04-B106-09728DEC85B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165600" y="2391271"/>
            <a:ext cx="1417886" cy="27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564B44-D345-55A6-30F1-9ACA559EE040}"/>
              </a:ext>
            </a:extLst>
          </p:cNvPr>
          <p:cNvSpPr/>
          <p:nvPr/>
        </p:nvSpPr>
        <p:spPr>
          <a:xfrm>
            <a:off x="2743200" y="3187847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B6540E-FF67-BE83-DAAD-5717DEEE5EBD}"/>
              </a:ext>
            </a:extLst>
          </p:cNvPr>
          <p:cNvCxnSpPr>
            <a:cxnSpLocks/>
          </p:cNvCxnSpPr>
          <p:nvPr/>
        </p:nvCxnSpPr>
        <p:spPr>
          <a:xfrm>
            <a:off x="4154714" y="3361634"/>
            <a:ext cx="1428772" cy="6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D6A718-0DD4-4737-9358-1152407C73B1}"/>
              </a:ext>
            </a:extLst>
          </p:cNvPr>
          <p:cNvSpPr txBox="1"/>
          <p:nvPr/>
        </p:nvSpPr>
        <p:spPr>
          <a:xfrm>
            <a:off x="5600925" y="3191518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71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8" y="4074949"/>
            <a:ext cx="10674543" cy="866636"/>
            <a:chOff x="1085785" y="-1266154"/>
            <a:chExt cx="10674543" cy="8666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266154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Attribute(</a:t>
              </a:r>
              <a:r>
                <a:rPr lang="ko-KR" altLang="en-US" sz="1600" b="1" dirty="0"/>
                <a:t>속성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상태 및 속성을 나타내는 요소로 변수로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8" y="5119883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Method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어떠한 특정 작업을 수행하기 위한 명령문의 </a:t>
              </a:r>
              <a:r>
                <a:rPr lang="ko-KR" altLang="en-US" dirty="0" err="1"/>
                <a:t>집합으로기능적인</a:t>
              </a:r>
              <a:r>
                <a:rPr lang="ko-KR" altLang="en-US" dirty="0"/>
                <a:t> 측면을 표현하는 요소로 함수로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245098A-04BA-B96E-68B8-D74DA293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17" y="1248909"/>
            <a:ext cx="1983394" cy="239427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B4471D-A150-05E8-920E-9D47B582EF7B}"/>
              </a:ext>
            </a:extLst>
          </p:cNvPr>
          <p:cNvSpPr/>
          <p:nvPr/>
        </p:nvSpPr>
        <p:spPr>
          <a:xfrm>
            <a:off x="2743200" y="1318282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29E212-372B-72D9-29CA-D60C34719441}"/>
              </a:ext>
            </a:extLst>
          </p:cNvPr>
          <p:cNvCxnSpPr>
            <a:cxnSpLocks/>
          </p:cNvCxnSpPr>
          <p:nvPr/>
        </p:nvCxnSpPr>
        <p:spPr>
          <a:xfrm flipV="1">
            <a:off x="4154714" y="1147349"/>
            <a:ext cx="1531257" cy="347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0FCDD3-1EC3-089C-A8BD-2D62D871E4FE}"/>
              </a:ext>
            </a:extLst>
          </p:cNvPr>
          <p:cNvSpPr txBox="1"/>
          <p:nvPr/>
        </p:nvSpPr>
        <p:spPr>
          <a:xfrm>
            <a:off x="5663314" y="970707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929A3-5BE7-7EC3-846E-1C023ACC5E22}"/>
              </a:ext>
            </a:extLst>
          </p:cNvPr>
          <p:cNvSpPr txBox="1"/>
          <p:nvPr/>
        </p:nvSpPr>
        <p:spPr>
          <a:xfrm>
            <a:off x="5576229" y="2227256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7F8300-541B-1F28-72FE-BFC888AD37D7}"/>
              </a:ext>
            </a:extLst>
          </p:cNvPr>
          <p:cNvSpPr/>
          <p:nvPr/>
        </p:nvSpPr>
        <p:spPr>
          <a:xfrm>
            <a:off x="2743200" y="1938533"/>
            <a:ext cx="1422400" cy="961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4BFD51-633E-EB04-B106-09728DEC85B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165600" y="2391271"/>
            <a:ext cx="1417886" cy="27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564B44-D345-55A6-30F1-9ACA559EE040}"/>
              </a:ext>
            </a:extLst>
          </p:cNvPr>
          <p:cNvSpPr/>
          <p:nvPr/>
        </p:nvSpPr>
        <p:spPr>
          <a:xfrm>
            <a:off x="2743200" y="3187847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B6540E-FF67-BE83-DAAD-5717DEEE5EBD}"/>
              </a:ext>
            </a:extLst>
          </p:cNvPr>
          <p:cNvCxnSpPr>
            <a:cxnSpLocks/>
          </p:cNvCxnSpPr>
          <p:nvPr/>
        </p:nvCxnSpPr>
        <p:spPr>
          <a:xfrm>
            <a:off x="4154714" y="3361634"/>
            <a:ext cx="1428772" cy="6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D6A718-0DD4-4737-9358-1152407C73B1}"/>
              </a:ext>
            </a:extLst>
          </p:cNvPr>
          <p:cNvSpPr txBox="1"/>
          <p:nvPr/>
        </p:nvSpPr>
        <p:spPr>
          <a:xfrm>
            <a:off x="5600925" y="3191518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03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04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733912" y="4692121"/>
            <a:ext cx="10674543" cy="713459"/>
            <a:chOff x="1085785" y="-1112977"/>
            <a:chExt cx="10674543" cy="7134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Public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외부에 공개할 멤버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733911" y="5678569"/>
            <a:ext cx="10674544" cy="775913"/>
            <a:chOff x="1109798" y="2860942"/>
            <a:chExt cx="10674544" cy="775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Private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외부로부터 접근을 차단할 멤버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1F957B0-227B-2FAF-7D5D-01E4D271C32E}"/>
              </a:ext>
            </a:extLst>
          </p:cNvPr>
          <p:cNvGrpSpPr/>
          <p:nvPr/>
        </p:nvGrpSpPr>
        <p:grpSpPr>
          <a:xfrm>
            <a:off x="758728" y="3192112"/>
            <a:ext cx="10674543" cy="1420634"/>
            <a:chOff x="1085785" y="-1266154"/>
            <a:chExt cx="10674543" cy="14206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039EE7-AD37-2F54-9B8D-58F4FC08E1EA}"/>
                </a:ext>
              </a:extLst>
            </p:cNvPr>
            <p:cNvSpPr txBox="1"/>
            <p:nvPr/>
          </p:nvSpPr>
          <p:spPr>
            <a:xfrm>
              <a:off x="1085785" y="-1266154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Encapsulation</a:t>
              </a:r>
              <a:endParaRPr lang="ko-KR" altLang="en-US" sz="16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D7B23E-6853-6062-5C0F-B90B92981B07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객체지향 프로그래밍의 특징인 데이터 캡슐화</a:t>
              </a:r>
              <a:r>
                <a:rPr lang="en-US" altLang="ko-KR" dirty="0"/>
                <a:t>(Encapsulation)</a:t>
              </a:r>
              <a:r>
                <a:rPr lang="ko-KR" altLang="en-US" dirty="0"/>
                <a:t>은 객체의 속성과 행위를 하나로 묶고</a:t>
              </a:r>
              <a:r>
                <a:rPr lang="en-US" altLang="ko-KR" dirty="0"/>
                <a:t>, </a:t>
              </a:r>
              <a:r>
                <a:rPr lang="ko-KR" altLang="en-US" dirty="0"/>
                <a:t>객체가 가진 데이터를 외부로부터 감춰 은닉하는 것이다</a:t>
              </a:r>
              <a:r>
                <a:rPr lang="en-US" altLang="ko-KR" dirty="0"/>
                <a:t>. </a:t>
              </a:r>
              <a:r>
                <a:rPr lang="ko-KR" altLang="en-US" dirty="0"/>
                <a:t>데이터를 안전하게 보호하는 목적으로 클래스 내의 멤버를 감춘다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8A9933-57E9-A511-EEB7-B2707D89A5B0}"/>
              </a:ext>
            </a:extLst>
          </p:cNvPr>
          <p:cNvGrpSpPr/>
          <p:nvPr/>
        </p:nvGrpSpPr>
        <p:grpSpPr>
          <a:xfrm>
            <a:off x="4628317" y="932141"/>
            <a:ext cx="2734683" cy="2365486"/>
            <a:chOff x="4570260" y="559262"/>
            <a:chExt cx="2734683" cy="236548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E63A698-99E3-E61F-5055-22189A7C9CE3}"/>
                </a:ext>
              </a:extLst>
            </p:cNvPr>
            <p:cNvSpPr/>
            <p:nvPr/>
          </p:nvSpPr>
          <p:spPr>
            <a:xfrm>
              <a:off x="4570260" y="559262"/>
              <a:ext cx="2734683" cy="2365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Private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DA58FA-CF6D-7913-8A95-B790BD0DD375}"/>
                </a:ext>
              </a:extLst>
            </p:cNvPr>
            <p:cNvSpPr/>
            <p:nvPr/>
          </p:nvSpPr>
          <p:spPr>
            <a:xfrm>
              <a:off x="5262688" y="1158208"/>
              <a:ext cx="1349828" cy="11675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Private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DA70A2-BFC3-08A3-F505-1FC6AAD725EC}"/>
                </a:ext>
              </a:extLst>
            </p:cNvPr>
            <p:cNvSpPr txBox="1"/>
            <p:nvPr/>
          </p:nvSpPr>
          <p:spPr>
            <a:xfrm>
              <a:off x="5146572" y="734653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Public</a:t>
              </a:r>
              <a:endParaRPr lang="ko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D7F75D-FD37-7BDA-B485-4489A1F1EFB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357257" y="2036386"/>
            <a:ext cx="1576368" cy="2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DD0CB8-D9A0-81BE-4FB8-87DFA429255E}"/>
              </a:ext>
            </a:extLst>
          </p:cNvPr>
          <p:cNvCxnSpPr>
            <a:cxnSpLocks/>
          </p:cNvCxnSpPr>
          <p:nvPr/>
        </p:nvCxnSpPr>
        <p:spPr>
          <a:xfrm flipH="1" flipV="1">
            <a:off x="3383107" y="1877421"/>
            <a:ext cx="1788009" cy="4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A411FB-382F-6306-0A43-865BEC952BD6}"/>
              </a:ext>
            </a:extLst>
          </p:cNvPr>
          <p:cNvSpPr txBox="1"/>
          <p:nvPr/>
        </p:nvSpPr>
        <p:spPr>
          <a:xfrm>
            <a:off x="1507976" y="1723532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어디서든 접근 가능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AB670-7F4A-6E14-4E2D-AFAA1DE6CF57}"/>
              </a:ext>
            </a:extLst>
          </p:cNvPr>
          <p:cNvSpPr txBox="1"/>
          <p:nvPr/>
        </p:nvSpPr>
        <p:spPr>
          <a:xfrm>
            <a:off x="7933625" y="1882497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내에서만 접근 가능</a:t>
            </a:r>
          </a:p>
        </p:txBody>
      </p:sp>
    </p:spTree>
    <p:extLst>
      <p:ext uri="{BB962C8B-B14F-4D97-AF65-F5344CB8AC3E}">
        <p14:creationId xmlns:p14="http://schemas.microsoft.com/office/powerpoint/2010/main" val="95184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5348016" cy="1212536"/>
            <a:chOff x="-485731" y="275023"/>
            <a:chExt cx="534801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943426" y="473044"/>
              <a:ext cx="3918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Constructor &amp; Destructor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601797" y="1729108"/>
            <a:ext cx="10674543" cy="1267457"/>
            <a:chOff x="1085785" y="-1112977"/>
            <a:chExt cx="10674543" cy="12674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Constructor(</a:t>
              </a:r>
              <a:r>
                <a:rPr lang="ko-KR" altLang="en-US" sz="1600" b="1" dirty="0"/>
                <a:t>생성자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클래스 객체를 생성할 때 멤버의 변수를 초기화하는 함수로 객체 생성시 반드시 한 번만 호출된다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함수와 비슷한 특징을 가지며</a:t>
              </a:r>
              <a:r>
                <a:rPr lang="en-US" altLang="ko-KR" dirty="0"/>
                <a:t>, </a:t>
              </a:r>
              <a:r>
                <a:rPr lang="ko-KR" altLang="en-US" dirty="0"/>
                <a:t>생성자 오버로딩을 통해 다양한 생성자를 만들 수 있고 생성자 명은 클래스 명과 같다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601797" y="3716122"/>
            <a:ext cx="10674544" cy="1606910"/>
            <a:chOff x="1109798" y="2860942"/>
            <a:chExt cx="10674544" cy="16069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Destructor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객체가 소멸될 때 호출되는 함수로 객체가 사라질 때 반드시 한 번만 호출된다</a:t>
              </a:r>
              <a:r>
                <a:rPr lang="en-US" altLang="ko-KR" dirty="0"/>
                <a:t>. </a:t>
              </a:r>
              <a:r>
                <a:rPr lang="ko-KR" altLang="en-US" dirty="0"/>
                <a:t>객체가 소멸되는 시점은 일반 변수의 생명주기에서의 변수 소멸시점과 동일하다</a:t>
              </a:r>
              <a:r>
                <a:rPr lang="en-US" altLang="ko-KR" dirty="0"/>
                <a:t>. </a:t>
              </a:r>
              <a:r>
                <a:rPr lang="ko-KR" altLang="en-US" dirty="0"/>
                <a:t>소멸자는 동적할당 메모리를 해제하거나</a:t>
              </a:r>
              <a:r>
                <a:rPr lang="en-US" altLang="ko-KR" dirty="0"/>
                <a:t>, </a:t>
              </a:r>
              <a:r>
                <a:rPr lang="ko-KR" altLang="en-US" dirty="0"/>
                <a:t>임시 메모리를 지우기 위해 주로 사용된다</a:t>
              </a:r>
              <a:r>
                <a:rPr lang="en-US" altLang="ko-KR" dirty="0"/>
                <a:t>. </a:t>
              </a:r>
              <a:r>
                <a:rPr lang="ko-KR" altLang="en-US" dirty="0"/>
                <a:t>소멸자의 이름은 클래스의 이름과 동일하나</a:t>
              </a:r>
              <a:r>
                <a:rPr lang="en-US" altLang="ko-KR" dirty="0"/>
                <a:t>, </a:t>
              </a:r>
              <a:r>
                <a:rPr lang="ko-KR" altLang="en-US" dirty="0"/>
                <a:t>생성자와의 구별을 위해 이름 앞에 </a:t>
              </a:r>
              <a:r>
                <a:rPr lang="en-US" altLang="ko-KR" dirty="0"/>
                <a:t>‘~’</a:t>
              </a:r>
              <a:r>
                <a:rPr lang="ko-KR" altLang="en-US" dirty="0"/>
                <a:t>문자가 붙는다</a:t>
              </a:r>
              <a:r>
                <a:rPr lang="en-US" altLang="ko-KR" dirty="0"/>
                <a:t>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C03D04C-0C0F-6D38-42AF-72799EBDBDBF}"/>
              </a:ext>
            </a:extLst>
          </p:cNvPr>
          <p:cNvSpPr txBox="1"/>
          <p:nvPr/>
        </p:nvSpPr>
        <p:spPr>
          <a:xfrm>
            <a:off x="1109799" y="3233447"/>
            <a:ext cx="1033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※ 생성자는 전역 객체 생성자 </a:t>
            </a:r>
            <a:r>
              <a:rPr lang="en-US" altLang="ko-KR" sz="1400" dirty="0"/>
              <a:t>-&gt; </a:t>
            </a:r>
            <a:r>
              <a:rPr lang="ko-KR" altLang="en-US" sz="1400" dirty="0"/>
              <a:t>지역 객체 생성자 순으로 호출된다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93CCE2-A3ED-2B93-E8A2-04C50422B4CA}"/>
              </a:ext>
            </a:extLst>
          </p:cNvPr>
          <p:cNvSpPr txBox="1"/>
          <p:nvPr/>
        </p:nvSpPr>
        <p:spPr>
          <a:xfrm>
            <a:off x="1275016" y="5540662"/>
            <a:ext cx="1033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※ 소멸자는 지역 객체 </a:t>
            </a:r>
            <a:r>
              <a:rPr lang="ko-KR" altLang="en-US" sz="1400" dirty="0" err="1"/>
              <a:t>소멸자</a:t>
            </a:r>
            <a:r>
              <a:rPr lang="ko-KR" altLang="en-US" sz="1400" dirty="0"/>
              <a:t> </a:t>
            </a:r>
            <a:r>
              <a:rPr lang="en-US" altLang="ko-KR" sz="1400" dirty="0"/>
              <a:t>-&gt; </a:t>
            </a:r>
            <a:r>
              <a:rPr lang="ko-KR" altLang="en-US" sz="1400" dirty="0"/>
              <a:t>전역 객체 </a:t>
            </a:r>
            <a:r>
              <a:rPr lang="ko-KR" altLang="en-US" sz="1400" dirty="0" err="1"/>
              <a:t>소멸자</a:t>
            </a:r>
            <a:r>
              <a:rPr lang="ko-KR" altLang="en-US" sz="1400" dirty="0"/>
              <a:t> 순으로 수행된다</a:t>
            </a:r>
            <a:r>
              <a:rPr lang="en-US" altLang="ko-KR" sz="1400" dirty="0"/>
              <a:t>. </a:t>
            </a:r>
            <a:r>
              <a:rPr lang="ko-KR" altLang="en-US" sz="1400" dirty="0"/>
              <a:t>객체가 </a:t>
            </a:r>
            <a:r>
              <a:rPr lang="ko-KR" altLang="en-US" sz="1400" dirty="0" err="1"/>
              <a:t>후입선출</a:t>
            </a:r>
            <a:r>
              <a:rPr lang="ko-KR" altLang="en-US" sz="1400" dirty="0"/>
              <a:t> 방식으로 동작하기 때문이다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633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11627</TotalTime>
  <Words>429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현석 이</cp:lastModifiedBy>
  <cp:revision>284</cp:revision>
  <dcterms:created xsi:type="dcterms:W3CDTF">2019-04-07T02:14:34Z</dcterms:created>
  <dcterms:modified xsi:type="dcterms:W3CDTF">2023-11-30T15:16:59Z</dcterms:modified>
</cp:coreProperties>
</file>