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4" r:id="rId3"/>
    <p:sldId id="335" r:id="rId4"/>
    <p:sldId id="360" r:id="rId5"/>
    <p:sldId id="379" r:id="rId6"/>
    <p:sldId id="380" r:id="rId7"/>
    <p:sldId id="381" r:id="rId8"/>
    <p:sldId id="382" r:id="rId9"/>
    <p:sldId id="261" r:id="rId10"/>
    <p:sldId id="383" r:id="rId11"/>
    <p:sldId id="385" r:id="rId12"/>
    <p:sldId id="386" r:id="rId13"/>
    <p:sldId id="34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ED7D31"/>
    <a:srgbClr val="E94781"/>
    <a:srgbClr val="FFFF00"/>
    <a:srgbClr val="578280"/>
    <a:srgbClr val="3B8571"/>
    <a:srgbClr val="FFFFFF"/>
    <a:srgbClr val="2F266B"/>
    <a:srgbClr val="00B0F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8ED38-68F6-4F97-95D2-07D8515351CD}" v="5" dt="2023-05-04T08:45:53.570"/>
    <p1510:client id="{CABCA650-D1DC-4753-BB6C-E8B535A49AF6}" v="99" dt="2023-05-04T07:20:25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76DBE-B8B7-4CB5-A553-1B08000DB1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BC4183-4088-423C-A8E1-0F33F48E37AA}">
      <dgm:prSet phldrT="[텍스트]" custT="1"/>
      <dgm:spPr>
        <a:solidFill>
          <a:srgbClr val="ED7D31"/>
        </a:solidFill>
      </dgm:spPr>
      <dgm:t>
        <a:bodyPr/>
        <a:lstStyle/>
        <a:p>
          <a:pPr algn="ctr" latinLnBrk="1"/>
          <a:r>
            <a:rPr lang="ko-KR" altLang="en-US" sz="1400" dirty="0"/>
            <a:t>내부 역량 강화</a:t>
          </a:r>
        </a:p>
      </dgm:t>
    </dgm:pt>
    <dgm:pt modelId="{731D4BE4-B102-4535-B094-3FEC1D991610}" type="parTrans" cxnId="{2A2E7D35-36A6-4182-B500-0E9262089475}">
      <dgm:prSet/>
      <dgm:spPr/>
      <dgm:t>
        <a:bodyPr/>
        <a:lstStyle/>
        <a:p>
          <a:pPr latinLnBrk="1"/>
          <a:endParaRPr lang="ko-KR" altLang="en-US"/>
        </a:p>
      </dgm:t>
    </dgm:pt>
    <dgm:pt modelId="{CF2F1DD8-85D0-4F98-9F15-FECBA4480858}" type="sibTrans" cxnId="{2A2E7D35-36A6-4182-B500-0E9262089475}">
      <dgm:prSet/>
      <dgm:spPr/>
      <dgm:t>
        <a:bodyPr/>
        <a:lstStyle/>
        <a:p>
          <a:pPr latinLnBrk="1"/>
          <a:endParaRPr lang="ko-KR" altLang="en-US"/>
        </a:p>
      </dgm:t>
    </dgm:pt>
    <dgm:pt modelId="{6AE32628-1DD2-42A2-9A51-DFCFDD43F5B2}">
      <dgm:prSet phldrT="[텍스트]" custT="1"/>
      <dgm:spPr>
        <a:solidFill>
          <a:srgbClr val="ED7D31"/>
        </a:solidFill>
      </dgm:spPr>
      <dgm:t>
        <a:bodyPr/>
        <a:lstStyle/>
        <a:p>
          <a:pPr algn="ctr" latinLnBrk="1"/>
          <a:r>
            <a:rPr lang="ko-KR" altLang="en-US" sz="1400" dirty="0"/>
            <a:t>적절한 제안 및 수주 대응</a:t>
          </a:r>
        </a:p>
      </dgm:t>
    </dgm:pt>
    <dgm:pt modelId="{65DEF27F-8342-4DB9-9F9F-C70D96A9C5C2}" type="parTrans" cxnId="{74C69909-ECDB-4113-BE09-5DE6C16A6624}">
      <dgm:prSet/>
      <dgm:spPr/>
      <dgm:t>
        <a:bodyPr/>
        <a:lstStyle/>
        <a:p>
          <a:pPr latinLnBrk="1"/>
          <a:endParaRPr lang="ko-KR" altLang="en-US"/>
        </a:p>
      </dgm:t>
    </dgm:pt>
    <dgm:pt modelId="{256A83A2-2758-42BE-A4F4-2BB895557C06}" type="sibTrans" cxnId="{74C69909-ECDB-4113-BE09-5DE6C16A6624}">
      <dgm:prSet/>
      <dgm:spPr/>
      <dgm:t>
        <a:bodyPr/>
        <a:lstStyle/>
        <a:p>
          <a:pPr latinLnBrk="1"/>
          <a:endParaRPr lang="ko-KR" altLang="en-US"/>
        </a:p>
      </dgm:t>
    </dgm:pt>
    <dgm:pt modelId="{1E5D3F4B-A42E-4B81-A5E8-0450161ACF0F}">
      <dgm:prSet phldrT="[텍스트]" custT="1"/>
      <dgm:spPr>
        <a:solidFill>
          <a:srgbClr val="ED7D31"/>
        </a:solidFill>
      </dgm:spPr>
      <dgm:t>
        <a:bodyPr/>
        <a:lstStyle/>
        <a:p>
          <a:pPr algn="ctr" latinLnBrk="1"/>
          <a:r>
            <a:rPr lang="ko-KR" altLang="en-US" sz="1400" dirty="0"/>
            <a:t>고객과 신뢰관계 향상</a:t>
          </a:r>
        </a:p>
      </dgm:t>
    </dgm:pt>
    <dgm:pt modelId="{D554538D-B9EC-4E12-A678-0F3B9F75EB82}" type="parTrans" cxnId="{06C2B489-09EE-4697-859A-E12A337418A7}">
      <dgm:prSet/>
      <dgm:spPr/>
      <dgm:t>
        <a:bodyPr/>
        <a:lstStyle/>
        <a:p>
          <a:pPr latinLnBrk="1"/>
          <a:endParaRPr lang="ko-KR" altLang="en-US"/>
        </a:p>
      </dgm:t>
    </dgm:pt>
    <dgm:pt modelId="{4C1F2984-2646-45D6-8715-546A45B72702}" type="sibTrans" cxnId="{06C2B489-09EE-4697-859A-E12A337418A7}">
      <dgm:prSet/>
      <dgm:spPr/>
      <dgm:t>
        <a:bodyPr/>
        <a:lstStyle/>
        <a:p>
          <a:pPr latinLnBrk="1"/>
          <a:endParaRPr lang="ko-KR" altLang="en-US"/>
        </a:p>
      </dgm:t>
    </dgm:pt>
    <dgm:pt modelId="{43F06F07-BB8B-4EA1-986C-7EDFE511B1D9}">
      <dgm:prSet/>
      <dgm:spPr>
        <a:ln>
          <a:solidFill>
            <a:srgbClr val="ED7D31"/>
          </a:solidFill>
        </a:ln>
      </dgm:spPr>
      <dgm:t>
        <a:bodyPr/>
        <a:lstStyle/>
        <a:p>
          <a:pPr latinLnBrk="1"/>
          <a:r>
            <a:rPr lang="ko-KR" altLang="en-US" dirty="0"/>
            <a:t>수주 단계</a:t>
          </a:r>
          <a:r>
            <a:rPr lang="en-US" altLang="ko-KR" dirty="0"/>
            <a:t>, </a:t>
          </a:r>
          <a:r>
            <a:rPr lang="ko-KR" altLang="en-US" dirty="0"/>
            <a:t>해외 </a:t>
          </a:r>
          <a:r>
            <a:rPr lang="en-US" altLang="ko-KR" dirty="0"/>
            <a:t>OEM</a:t>
          </a:r>
          <a:r>
            <a:rPr lang="ko-KR" altLang="en-US" dirty="0"/>
            <a:t>의 </a:t>
          </a:r>
          <a:r>
            <a:rPr lang="en-US" altLang="ko-KR" dirty="0"/>
            <a:t>RFP/SOW</a:t>
          </a:r>
          <a:r>
            <a:rPr lang="ko-KR" altLang="en-US" dirty="0"/>
            <a:t>에 대한 정확한 이해</a:t>
          </a:r>
        </a:p>
      </dgm:t>
    </dgm:pt>
    <dgm:pt modelId="{5B7E42CE-AC13-422D-9425-195326AF503B}" type="parTrans" cxnId="{F7E4010E-B463-4964-8A59-F72AAD4E4872}">
      <dgm:prSet/>
      <dgm:spPr/>
      <dgm:t>
        <a:bodyPr/>
        <a:lstStyle/>
        <a:p>
          <a:pPr latinLnBrk="1"/>
          <a:endParaRPr lang="ko-KR" altLang="en-US"/>
        </a:p>
      </dgm:t>
    </dgm:pt>
    <dgm:pt modelId="{700C856A-F5D8-4BBD-B101-799B765C703F}" type="sibTrans" cxnId="{F7E4010E-B463-4964-8A59-F72AAD4E4872}">
      <dgm:prSet/>
      <dgm:spPr/>
      <dgm:t>
        <a:bodyPr/>
        <a:lstStyle/>
        <a:p>
          <a:pPr latinLnBrk="1"/>
          <a:endParaRPr lang="ko-KR" altLang="en-US"/>
        </a:p>
      </dgm:t>
    </dgm:pt>
    <dgm:pt modelId="{6134C727-8A66-4E4B-9142-924092709888}">
      <dgm:prSet/>
      <dgm:spPr>
        <a:ln>
          <a:solidFill>
            <a:srgbClr val="ED7D31"/>
          </a:solidFill>
        </a:ln>
      </dgm:spPr>
      <dgm:t>
        <a:bodyPr/>
        <a:lstStyle/>
        <a:p>
          <a:pPr latinLnBrk="1"/>
          <a:r>
            <a:rPr lang="ko-KR" altLang="en-US" dirty="0"/>
            <a:t>잠재 </a:t>
          </a:r>
          <a:r>
            <a:rPr lang="en-US" altLang="ko-KR" dirty="0"/>
            <a:t>OEM(Original </a:t>
          </a:r>
          <a:r>
            <a:rPr lang="en-US" altLang="ko-KR" dirty="0" err="1"/>
            <a:t>Epuipment</a:t>
          </a:r>
          <a:r>
            <a:rPr lang="en-US" altLang="ko-KR" dirty="0"/>
            <a:t> Manufacturing)</a:t>
          </a:r>
          <a:r>
            <a:rPr lang="ko-KR" altLang="en-US" dirty="0"/>
            <a:t>수주를 위한 필요한 사전 준비 수행</a:t>
          </a:r>
        </a:p>
      </dgm:t>
    </dgm:pt>
    <dgm:pt modelId="{518B7F0A-DA66-4DE4-A335-B523121E8381}" type="parTrans" cxnId="{F536E00B-F454-442F-82EA-0663A1AE09AB}">
      <dgm:prSet/>
      <dgm:spPr/>
      <dgm:t>
        <a:bodyPr/>
        <a:lstStyle/>
        <a:p>
          <a:pPr latinLnBrk="1"/>
          <a:endParaRPr lang="ko-KR" altLang="en-US"/>
        </a:p>
      </dgm:t>
    </dgm:pt>
    <dgm:pt modelId="{71611EA8-24DA-4F90-9A9A-2FB0D91A8B92}" type="sibTrans" cxnId="{F536E00B-F454-442F-82EA-0663A1AE09AB}">
      <dgm:prSet/>
      <dgm:spPr/>
      <dgm:t>
        <a:bodyPr/>
        <a:lstStyle/>
        <a:p>
          <a:pPr latinLnBrk="1"/>
          <a:endParaRPr lang="ko-KR" altLang="en-US"/>
        </a:p>
      </dgm:t>
    </dgm:pt>
    <dgm:pt modelId="{7B9E7292-B15C-4FEE-A910-51CD16F45DCE}">
      <dgm:prSet/>
      <dgm:spPr>
        <a:ln>
          <a:solidFill>
            <a:srgbClr val="ED7D31"/>
          </a:solidFill>
        </a:ln>
      </dgm:spPr>
      <dgm:t>
        <a:bodyPr/>
        <a:lstStyle/>
        <a:p>
          <a:pPr latinLnBrk="1"/>
          <a:r>
            <a:rPr lang="ko-KR" altLang="en-US" dirty="0"/>
            <a:t>수주 후</a:t>
          </a:r>
          <a:r>
            <a:rPr lang="en-US" altLang="ko-KR" dirty="0"/>
            <a:t>, </a:t>
          </a:r>
          <a:r>
            <a:rPr lang="ko-KR" altLang="en-US" dirty="0"/>
            <a:t>수월한</a:t>
          </a:r>
          <a:r>
            <a:rPr lang="en-US" altLang="ko-KR" dirty="0"/>
            <a:t> </a:t>
          </a:r>
          <a:r>
            <a:rPr lang="ko-KR" altLang="en-US" dirty="0"/>
            <a:t>해외 </a:t>
          </a:r>
          <a:r>
            <a:rPr lang="en-US" altLang="ko-KR" dirty="0"/>
            <a:t>OEM </a:t>
          </a:r>
          <a:r>
            <a:rPr lang="ko-KR" altLang="en-US" dirty="0"/>
            <a:t>기대 사항에 따른 프로세스 수행 및 협업</a:t>
          </a:r>
        </a:p>
      </dgm:t>
    </dgm:pt>
    <dgm:pt modelId="{397F930E-5C20-4F4E-93EB-1099EA1860CC}" type="parTrans" cxnId="{A097AD8E-8DC3-4740-84C7-F111F5A3230D}">
      <dgm:prSet/>
      <dgm:spPr/>
      <dgm:t>
        <a:bodyPr/>
        <a:lstStyle/>
        <a:p>
          <a:pPr latinLnBrk="1"/>
          <a:endParaRPr lang="ko-KR" altLang="en-US"/>
        </a:p>
      </dgm:t>
    </dgm:pt>
    <dgm:pt modelId="{4CA218CE-FC13-4A8A-B970-7937B3EA1A86}" type="sibTrans" cxnId="{A097AD8E-8DC3-4740-84C7-F111F5A3230D}">
      <dgm:prSet/>
      <dgm:spPr/>
      <dgm:t>
        <a:bodyPr/>
        <a:lstStyle/>
        <a:p>
          <a:pPr latinLnBrk="1"/>
          <a:endParaRPr lang="ko-KR" altLang="en-US"/>
        </a:p>
      </dgm:t>
    </dgm:pt>
    <dgm:pt modelId="{0A648FA7-4AED-4252-9A95-AF02FCBF48D5}" type="pres">
      <dgm:prSet presAssocID="{70A76DBE-B8B7-4CB5-A553-1B08000DB1E0}" presName="linear" presStyleCnt="0">
        <dgm:presLayoutVars>
          <dgm:dir/>
          <dgm:animLvl val="lvl"/>
          <dgm:resizeHandles val="exact"/>
        </dgm:presLayoutVars>
      </dgm:prSet>
      <dgm:spPr/>
    </dgm:pt>
    <dgm:pt modelId="{142AEEBA-DA07-4539-93F7-03B6BF4953DA}" type="pres">
      <dgm:prSet presAssocID="{9ABC4183-4088-423C-A8E1-0F33F48E37AA}" presName="parentLin" presStyleCnt="0"/>
      <dgm:spPr/>
    </dgm:pt>
    <dgm:pt modelId="{3F98E003-6F89-4F93-AF7F-0C5CBC07D987}" type="pres">
      <dgm:prSet presAssocID="{9ABC4183-4088-423C-A8E1-0F33F48E37AA}" presName="parentLeftMargin" presStyleLbl="node1" presStyleIdx="0" presStyleCnt="3"/>
      <dgm:spPr/>
    </dgm:pt>
    <dgm:pt modelId="{638D0855-260C-4BE9-9DB1-A2B52D192C9C}" type="pres">
      <dgm:prSet presAssocID="{9ABC4183-4088-423C-A8E1-0F33F48E37AA}" presName="parentText" presStyleLbl="node1" presStyleIdx="0" presStyleCnt="3" custScaleX="38368">
        <dgm:presLayoutVars>
          <dgm:chMax val="0"/>
          <dgm:bulletEnabled val="1"/>
        </dgm:presLayoutVars>
      </dgm:prSet>
      <dgm:spPr/>
    </dgm:pt>
    <dgm:pt modelId="{F0DDD9BC-3E00-4DF0-AB17-1F4C8D30EEAD}" type="pres">
      <dgm:prSet presAssocID="{9ABC4183-4088-423C-A8E1-0F33F48E37AA}" presName="negativeSpace" presStyleCnt="0"/>
      <dgm:spPr/>
    </dgm:pt>
    <dgm:pt modelId="{812E7E82-0E3C-40CF-A90C-4E1417C0E1FE}" type="pres">
      <dgm:prSet presAssocID="{9ABC4183-4088-423C-A8E1-0F33F48E37AA}" presName="childText" presStyleLbl="conFgAcc1" presStyleIdx="0" presStyleCnt="3">
        <dgm:presLayoutVars>
          <dgm:bulletEnabled val="1"/>
        </dgm:presLayoutVars>
      </dgm:prSet>
      <dgm:spPr/>
    </dgm:pt>
    <dgm:pt modelId="{B74EEB66-497F-4CA1-88C1-B075D9D064B5}" type="pres">
      <dgm:prSet presAssocID="{CF2F1DD8-85D0-4F98-9F15-FECBA4480858}" presName="spaceBetweenRectangles" presStyleCnt="0"/>
      <dgm:spPr/>
    </dgm:pt>
    <dgm:pt modelId="{08C87565-37A5-4A73-8F45-D7D8B2FB27BD}" type="pres">
      <dgm:prSet presAssocID="{6AE32628-1DD2-42A2-9A51-DFCFDD43F5B2}" presName="parentLin" presStyleCnt="0"/>
      <dgm:spPr/>
    </dgm:pt>
    <dgm:pt modelId="{6AC5071B-9508-44B5-887F-4C9153267692}" type="pres">
      <dgm:prSet presAssocID="{6AE32628-1DD2-42A2-9A51-DFCFDD43F5B2}" presName="parentLeftMargin" presStyleLbl="node1" presStyleIdx="0" presStyleCnt="3"/>
      <dgm:spPr/>
    </dgm:pt>
    <dgm:pt modelId="{4B2D381F-9E12-409E-A2FC-BA24EAB738A2}" type="pres">
      <dgm:prSet presAssocID="{6AE32628-1DD2-42A2-9A51-DFCFDD43F5B2}" presName="parentText" presStyleLbl="node1" presStyleIdx="1" presStyleCnt="3" custScaleX="39306">
        <dgm:presLayoutVars>
          <dgm:chMax val="0"/>
          <dgm:bulletEnabled val="1"/>
        </dgm:presLayoutVars>
      </dgm:prSet>
      <dgm:spPr/>
    </dgm:pt>
    <dgm:pt modelId="{95D3EA34-7129-42DB-9CB9-06ED23CE8CAC}" type="pres">
      <dgm:prSet presAssocID="{6AE32628-1DD2-42A2-9A51-DFCFDD43F5B2}" presName="negativeSpace" presStyleCnt="0"/>
      <dgm:spPr/>
    </dgm:pt>
    <dgm:pt modelId="{26BAF45D-69F2-43AB-94F7-529146C3CB1D}" type="pres">
      <dgm:prSet presAssocID="{6AE32628-1DD2-42A2-9A51-DFCFDD43F5B2}" presName="childText" presStyleLbl="conFgAcc1" presStyleIdx="1" presStyleCnt="3">
        <dgm:presLayoutVars>
          <dgm:bulletEnabled val="1"/>
        </dgm:presLayoutVars>
      </dgm:prSet>
      <dgm:spPr/>
    </dgm:pt>
    <dgm:pt modelId="{E8515412-6154-430E-BE79-43F0DE36C53E}" type="pres">
      <dgm:prSet presAssocID="{256A83A2-2758-42BE-A4F4-2BB895557C06}" presName="spaceBetweenRectangles" presStyleCnt="0"/>
      <dgm:spPr/>
    </dgm:pt>
    <dgm:pt modelId="{D86C1EDE-CA27-4B5F-BCB5-781D669B6CF1}" type="pres">
      <dgm:prSet presAssocID="{1E5D3F4B-A42E-4B81-A5E8-0450161ACF0F}" presName="parentLin" presStyleCnt="0"/>
      <dgm:spPr/>
    </dgm:pt>
    <dgm:pt modelId="{57F236BA-C90F-400B-BDFC-5453B10B4987}" type="pres">
      <dgm:prSet presAssocID="{1E5D3F4B-A42E-4B81-A5E8-0450161ACF0F}" presName="parentLeftMargin" presStyleLbl="node1" presStyleIdx="1" presStyleCnt="3"/>
      <dgm:spPr/>
    </dgm:pt>
    <dgm:pt modelId="{EE7A8038-C028-4760-925B-5554EA2553D9}" type="pres">
      <dgm:prSet presAssocID="{1E5D3F4B-A42E-4B81-A5E8-0450161ACF0F}" presName="parentText" presStyleLbl="node1" presStyleIdx="2" presStyleCnt="3" custScaleX="38564">
        <dgm:presLayoutVars>
          <dgm:chMax val="0"/>
          <dgm:bulletEnabled val="1"/>
        </dgm:presLayoutVars>
      </dgm:prSet>
      <dgm:spPr/>
    </dgm:pt>
    <dgm:pt modelId="{8BB92E10-D44F-481B-928E-326B03EEA779}" type="pres">
      <dgm:prSet presAssocID="{1E5D3F4B-A42E-4B81-A5E8-0450161ACF0F}" presName="negativeSpace" presStyleCnt="0"/>
      <dgm:spPr/>
    </dgm:pt>
    <dgm:pt modelId="{94589106-F48D-4396-BA2A-954FA3D2FD6B}" type="pres">
      <dgm:prSet presAssocID="{1E5D3F4B-A42E-4B81-A5E8-0450161ACF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C69909-ECDB-4113-BE09-5DE6C16A6624}" srcId="{70A76DBE-B8B7-4CB5-A553-1B08000DB1E0}" destId="{6AE32628-1DD2-42A2-9A51-DFCFDD43F5B2}" srcOrd="1" destOrd="0" parTransId="{65DEF27F-8342-4DB9-9F9F-C70D96A9C5C2}" sibTransId="{256A83A2-2758-42BE-A4F4-2BB895557C06}"/>
    <dgm:cxn modelId="{F536E00B-F454-442F-82EA-0663A1AE09AB}" srcId="{9ABC4183-4088-423C-A8E1-0F33F48E37AA}" destId="{6134C727-8A66-4E4B-9142-924092709888}" srcOrd="0" destOrd="0" parTransId="{518B7F0A-DA66-4DE4-A335-B523121E8381}" sibTransId="{71611EA8-24DA-4F90-9A9A-2FB0D91A8B92}"/>
    <dgm:cxn modelId="{F7E4010E-B463-4964-8A59-F72AAD4E4872}" srcId="{6AE32628-1DD2-42A2-9A51-DFCFDD43F5B2}" destId="{43F06F07-BB8B-4EA1-986C-7EDFE511B1D9}" srcOrd="0" destOrd="0" parTransId="{5B7E42CE-AC13-422D-9425-195326AF503B}" sibTransId="{700C856A-F5D8-4BBD-B101-799B765C703F}"/>
    <dgm:cxn modelId="{E87EE910-67A8-4B50-9B47-E53676536DAF}" type="presOf" srcId="{6AE32628-1DD2-42A2-9A51-DFCFDD43F5B2}" destId="{6AC5071B-9508-44B5-887F-4C9153267692}" srcOrd="0" destOrd="0" presId="urn:microsoft.com/office/officeart/2005/8/layout/list1"/>
    <dgm:cxn modelId="{2A2E7D35-36A6-4182-B500-0E9262089475}" srcId="{70A76DBE-B8B7-4CB5-A553-1B08000DB1E0}" destId="{9ABC4183-4088-423C-A8E1-0F33F48E37AA}" srcOrd="0" destOrd="0" parTransId="{731D4BE4-B102-4535-B094-3FEC1D991610}" sibTransId="{CF2F1DD8-85D0-4F98-9F15-FECBA4480858}"/>
    <dgm:cxn modelId="{D080C735-6945-47E8-9AA4-4A4CAD1D1A6F}" type="presOf" srcId="{1E5D3F4B-A42E-4B81-A5E8-0450161ACF0F}" destId="{EE7A8038-C028-4760-925B-5554EA2553D9}" srcOrd="1" destOrd="0" presId="urn:microsoft.com/office/officeart/2005/8/layout/list1"/>
    <dgm:cxn modelId="{78DA0A64-9B37-4271-8DF9-B5ABC3BE0382}" type="presOf" srcId="{6134C727-8A66-4E4B-9142-924092709888}" destId="{812E7E82-0E3C-40CF-A90C-4E1417C0E1FE}" srcOrd="0" destOrd="0" presId="urn:microsoft.com/office/officeart/2005/8/layout/list1"/>
    <dgm:cxn modelId="{F4B5DC48-B382-4E1F-9253-4B4ED9F2BBC3}" type="presOf" srcId="{7B9E7292-B15C-4FEE-A910-51CD16F45DCE}" destId="{94589106-F48D-4396-BA2A-954FA3D2FD6B}" srcOrd="0" destOrd="0" presId="urn:microsoft.com/office/officeart/2005/8/layout/list1"/>
    <dgm:cxn modelId="{06C2B489-09EE-4697-859A-E12A337418A7}" srcId="{70A76DBE-B8B7-4CB5-A553-1B08000DB1E0}" destId="{1E5D3F4B-A42E-4B81-A5E8-0450161ACF0F}" srcOrd="2" destOrd="0" parTransId="{D554538D-B9EC-4E12-A678-0F3B9F75EB82}" sibTransId="{4C1F2984-2646-45D6-8715-546A45B72702}"/>
    <dgm:cxn modelId="{A097AD8E-8DC3-4740-84C7-F111F5A3230D}" srcId="{1E5D3F4B-A42E-4B81-A5E8-0450161ACF0F}" destId="{7B9E7292-B15C-4FEE-A910-51CD16F45DCE}" srcOrd="0" destOrd="0" parTransId="{397F930E-5C20-4F4E-93EB-1099EA1860CC}" sibTransId="{4CA218CE-FC13-4A8A-B970-7937B3EA1A86}"/>
    <dgm:cxn modelId="{EEE835A0-3C5C-41D3-B279-D74FE4E66856}" type="presOf" srcId="{9ABC4183-4088-423C-A8E1-0F33F48E37AA}" destId="{638D0855-260C-4BE9-9DB1-A2B52D192C9C}" srcOrd="1" destOrd="0" presId="urn:microsoft.com/office/officeart/2005/8/layout/list1"/>
    <dgm:cxn modelId="{61748EA3-0FB8-4E57-9155-B5C91E7FA92D}" type="presOf" srcId="{6AE32628-1DD2-42A2-9A51-DFCFDD43F5B2}" destId="{4B2D381F-9E12-409E-A2FC-BA24EAB738A2}" srcOrd="1" destOrd="0" presId="urn:microsoft.com/office/officeart/2005/8/layout/list1"/>
    <dgm:cxn modelId="{61E419B5-C235-492D-9680-03567449EBCC}" type="presOf" srcId="{9ABC4183-4088-423C-A8E1-0F33F48E37AA}" destId="{3F98E003-6F89-4F93-AF7F-0C5CBC07D987}" srcOrd="0" destOrd="0" presId="urn:microsoft.com/office/officeart/2005/8/layout/list1"/>
    <dgm:cxn modelId="{7F39F9BB-09E9-4A88-8309-D79C0C4A112B}" type="presOf" srcId="{70A76DBE-B8B7-4CB5-A553-1B08000DB1E0}" destId="{0A648FA7-4AED-4252-9A95-AF02FCBF48D5}" srcOrd="0" destOrd="0" presId="urn:microsoft.com/office/officeart/2005/8/layout/list1"/>
    <dgm:cxn modelId="{18E04DE4-FAD7-4AD6-9933-536374DC69B8}" type="presOf" srcId="{43F06F07-BB8B-4EA1-986C-7EDFE511B1D9}" destId="{26BAF45D-69F2-43AB-94F7-529146C3CB1D}" srcOrd="0" destOrd="0" presId="urn:microsoft.com/office/officeart/2005/8/layout/list1"/>
    <dgm:cxn modelId="{DB2B98E5-2591-4A6C-A723-D50B13BE4CE0}" type="presOf" srcId="{1E5D3F4B-A42E-4B81-A5E8-0450161ACF0F}" destId="{57F236BA-C90F-400B-BDFC-5453B10B4987}" srcOrd="0" destOrd="0" presId="urn:microsoft.com/office/officeart/2005/8/layout/list1"/>
    <dgm:cxn modelId="{BD5D301F-6ABA-4BE0-BF14-814376DDEA74}" type="presParOf" srcId="{0A648FA7-4AED-4252-9A95-AF02FCBF48D5}" destId="{142AEEBA-DA07-4539-93F7-03B6BF4953DA}" srcOrd="0" destOrd="0" presId="urn:microsoft.com/office/officeart/2005/8/layout/list1"/>
    <dgm:cxn modelId="{4A43B2F9-52A9-44FB-9750-BD63D773964F}" type="presParOf" srcId="{142AEEBA-DA07-4539-93F7-03B6BF4953DA}" destId="{3F98E003-6F89-4F93-AF7F-0C5CBC07D987}" srcOrd="0" destOrd="0" presId="urn:microsoft.com/office/officeart/2005/8/layout/list1"/>
    <dgm:cxn modelId="{F5BE6388-5FC8-430A-8014-B7E18655780C}" type="presParOf" srcId="{142AEEBA-DA07-4539-93F7-03B6BF4953DA}" destId="{638D0855-260C-4BE9-9DB1-A2B52D192C9C}" srcOrd="1" destOrd="0" presId="urn:microsoft.com/office/officeart/2005/8/layout/list1"/>
    <dgm:cxn modelId="{50FD091C-B581-4866-9529-2234C97DE7EB}" type="presParOf" srcId="{0A648FA7-4AED-4252-9A95-AF02FCBF48D5}" destId="{F0DDD9BC-3E00-4DF0-AB17-1F4C8D30EEAD}" srcOrd="1" destOrd="0" presId="urn:microsoft.com/office/officeart/2005/8/layout/list1"/>
    <dgm:cxn modelId="{AD77D6E3-788B-4C8E-A927-9E4F8C97BC5A}" type="presParOf" srcId="{0A648FA7-4AED-4252-9A95-AF02FCBF48D5}" destId="{812E7E82-0E3C-40CF-A90C-4E1417C0E1FE}" srcOrd="2" destOrd="0" presId="urn:microsoft.com/office/officeart/2005/8/layout/list1"/>
    <dgm:cxn modelId="{FACEA270-50F4-4D97-9D28-B1E5B935DCB7}" type="presParOf" srcId="{0A648FA7-4AED-4252-9A95-AF02FCBF48D5}" destId="{B74EEB66-497F-4CA1-88C1-B075D9D064B5}" srcOrd="3" destOrd="0" presId="urn:microsoft.com/office/officeart/2005/8/layout/list1"/>
    <dgm:cxn modelId="{06DDCFCA-14DF-4EFA-99C7-62978E8C9839}" type="presParOf" srcId="{0A648FA7-4AED-4252-9A95-AF02FCBF48D5}" destId="{08C87565-37A5-4A73-8F45-D7D8B2FB27BD}" srcOrd="4" destOrd="0" presId="urn:microsoft.com/office/officeart/2005/8/layout/list1"/>
    <dgm:cxn modelId="{D05062A1-730D-495B-8B9A-046603D69B8E}" type="presParOf" srcId="{08C87565-37A5-4A73-8F45-D7D8B2FB27BD}" destId="{6AC5071B-9508-44B5-887F-4C9153267692}" srcOrd="0" destOrd="0" presId="urn:microsoft.com/office/officeart/2005/8/layout/list1"/>
    <dgm:cxn modelId="{EFC1C719-BCC7-4EDD-AF9F-48523400824A}" type="presParOf" srcId="{08C87565-37A5-4A73-8F45-D7D8B2FB27BD}" destId="{4B2D381F-9E12-409E-A2FC-BA24EAB738A2}" srcOrd="1" destOrd="0" presId="urn:microsoft.com/office/officeart/2005/8/layout/list1"/>
    <dgm:cxn modelId="{0E229462-B146-4FE6-985B-03C882D13F13}" type="presParOf" srcId="{0A648FA7-4AED-4252-9A95-AF02FCBF48D5}" destId="{95D3EA34-7129-42DB-9CB9-06ED23CE8CAC}" srcOrd="5" destOrd="0" presId="urn:microsoft.com/office/officeart/2005/8/layout/list1"/>
    <dgm:cxn modelId="{CC33E571-D37A-4E41-B626-9E64B700538C}" type="presParOf" srcId="{0A648FA7-4AED-4252-9A95-AF02FCBF48D5}" destId="{26BAF45D-69F2-43AB-94F7-529146C3CB1D}" srcOrd="6" destOrd="0" presId="urn:microsoft.com/office/officeart/2005/8/layout/list1"/>
    <dgm:cxn modelId="{D0D2BA97-D3CD-4FC6-A427-4526DE64DFC3}" type="presParOf" srcId="{0A648FA7-4AED-4252-9A95-AF02FCBF48D5}" destId="{E8515412-6154-430E-BE79-43F0DE36C53E}" srcOrd="7" destOrd="0" presId="urn:microsoft.com/office/officeart/2005/8/layout/list1"/>
    <dgm:cxn modelId="{28CC143C-14F7-4B2C-8E51-131602BC1ACC}" type="presParOf" srcId="{0A648FA7-4AED-4252-9A95-AF02FCBF48D5}" destId="{D86C1EDE-CA27-4B5F-BCB5-781D669B6CF1}" srcOrd="8" destOrd="0" presId="urn:microsoft.com/office/officeart/2005/8/layout/list1"/>
    <dgm:cxn modelId="{D271D9E1-A49A-40C5-8615-C1E80D9532A5}" type="presParOf" srcId="{D86C1EDE-CA27-4B5F-BCB5-781D669B6CF1}" destId="{57F236BA-C90F-400B-BDFC-5453B10B4987}" srcOrd="0" destOrd="0" presId="urn:microsoft.com/office/officeart/2005/8/layout/list1"/>
    <dgm:cxn modelId="{03548102-8D05-484D-9F86-1E13DEE23B47}" type="presParOf" srcId="{D86C1EDE-CA27-4B5F-BCB5-781D669B6CF1}" destId="{EE7A8038-C028-4760-925B-5554EA2553D9}" srcOrd="1" destOrd="0" presId="urn:microsoft.com/office/officeart/2005/8/layout/list1"/>
    <dgm:cxn modelId="{810550BC-3478-44B6-A354-7E098E615316}" type="presParOf" srcId="{0A648FA7-4AED-4252-9A95-AF02FCBF48D5}" destId="{8BB92E10-D44F-481B-928E-326B03EEA779}" srcOrd="9" destOrd="0" presId="urn:microsoft.com/office/officeart/2005/8/layout/list1"/>
    <dgm:cxn modelId="{69963934-B67E-43DE-A75C-2D3C3EEE7613}" type="presParOf" srcId="{0A648FA7-4AED-4252-9A95-AF02FCBF48D5}" destId="{94589106-F48D-4396-BA2A-954FA3D2FD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7E82-0E3C-40CF-A90C-4E1417C0E1FE}">
      <dsp:nvSpPr>
        <dsp:cNvPr id="0" name=""/>
        <dsp:cNvSpPr/>
      </dsp:nvSpPr>
      <dsp:spPr>
        <a:xfrm>
          <a:off x="0" y="576741"/>
          <a:ext cx="10735912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26" tIns="395732" rIns="833226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잠재 </a:t>
          </a:r>
          <a:r>
            <a:rPr lang="en-US" altLang="ko-KR" sz="1900" kern="1200" dirty="0"/>
            <a:t>OEM(Original </a:t>
          </a:r>
          <a:r>
            <a:rPr lang="en-US" altLang="ko-KR" sz="1900" kern="1200" dirty="0" err="1"/>
            <a:t>Epuipment</a:t>
          </a:r>
          <a:r>
            <a:rPr lang="en-US" altLang="ko-KR" sz="1900" kern="1200" dirty="0"/>
            <a:t> Manufacturing)</a:t>
          </a:r>
          <a:r>
            <a:rPr lang="ko-KR" altLang="en-US" sz="1900" kern="1200" dirty="0"/>
            <a:t>수주를 위한 필요한 사전 준비 수행</a:t>
          </a:r>
        </a:p>
      </dsp:txBody>
      <dsp:txXfrm>
        <a:off x="0" y="576741"/>
        <a:ext cx="10735912" cy="927675"/>
      </dsp:txXfrm>
    </dsp:sp>
    <dsp:sp modelId="{638D0855-260C-4BE9-9DB1-A2B52D192C9C}">
      <dsp:nvSpPr>
        <dsp:cNvPr id="0" name=""/>
        <dsp:cNvSpPr/>
      </dsp:nvSpPr>
      <dsp:spPr>
        <a:xfrm>
          <a:off x="536795" y="296301"/>
          <a:ext cx="2883408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54" tIns="0" rIns="284054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내부 역량 강화</a:t>
          </a:r>
        </a:p>
      </dsp:txBody>
      <dsp:txXfrm>
        <a:off x="564175" y="323681"/>
        <a:ext cx="2828648" cy="506120"/>
      </dsp:txXfrm>
    </dsp:sp>
    <dsp:sp modelId="{26BAF45D-69F2-43AB-94F7-529146C3CB1D}">
      <dsp:nvSpPr>
        <dsp:cNvPr id="0" name=""/>
        <dsp:cNvSpPr/>
      </dsp:nvSpPr>
      <dsp:spPr>
        <a:xfrm>
          <a:off x="0" y="1887456"/>
          <a:ext cx="10735912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26" tIns="395732" rIns="833226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수주 단계</a:t>
          </a:r>
          <a:r>
            <a:rPr lang="en-US" altLang="ko-KR" sz="1900" kern="1200" dirty="0"/>
            <a:t>, </a:t>
          </a:r>
          <a:r>
            <a:rPr lang="ko-KR" altLang="en-US" sz="1900" kern="1200" dirty="0"/>
            <a:t>해외 </a:t>
          </a:r>
          <a:r>
            <a:rPr lang="en-US" altLang="ko-KR" sz="1900" kern="1200" dirty="0"/>
            <a:t>OEM</a:t>
          </a:r>
          <a:r>
            <a:rPr lang="ko-KR" altLang="en-US" sz="1900" kern="1200" dirty="0"/>
            <a:t>의 </a:t>
          </a:r>
          <a:r>
            <a:rPr lang="en-US" altLang="ko-KR" sz="1900" kern="1200" dirty="0"/>
            <a:t>RFP/SOW</a:t>
          </a:r>
          <a:r>
            <a:rPr lang="ko-KR" altLang="en-US" sz="1900" kern="1200" dirty="0"/>
            <a:t>에 대한 정확한 이해</a:t>
          </a:r>
        </a:p>
      </dsp:txBody>
      <dsp:txXfrm>
        <a:off x="0" y="1887456"/>
        <a:ext cx="10735912" cy="927675"/>
      </dsp:txXfrm>
    </dsp:sp>
    <dsp:sp modelId="{4B2D381F-9E12-409E-A2FC-BA24EAB738A2}">
      <dsp:nvSpPr>
        <dsp:cNvPr id="0" name=""/>
        <dsp:cNvSpPr/>
      </dsp:nvSpPr>
      <dsp:spPr>
        <a:xfrm>
          <a:off x="536795" y="1607016"/>
          <a:ext cx="2953900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54" tIns="0" rIns="284054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적절한 제안 및 수주 대응</a:t>
          </a:r>
        </a:p>
      </dsp:txBody>
      <dsp:txXfrm>
        <a:off x="564175" y="1634396"/>
        <a:ext cx="2899140" cy="506120"/>
      </dsp:txXfrm>
    </dsp:sp>
    <dsp:sp modelId="{94589106-F48D-4396-BA2A-954FA3D2FD6B}">
      <dsp:nvSpPr>
        <dsp:cNvPr id="0" name=""/>
        <dsp:cNvSpPr/>
      </dsp:nvSpPr>
      <dsp:spPr>
        <a:xfrm>
          <a:off x="0" y="3198171"/>
          <a:ext cx="10735912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226" tIns="395732" rIns="833226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수주 후</a:t>
          </a:r>
          <a:r>
            <a:rPr lang="en-US" altLang="ko-KR" sz="1900" kern="1200" dirty="0"/>
            <a:t>, </a:t>
          </a:r>
          <a:r>
            <a:rPr lang="ko-KR" altLang="en-US" sz="1900" kern="1200" dirty="0"/>
            <a:t>수월한</a:t>
          </a:r>
          <a:r>
            <a:rPr lang="en-US" altLang="ko-KR" sz="1900" kern="1200" dirty="0"/>
            <a:t> </a:t>
          </a:r>
          <a:r>
            <a:rPr lang="ko-KR" altLang="en-US" sz="1900" kern="1200" dirty="0"/>
            <a:t>해외 </a:t>
          </a:r>
          <a:r>
            <a:rPr lang="en-US" altLang="ko-KR" sz="1900" kern="1200" dirty="0"/>
            <a:t>OEM </a:t>
          </a:r>
          <a:r>
            <a:rPr lang="ko-KR" altLang="en-US" sz="1900" kern="1200" dirty="0"/>
            <a:t>기대 사항에 따른 프로세스 수행 및 협업</a:t>
          </a:r>
        </a:p>
      </dsp:txBody>
      <dsp:txXfrm>
        <a:off x="0" y="3198171"/>
        <a:ext cx="10735912" cy="927675"/>
      </dsp:txXfrm>
    </dsp:sp>
    <dsp:sp modelId="{EE7A8038-C028-4760-925B-5554EA2553D9}">
      <dsp:nvSpPr>
        <dsp:cNvPr id="0" name=""/>
        <dsp:cNvSpPr/>
      </dsp:nvSpPr>
      <dsp:spPr>
        <a:xfrm>
          <a:off x="536795" y="2917731"/>
          <a:ext cx="2898137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54" tIns="0" rIns="284054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고객과 신뢰관계 향상</a:t>
          </a:r>
        </a:p>
      </dsp:txBody>
      <dsp:txXfrm>
        <a:off x="564175" y="2945111"/>
        <a:ext cx="284337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3418" y="1730993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 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6" y="2491704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ASPICE</a:t>
            </a:r>
            <a:r>
              <a:rPr lang="ko-KR" altLang="en-US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와 </a:t>
            </a:r>
            <a:r>
              <a:rPr lang="en-US" altLang="ko-KR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ISO26262</a:t>
            </a:r>
            <a:r>
              <a:rPr lang="ko-KR" altLang="en-US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이해</a:t>
            </a:r>
            <a:endParaRPr lang="en-US" altLang="ko-KR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6068" y="4885138"/>
            <a:ext cx="26763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현 석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49549F38-CFCB-4A52-3EB1-BFFB2D8DB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5" t="16632" r="22175" b="25254"/>
          <a:stretch/>
        </p:blipFill>
        <p:spPr>
          <a:xfrm>
            <a:off x="5309705" y="210767"/>
            <a:ext cx="1394956" cy="1392689"/>
          </a:xfrm>
          <a:prstGeom prst="rect">
            <a:avLst/>
          </a:prstGeom>
        </p:spPr>
      </p:pic>
      <p:pic>
        <p:nvPicPr>
          <p:cNvPr id="2" name="Picture 2" descr="ASPICE Assessment">
            <a:extLst>
              <a:ext uri="{FF2B5EF4-FFF2-40B4-BE49-F238E27FC236}">
                <a16:creationId xmlns:a16="http://schemas.microsoft.com/office/drawing/2014/main" id="{738996AA-B05F-EE97-C854-AA9B64E6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33" y="3971508"/>
            <a:ext cx="4762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 26262: Exposure during servicing">
            <a:extLst>
              <a:ext uri="{FF2B5EF4-FFF2-40B4-BE49-F238E27FC236}">
                <a16:creationId xmlns:a16="http://schemas.microsoft.com/office/drawing/2014/main" id="{0A544A26-B9F0-85DF-031D-469B4AF0B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31777" r="17697" b="33038"/>
          <a:stretch/>
        </p:blipFill>
        <p:spPr bwMode="auto">
          <a:xfrm>
            <a:off x="4922736" y="3603496"/>
            <a:ext cx="2346524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회사 소개 | HL Mando">
            <a:extLst>
              <a:ext uri="{FF2B5EF4-FFF2-40B4-BE49-F238E27FC236}">
                <a16:creationId xmlns:a16="http://schemas.microsoft.com/office/drawing/2014/main" id="{7E2C90E0-8AE5-747B-E888-11C0DD3A4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t="41718" r="21427" b="40834"/>
          <a:stretch/>
        </p:blipFill>
        <p:spPr bwMode="auto">
          <a:xfrm>
            <a:off x="215053" y="544044"/>
            <a:ext cx="3410880" cy="7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941336" cy="1212536"/>
            <a:chOff x="-485731" y="275023"/>
            <a:chExt cx="394133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FF3399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003688" y="510445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ISO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26262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B20F0E-099B-4F05-4982-1BA310C5CC8C}"/>
              </a:ext>
            </a:extLst>
          </p:cNvPr>
          <p:cNvSpPr txBox="1"/>
          <p:nvPr/>
        </p:nvSpPr>
        <p:spPr>
          <a:xfrm>
            <a:off x="390503" y="1038759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ISO 26262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23BE5-25F8-E805-2569-81B5C7B7C434}"/>
              </a:ext>
            </a:extLst>
          </p:cNvPr>
          <p:cNvSpPr txBox="1"/>
          <p:nvPr/>
        </p:nvSpPr>
        <p:spPr>
          <a:xfrm>
            <a:off x="1017448" y="1483871"/>
            <a:ext cx="1015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ISO 26262 </a:t>
            </a:r>
            <a:r>
              <a:rPr lang="ko-KR" altLang="en-US" dirty="0"/>
              <a:t>또는 자동차 기능 안전성 국제 표준은 자동차에 탑재되는 </a:t>
            </a:r>
            <a:r>
              <a:rPr lang="en-US" altLang="ko-KR" dirty="0"/>
              <a:t>E/E/(Electrical or Electronic) </a:t>
            </a:r>
            <a:r>
              <a:rPr lang="ko-KR" altLang="en-US" dirty="0"/>
              <a:t>시스템의</a:t>
            </a:r>
            <a:r>
              <a:rPr lang="en-US" altLang="ko-KR" dirty="0"/>
              <a:t> </a:t>
            </a:r>
            <a:r>
              <a:rPr lang="ko-KR" altLang="en-US" dirty="0"/>
              <a:t>오류 방지를 위해 </a:t>
            </a:r>
            <a:r>
              <a:rPr lang="en-US" altLang="ko-KR" dirty="0"/>
              <a:t>ISO</a:t>
            </a:r>
            <a:r>
              <a:rPr lang="ko-KR" altLang="en-US" dirty="0"/>
              <a:t>가 제정한 자동차 기능 안전 국제 규격으로 개발 프로세스</a:t>
            </a:r>
            <a:r>
              <a:rPr lang="en-US" altLang="ko-KR" dirty="0"/>
              <a:t>, </a:t>
            </a:r>
            <a:r>
              <a:rPr lang="ko-KR" altLang="en-US" dirty="0"/>
              <a:t>방식 및 생산에 사용되는 방식 등을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8D566-9D46-E7B6-CE93-48B1959F022D}"/>
              </a:ext>
            </a:extLst>
          </p:cNvPr>
          <p:cNvSpPr txBox="1"/>
          <p:nvPr/>
        </p:nvSpPr>
        <p:spPr>
          <a:xfrm>
            <a:off x="740227" y="24638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ISO 26262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도입 배경 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9A3BD-81BC-E78F-78C0-C3E0C0668E8E}"/>
              </a:ext>
            </a:extLst>
          </p:cNvPr>
          <p:cNvSpPr txBox="1"/>
          <p:nvPr/>
        </p:nvSpPr>
        <p:spPr>
          <a:xfrm>
            <a:off x="4235697" y="3293203"/>
            <a:ext cx="758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자동차 산업의 복잡성으로 안전성 준수 시스템 구축 인식 대두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자동차에 탑재된 </a:t>
            </a:r>
            <a:r>
              <a:rPr lang="en-US" altLang="ko-KR" dirty="0"/>
              <a:t>E/E </a:t>
            </a:r>
            <a:r>
              <a:rPr lang="ko-KR" altLang="en-US" dirty="0"/>
              <a:t>시스템의 통합된 안전 기준 필요성 대두</a:t>
            </a:r>
          </a:p>
        </p:txBody>
      </p:sp>
      <p:pic>
        <p:nvPicPr>
          <p:cNvPr id="8" name="Picture 4" descr="ISO 26262: Exposure during servicing">
            <a:extLst>
              <a:ext uri="{FF2B5EF4-FFF2-40B4-BE49-F238E27FC236}">
                <a16:creationId xmlns:a16="http://schemas.microsoft.com/office/drawing/2014/main" id="{16130851-48AD-E53F-954F-FD491E7CB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31777" r="17697" b="33038"/>
          <a:stretch/>
        </p:blipFill>
        <p:spPr bwMode="auto">
          <a:xfrm>
            <a:off x="9695847" y="5963227"/>
            <a:ext cx="2346524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B6A39E4-6F85-39AE-555E-C5FA8CE0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88" y="3293203"/>
            <a:ext cx="3014662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1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941336" cy="1212536"/>
            <a:chOff x="-485731" y="275023"/>
            <a:chExt cx="394133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FF3399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003688" y="510445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ISO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26262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B20F0E-099B-4F05-4982-1BA310C5CC8C}"/>
              </a:ext>
            </a:extLst>
          </p:cNvPr>
          <p:cNvSpPr txBox="1"/>
          <p:nvPr/>
        </p:nvSpPr>
        <p:spPr>
          <a:xfrm>
            <a:off x="653964" y="1001269"/>
            <a:ext cx="28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ISO 26262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구성 항목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Picture 4" descr="ISO 26262: Exposure during servicing">
            <a:extLst>
              <a:ext uri="{FF2B5EF4-FFF2-40B4-BE49-F238E27FC236}">
                <a16:creationId xmlns:a16="http://schemas.microsoft.com/office/drawing/2014/main" id="{16130851-48AD-E53F-954F-FD491E7CB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31777" r="17697" b="33038"/>
          <a:stretch/>
        </p:blipFill>
        <p:spPr bwMode="auto">
          <a:xfrm>
            <a:off x="9695847" y="5963227"/>
            <a:ext cx="2346524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SO 26262">
            <a:extLst>
              <a:ext uri="{FF2B5EF4-FFF2-40B4-BE49-F238E27FC236}">
                <a16:creationId xmlns:a16="http://schemas.microsoft.com/office/drawing/2014/main" id="{042D4B20-9970-3D1A-5E83-9624C608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88" y="1487559"/>
            <a:ext cx="5467350" cy="45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BAF1CF-FD96-E299-3ED2-8C0F268B1252}"/>
              </a:ext>
            </a:extLst>
          </p:cNvPr>
          <p:cNvSpPr txBox="1"/>
          <p:nvPr/>
        </p:nvSpPr>
        <p:spPr>
          <a:xfrm>
            <a:off x="6800850" y="1992909"/>
            <a:ext cx="4295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가지 항목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용어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기능안전성관리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구상단계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제품개발 </a:t>
            </a:r>
            <a:r>
              <a:rPr lang="en-US" altLang="ko-KR" dirty="0"/>
              <a:t>(</a:t>
            </a:r>
            <a:r>
              <a:rPr lang="ko-KR" altLang="en-US" dirty="0"/>
              <a:t>시스템 레벨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제품개발 </a:t>
            </a:r>
            <a:r>
              <a:rPr lang="en-US" altLang="ko-KR" dirty="0"/>
              <a:t>(</a:t>
            </a:r>
            <a:r>
              <a:rPr lang="ko-KR" altLang="en-US" dirty="0"/>
              <a:t>하드웨어 레벨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제품개발 </a:t>
            </a:r>
            <a:r>
              <a:rPr lang="en-US" altLang="ko-KR" dirty="0"/>
              <a:t>(</a:t>
            </a:r>
            <a:r>
              <a:rPr lang="ko-KR" altLang="en-US" dirty="0"/>
              <a:t>소프트웨어 레벨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생산 및 운영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지원 프로세스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ASIL </a:t>
            </a:r>
            <a:r>
              <a:rPr lang="ko-KR" altLang="en-US" dirty="0"/>
              <a:t>및 안정 중심의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가이드라인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ISO 26262 </a:t>
            </a:r>
            <a:r>
              <a:rPr lang="ko-KR" altLang="en-US" dirty="0"/>
              <a:t>반도체 적용 가이드라인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모터사이클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67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941336" cy="1212536"/>
            <a:chOff x="-485731" y="275023"/>
            <a:chExt cx="394133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FF3399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003688" y="510445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ISO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26262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B20F0E-099B-4F05-4982-1BA310C5CC8C}"/>
              </a:ext>
            </a:extLst>
          </p:cNvPr>
          <p:cNvSpPr txBox="1"/>
          <p:nvPr/>
        </p:nvSpPr>
        <p:spPr>
          <a:xfrm>
            <a:off x="715106" y="3030405"/>
            <a:ext cx="28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ASIL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평가 기준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Picture 4" descr="ISO 26262: Exposure during servicing">
            <a:extLst>
              <a:ext uri="{FF2B5EF4-FFF2-40B4-BE49-F238E27FC236}">
                <a16:creationId xmlns:a16="http://schemas.microsoft.com/office/drawing/2014/main" id="{16130851-48AD-E53F-954F-FD491E7CB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31777" r="17697" b="33038"/>
          <a:stretch/>
        </p:blipFill>
        <p:spPr bwMode="auto">
          <a:xfrm>
            <a:off x="9695847" y="5963227"/>
            <a:ext cx="2346524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293F48D-C7BE-A5A0-7BF0-7B02B01DF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9"/>
          <a:stretch/>
        </p:blipFill>
        <p:spPr bwMode="auto">
          <a:xfrm>
            <a:off x="1593150" y="3527709"/>
   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32F8E-8096-A169-F63A-B84C41451FC6}"/>
              </a:ext>
            </a:extLst>
          </p:cNvPr>
          <p:cNvSpPr txBox="1"/>
          <p:nvPr/>
        </p:nvSpPr>
        <p:spPr>
          <a:xfrm>
            <a:off x="715106" y="1033665"/>
            <a:ext cx="28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ASIL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등급이란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79F6E-FE2B-C6B3-A647-2F90AD428053}"/>
              </a:ext>
            </a:extLst>
          </p:cNvPr>
          <p:cNvSpPr txBox="1"/>
          <p:nvPr/>
        </p:nvSpPr>
        <p:spPr>
          <a:xfrm>
            <a:off x="1770172" y="1487559"/>
            <a:ext cx="720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ASIL(Automotive Safety Integrity Level, </a:t>
            </a:r>
            <a:r>
              <a:rPr lang="ko-KR" altLang="en-US" dirty="0"/>
              <a:t>자동차 안전무결성 수준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 </a:t>
            </a:r>
            <a:r>
              <a:rPr lang="ko-KR" altLang="en-US" dirty="0"/>
              <a:t>상황의 노출 가능성</a:t>
            </a:r>
            <a:r>
              <a:rPr lang="en-US" altLang="ko-KR" dirty="0"/>
              <a:t>, </a:t>
            </a:r>
            <a:r>
              <a:rPr lang="ko-KR" altLang="en-US" dirty="0"/>
              <a:t>위험의 잠재적 심각도</a:t>
            </a:r>
            <a:r>
              <a:rPr lang="en-US" altLang="ko-KR" dirty="0"/>
              <a:t>, </a:t>
            </a:r>
            <a:r>
              <a:rPr lang="ko-KR" altLang="en-US" dirty="0"/>
              <a:t>통제 가능성에 따라 </a:t>
            </a:r>
            <a:r>
              <a:rPr lang="en-US" altLang="ko-KR" dirty="0"/>
              <a:t>4</a:t>
            </a:r>
            <a:r>
              <a:rPr lang="ko-KR" altLang="en-US" dirty="0"/>
              <a:t>등급으로 구분한 안전 측정 기준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EF6AB-90CA-8B89-2C24-C0ED031CE239}"/>
              </a:ext>
            </a:extLst>
          </p:cNvPr>
          <p:cNvSpPr txBox="1"/>
          <p:nvPr/>
        </p:nvSpPr>
        <p:spPr>
          <a:xfrm>
            <a:off x="5724583" y="3496362"/>
            <a:ext cx="3971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S(Severity): </a:t>
            </a:r>
            <a:r>
              <a:rPr lang="ko-KR" altLang="en-US" sz="1400" dirty="0"/>
              <a:t>심각성 평가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E(</a:t>
            </a:r>
            <a:r>
              <a:rPr lang="en-US" altLang="ko-KR" sz="1400" dirty="0" err="1"/>
              <a:t>Expisure</a:t>
            </a:r>
            <a:r>
              <a:rPr lang="en-US" altLang="ko-KR" sz="1400" dirty="0"/>
              <a:t>): </a:t>
            </a:r>
            <a:r>
              <a:rPr lang="ko-KR" altLang="en-US" sz="1400" dirty="0"/>
              <a:t>노출</a:t>
            </a:r>
            <a:r>
              <a:rPr lang="en-US" altLang="ko-KR" sz="1400" dirty="0"/>
              <a:t> </a:t>
            </a:r>
            <a:r>
              <a:rPr lang="ko-KR" altLang="en-US" sz="1400" dirty="0"/>
              <a:t>가능성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C(Controllability): </a:t>
            </a:r>
            <a:r>
              <a:rPr lang="ko-KR" altLang="en-US" sz="1400" dirty="0"/>
              <a:t>통제 가능성</a:t>
            </a:r>
            <a:r>
              <a:rPr lang="en-US" altLang="ko-KR" sz="1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B7508-2BED-E9F2-36D8-6184A920E907}"/>
              </a:ext>
            </a:extLst>
          </p:cNvPr>
          <p:cNvSpPr txBox="1"/>
          <p:nvPr/>
        </p:nvSpPr>
        <p:spPr>
          <a:xfrm>
            <a:off x="4695179" y="3050173"/>
            <a:ext cx="28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ASIL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평가 항목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EA861-557A-A252-B601-65BBFA936A75}"/>
              </a:ext>
            </a:extLst>
          </p:cNvPr>
          <p:cNvSpPr txBox="1"/>
          <p:nvPr/>
        </p:nvSpPr>
        <p:spPr>
          <a:xfrm>
            <a:off x="4797355" y="4773549"/>
            <a:ext cx="28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ASIL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평가 항목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A63E7-A66E-FD43-19F8-24B6367E83D8}"/>
              </a:ext>
            </a:extLst>
          </p:cNvPr>
          <p:cNvSpPr txBox="1"/>
          <p:nvPr/>
        </p:nvSpPr>
        <p:spPr>
          <a:xfrm>
            <a:off x="5724583" y="5218842"/>
            <a:ext cx="6191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최저 등급 </a:t>
            </a:r>
            <a:r>
              <a:rPr lang="en-US" altLang="ko-KR" sz="1400" dirty="0"/>
              <a:t>A</a:t>
            </a:r>
            <a:r>
              <a:rPr lang="ko-KR" altLang="en-US" sz="1400" dirty="0"/>
              <a:t>부터 최고등급 </a:t>
            </a:r>
            <a:r>
              <a:rPr lang="en-US" altLang="ko-KR" sz="1400" dirty="0"/>
              <a:t>D</a:t>
            </a:r>
            <a:r>
              <a:rPr lang="ko-KR" altLang="en-US" sz="1400" dirty="0"/>
              <a:t>까지로 구성됨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최고등급일수록 사고가 날 경우 상대적으로 피해가 클 수 있음을 의미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7897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9DB968-6F67-AF36-B9BC-D98F3A7BC5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B61C1C3-B6C0-8BF2-DEC7-170DBDAF1C3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F26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C88AAB-3283-60AD-C4E1-71682FE6F8B1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75ECF6-8469-3E75-1D21-7E0DBD3E375D}"/>
              </a:ext>
            </a:extLst>
          </p:cNvPr>
          <p:cNvSpPr txBox="1"/>
          <p:nvPr/>
        </p:nvSpPr>
        <p:spPr>
          <a:xfrm>
            <a:off x="3516086" y="2967335"/>
            <a:ext cx="5159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C9A14C-6D54-11FF-3FCD-4B44A2B7AB9D}"/>
              </a:ext>
            </a:extLst>
          </p:cNvPr>
          <p:cNvGrpSpPr/>
          <p:nvPr/>
        </p:nvGrpSpPr>
        <p:grpSpPr>
          <a:xfrm>
            <a:off x="5730240" y="288826"/>
            <a:ext cx="6029806" cy="853039"/>
            <a:chOff x="5083257" y="286264"/>
            <a:chExt cx="6029806" cy="8530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B051F4-5ECB-3ADC-8A4E-618835B5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10" name="그림 9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7F9B2D39-62D5-8F8C-97EF-9C8258C9C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83257" y="347617"/>
              <a:ext cx="731520" cy="730331"/>
            </a:xfrm>
            <a:prstGeom prst="rect">
              <a:avLst/>
            </a:prstGeom>
          </p:spPr>
        </p:pic>
      </p:grp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35766197-CFD6-7F4E-ADE1-90A7D072D3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411534"/>
            <a:ext cx="3014313" cy="7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847CE-8334-D979-D0B8-D4B128A1B928}"/>
              </a:ext>
            </a:extLst>
          </p:cNvPr>
          <p:cNvSpPr txBox="1"/>
          <p:nvPr/>
        </p:nvSpPr>
        <p:spPr>
          <a:xfrm>
            <a:off x="4789673" y="357513"/>
            <a:ext cx="2650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Monospac821 BT" panose="020B0609020202020204" pitchFamily="49" charset="0"/>
              </a:rPr>
              <a:t>Contents</a:t>
            </a:r>
            <a:endParaRPr lang="ko-KR" altLang="en-US" sz="4000" dirty="0">
              <a:latin typeface="Monospac821 BT" panose="020B0609020202020204" pitchFamily="49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5DB942-8C6B-90D0-ED59-13C75B1D62F1}"/>
              </a:ext>
            </a:extLst>
          </p:cNvPr>
          <p:cNvGrpSpPr/>
          <p:nvPr/>
        </p:nvGrpSpPr>
        <p:grpSpPr>
          <a:xfrm>
            <a:off x="3557990" y="2820915"/>
            <a:ext cx="5113740" cy="1228869"/>
            <a:chOff x="737561" y="2962936"/>
            <a:chExt cx="5113740" cy="12288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FEF493-F37B-8B7F-A4F4-0DCF49EE0CC1}"/>
                </a:ext>
              </a:extLst>
            </p:cNvPr>
            <p:cNvSpPr txBox="1"/>
            <p:nvPr/>
          </p:nvSpPr>
          <p:spPr>
            <a:xfrm>
              <a:off x="4195150" y="3078662"/>
              <a:ext cx="1069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Monospac821 BT" panose="020B0609020202020204" pitchFamily="49" charset="0"/>
                </a:rPr>
                <a:t>02</a:t>
              </a:r>
              <a:endParaRPr lang="ko-KR" altLang="en-US" sz="2800" dirty="0">
                <a:latin typeface="Monospac821 BT" panose="020B060902020202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9C401-11EA-5170-03B6-E7D939146892}"/>
                </a:ext>
              </a:extLst>
            </p:cNvPr>
            <p:cNvSpPr txBox="1"/>
            <p:nvPr/>
          </p:nvSpPr>
          <p:spPr>
            <a:xfrm>
              <a:off x="1428735" y="3066193"/>
              <a:ext cx="1069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Monospac821 BT" panose="020B0609020202020204" pitchFamily="49" charset="0"/>
                </a:rPr>
                <a:t>01</a:t>
              </a:r>
              <a:endParaRPr lang="ko-KR" altLang="en-US" sz="2800" dirty="0">
                <a:latin typeface="Monospac821 BT" panose="020B060902020202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7A5B19-BC4F-F41C-D93F-75BD1B26B88B}"/>
                </a:ext>
              </a:extLst>
            </p:cNvPr>
            <p:cNvSpPr/>
            <p:nvPr/>
          </p:nvSpPr>
          <p:spPr>
            <a:xfrm>
              <a:off x="1593949" y="2962936"/>
              <a:ext cx="739142" cy="90788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93015F-D212-A788-5F9B-ADA61C01A333}"/>
                </a:ext>
              </a:extLst>
            </p:cNvPr>
            <p:cNvSpPr txBox="1"/>
            <p:nvPr/>
          </p:nvSpPr>
          <p:spPr>
            <a:xfrm>
              <a:off x="737561" y="3836918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APSICE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090CD1-FA3B-9868-A381-519EB0681351}"/>
                </a:ext>
              </a:extLst>
            </p:cNvPr>
            <p:cNvSpPr txBox="1"/>
            <p:nvPr/>
          </p:nvSpPr>
          <p:spPr>
            <a:xfrm>
              <a:off x="3624674" y="3853251"/>
              <a:ext cx="222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ISO26262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ED624DF-A01C-3891-532E-8A930B7CC199}"/>
                </a:ext>
              </a:extLst>
            </p:cNvPr>
            <p:cNvSpPr/>
            <p:nvPr/>
          </p:nvSpPr>
          <p:spPr>
            <a:xfrm>
              <a:off x="4360365" y="2973544"/>
              <a:ext cx="739142" cy="90788"/>
            </a:xfrm>
            <a:prstGeom prst="rect">
              <a:avLst/>
            </a:prstGeom>
            <a:solidFill>
              <a:srgbClr val="FF3399"/>
            </a:solidFill>
            <a:ln>
              <a:solidFill>
                <a:srgbClr val="FF339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F9047E-E396-0935-9A72-F1B0CFD7107C}"/>
              </a:ext>
            </a:extLst>
          </p:cNvPr>
          <p:cNvGrpSpPr/>
          <p:nvPr/>
        </p:nvGrpSpPr>
        <p:grpSpPr>
          <a:xfrm>
            <a:off x="4870041" y="2829082"/>
            <a:ext cx="2451917" cy="1212536"/>
            <a:chOff x="4783089" y="2609052"/>
            <a:chExt cx="2451917" cy="12125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2CA580-1715-7C1F-A40C-E7EB331ACC70}"/>
                </a:ext>
              </a:extLst>
            </p:cNvPr>
            <p:cNvSpPr txBox="1"/>
            <p:nvPr/>
          </p:nvSpPr>
          <p:spPr>
            <a:xfrm>
              <a:off x="5474263" y="2712309"/>
              <a:ext cx="1069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Monospac821 BT" panose="020B0609020202020204" pitchFamily="49" charset="0"/>
                </a:rPr>
                <a:t>01</a:t>
              </a:r>
              <a:endParaRPr lang="ko-KR" altLang="en-US" sz="2800" dirty="0">
                <a:latin typeface="Monospac821 BT" panose="020B060902020202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AC909A-96A8-2E03-F966-4871839B827C}"/>
                </a:ext>
              </a:extLst>
            </p:cNvPr>
            <p:cNvSpPr/>
            <p:nvPr/>
          </p:nvSpPr>
          <p:spPr>
            <a:xfrm>
              <a:off x="5639477" y="2609052"/>
              <a:ext cx="739142" cy="90788"/>
            </a:xfrm>
            <a:prstGeom prst="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A883A0-AB29-04E6-FD8A-1AD54C697935}"/>
                </a:ext>
              </a:extLst>
            </p:cNvPr>
            <p:cNvSpPr txBox="1"/>
            <p:nvPr/>
          </p:nvSpPr>
          <p:spPr>
            <a:xfrm>
              <a:off x="4783089" y="3483034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pic>
        <p:nvPicPr>
          <p:cNvPr id="3" name="Picture 2" descr="ASPICE Assessment">
            <a:extLst>
              <a:ext uri="{FF2B5EF4-FFF2-40B4-BE49-F238E27FC236}">
                <a16:creationId xmlns:a16="http://schemas.microsoft.com/office/drawing/2014/main" id="{6F540B14-44EB-99B9-017F-3301C825E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05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B20F0E-099B-4F05-4982-1BA310C5CC8C}"/>
              </a:ext>
            </a:extLst>
          </p:cNvPr>
          <p:cNvSpPr txBox="1"/>
          <p:nvPr/>
        </p:nvSpPr>
        <p:spPr>
          <a:xfrm>
            <a:off x="-116160" y="105667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ASPICE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23BE5-25F8-E805-2569-81B5C7B7C434}"/>
              </a:ext>
            </a:extLst>
          </p:cNvPr>
          <p:cNvSpPr txBox="1"/>
          <p:nvPr/>
        </p:nvSpPr>
        <p:spPr>
          <a:xfrm>
            <a:off x="1003688" y="1579892"/>
            <a:ext cx="101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ASPICE(Automotive Software Process Improvement and Capability Determination)</a:t>
            </a:r>
            <a:r>
              <a:rPr lang="ko-KR" altLang="en-US" dirty="0"/>
              <a:t>는 유럽 자동차 업계에서 개발 된 자동차 산업의 소프트웨어 개발 프로세스 평가를 위한 국제 표준입니다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8D566-9D46-E7B6-CE93-48B1959F022D}"/>
              </a:ext>
            </a:extLst>
          </p:cNvPr>
          <p:cNvSpPr txBox="1"/>
          <p:nvPr/>
        </p:nvSpPr>
        <p:spPr>
          <a:xfrm>
            <a:off x="205443" y="2455094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ASPICE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도입 배경 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9A3BD-81BC-E78F-78C0-C3E0C0668E8E}"/>
              </a:ext>
            </a:extLst>
          </p:cNvPr>
          <p:cNvSpPr txBox="1"/>
          <p:nvPr/>
        </p:nvSpPr>
        <p:spPr>
          <a:xfrm>
            <a:off x="1017449" y="5385829"/>
            <a:ext cx="101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납품 업체들을 표준화된 방식 평가의 필요성 대두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전자제어장치의 사용이 증가하며 소프트웨어의 표준적인 품질 관리 필요성 대두</a:t>
            </a:r>
          </a:p>
        </p:txBody>
      </p:sp>
      <p:pic>
        <p:nvPicPr>
          <p:cNvPr id="2050" name="Picture 2" descr="ASPICE 배경">
            <a:extLst>
              <a:ext uri="{FF2B5EF4-FFF2-40B4-BE49-F238E27FC236}">
                <a16:creationId xmlns:a16="http://schemas.microsoft.com/office/drawing/2014/main" id="{A9C6F7B7-B6F5-BD8B-619B-40D208AA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4" y="3126393"/>
            <a:ext cx="6785811" cy="210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SPICE Assessment">
            <a:extLst>
              <a:ext uri="{FF2B5EF4-FFF2-40B4-BE49-F238E27FC236}">
                <a16:creationId xmlns:a16="http://schemas.microsoft.com/office/drawing/2014/main" id="{23DE05AE-366A-D77B-BD98-E1E2F479D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pic>
        <p:nvPicPr>
          <p:cNvPr id="7" name="Picture 2" descr="ASPICE Assessment">
            <a:extLst>
              <a:ext uri="{FF2B5EF4-FFF2-40B4-BE49-F238E27FC236}">
                <a16:creationId xmlns:a16="http://schemas.microsoft.com/office/drawing/2014/main" id="{23DE05AE-366A-D77B-BD98-E1E2F479D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DAD8E-BCB5-BB38-429D-F4086AC1F67B}"/>
              </a:ext>
            </a:extLst>
          </p:cNvPr>
          <p:cNvSpPr txBox="1"/>
          <p:nvPr/>
        </p:nvSpPr>
        <p:spPr>
          <a:xfrm>
            <a:off x="203493" y="1065768"/>
            <a:ext cx="380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ASPICE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도입으로 인한 기대효과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BA888902-3B7C-B987-B7A9-0D3DE8E80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991366"/>
              </p:ext>
            </p:extLst>
          </p:nvPr>
        </p:nvGraphicFramePr>
        <p:xfrm>
          <a:off x="740228" y="1716185"/>
          <a:ext cx="10735912" cy="442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5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B20F0E-099B-4F05-4982-1BA310C5CC8C}"/>
              </a:ext>
            </a:extLst>
          </p:cNvPr>
          <p:cNvSpPr txBox="1"/>
          <p:nvPr/>
        </p:nvSpPr>
        <p:spPr>
          <a:xfrm>
            <a:off x="-116160" y="105667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SOW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23BE5-25F8-E805-2569-81B5C7B7C434}"/>
              </a:ext>
            </a:extLst>
          </p:cNvPr>
          <p:cNvSpPr txBox="1"/>
          <p:nvPr/>
        </p:nvSpPr>
        <p:spPr>
          <a:xfrm>
            <a:off x="1003688" y="1579892"/>
            <a:ext cx="101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SOW(Statement Of Work)</a:t>
            </a:r>
            <a:r>
              <a:rPr lang="ko-KR" altLang="en-US" dirty="0"/>
              <a:t>는 작업지시서로 </a:t>
            </a:r>
            <a:r>
              <a:rPr lang="en-US" altLang="ko-KR" dirty="0"/>
              <a:t>OEM</a:t>
            </a:r>
            <a:r>
              <a:rPr lang="ko-KR" altLang="en-US" dirty="0"/>
              <a:t>이 요구하는 기술적인 요구사항 프로젝트 및 프로세스 요구 사항이 작성되어 있는 문서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8D566-9D46-E7B6-CE93-48B1959F022D}"/>
              </a:ext>
            </a:extLst>
          </p:cNvPr>
          <p:cNvSpPr txBox="1"/>
          <p:nvPr/>
        </p:nvSpPr>
        <p:spPr>
          <a:xfrm>
            <a:off x="370657" y="2433736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SOW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예시자료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Picture 2" descr="ASPICE Assessment">
            <a:extLst>
              <a:ext uri="{FF2B5EF4-FFF2-40B4-BE49-F238E27FC236}">
                <a16:creationId xmlns:a16="http://schemas.microsoft.com/office/drawing/2014/main" id="{23DE05AE-366A-D77B-BD98-E1E2F479D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561A90-2F08-3578-33DA-D679DB8D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80" y="2996948"/>
            <a:ext cx="2332211" cy="2958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B4F242-1475-F61D-8A87-9EE442E5C208}"/>
              </a:ext>
            </a:extLst>
          </p:cNvPr>
          <p:cNvSpPr txBox="1"/>
          <p:nvPr/>
        </p:nvSpPr>
        <p:spPr>
          <a:xfrm>
            <a:off x="3618022" y="4014779"/>
            <a:ext cx="720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세부 내용은 </a:t>
            </a:r>
            <a:r>
              <a:rPr lang="en-US" altLang="ko-KR" dirty="0"/>
              <a:t>ASPICE </a:t>
            </a:r>
            <a:r>
              <a:rPr lang="ko-KR" altLang="en-US" dirty="0"/>
              <a:t>활동기반으로 정의됨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이행 및 관리에 대한 요건 정리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87C67-167F-5269-8B02-E7D14E010084}"/>
              </a:ext>
            </a:extLst>
          </p:cNvPr>
          <p:cNvSpPr txBox="1"/>
          <p:nvPr/>
        </p:nvSpPr>
        <p:spPr>
          <a:xfrm>
            <a:off x="1109798" y="5955941"/>
            <a:ext cx="19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&lt;VOVLO SOW&gt;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29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pic>
        <p:nvPicPr>
          <p:cNvPr id="7" name="Picture 2" descr="ASPICE Assessment">
            <a:extLst>
              <a:ext uri="{FF2B5EF4-FFF2-40B4-BE49-F238E27FC236}">
                <a16:creationId xmlns:a16="http://schemas.microsoft.com/office/drawing/2014/main" id="{23DE05AE-366A-D77B-BD98-E1E2F479D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3F2A2-BB8B-628E-ED5B-1A6A613679C9}"/>
              </a:ext>
            </a:extLst>
          </p:cNvPr>
          <p:cNvSpPr txBox="1"/>
          <p:nvPr/>
        </p:nvSpPr>
        <p:spPr>
          <a:xfrm>
            <a:off x="533545" y="1082588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OEM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개발 요구 수준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786F24-1E6C-25C8-8431-2BEFC527A6C1}"/>
              </a:ext>
            </a:extLst>
          </p:cNvPr>
          <p:cNvGrpSpPr/>
          <p:nvPr/>
        </p:nvGrpSpPr>
        <p:grpSpPr>
          <a:xfrm>
            <a:off x="2443544" y="1718863"/>
            <a:ext cx="7304912" cy="4485369"/>
            <a:chOff x="1143000" y="1773487"/>
            <a:chExt cx="7304912" cy="44853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887C67-167F-5269-8B02-E7D14E010084}"/>
                </a:ext>
              </a:extLst>
            </p:cNvPr>
            <p:cNvSpPr txBox="1"/>
            <p:nvPr/>
          </p:nvSpPr>
          <p:spPr>
            <a:xfrm>
              <a:off x="2829641" y="5889524"/>
              <a:ext cx="3931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&lt;2016</a:t>
              </a:r>
              <a:r>
                <a:rPr lang="ko-KR" altLang="en-US" dirty="0"/>
                <a:t>년 기준 </a:t>
              </a:r>
              <a:r>
                <a:rPr lang="en-US" altLang="ko-KR" dirty="0"/>
                <a:t>OEM</a:t>
              </a:r>
              <a:r>
                <a:rPr lang="ko-KR" altLang="en-US" dirty="0"/>
                <a:t>의 요구 수준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8F4C9AA-AA60-6114-1CDA-A7D966ED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1773487"/>
              <a:ext cx="7304912" cy="4116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60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677875" cy="1212536"/>
            <a:chOff x="-485731" y="275023"/>
            <a:chExt cx="3677875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0613"/>
              <a:ext cx="2451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ASPICE</a:t>
              </a:r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의 이해</a:t>
              </a:r>
            </a:p>
          </p:txBody>
        </p:sp>
      </p:grpSp>
      <p:pic>
        <p:nvPicPr>
          <p:cNvPr id="7" name="Picture 2" descr="ASPICE Assessment">
            <a:extLst>
              <a:ext uri="{FF2B5EF4-FFF2-40B4-BE49-F238E27FC236}">
                <a16:creationId xmlns:a16="http://schemas.microsoft.com/office/drawing/2014/main" id="{23DE05AE-366A-D77B-BD98-E1E2F479D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0" b="36510"/>
          <a:stretch/>
        </p:blipFill>
        <p:spPr bwMode="auto">
          <a:xfrm>
            <a:off x="9891647" y="6427018"/>
            <a:ext cx="2150724" cy="2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3F2A2-BB8B-628E-ED5B-1A6A613679C9}"/>
              </a:ext>
            </a:extLst>
          </p:cNvPr>
          <p:cNvSpPr txBox="1"/>
          <p:nvPr/>
        </p:nvSpPr>
        <p:spPr>
          <a:xfrm>
            <a:off x="533545" y="1082588"/>
            <a:ext cx="302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Potential analysis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247A-5DF4-7690-A371-0F4EC1C2A8EA}"/>
              </a:ext>
            </a:extLst>
          </p:cNvPr>
          <p:cNvSpPr txBox="1"/>
          <p:nvPr/>
        </p:nvSpPr>
        <p:spPr>
          <a:xfrm>
            <a:off x="1003688" y="1579892"/>
            <a:ext cx="101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</a:t>
            </a:r>
            <a:r>
              <a:rPr lang="en-US" altLang="ko-KR" dirty="0"/>
              <a:t>Supplier</a:t>
            </a:r>
            <a:r>
              <a:rPr lang="ko-KR" altLang="en-US" dirty="0"/>
              <a:t>와 계약 수립 결정을 위해 </a:t>
            </a:r>
            <a:r>
              <a:rPr lang="en-US" altLang="ko-KR" dirty="0"/>
              <a:t>Supplier</a:t>
            </a:r>
            <a:r>
              <a:rPr lang="ko-KR" altLang="en-US" dirty="0"/>
              <a:t>의 유사 제품에 대한 경험과 개발 핵심 프로세스의 잠재력을 평가하는 것으로 위험성 분석하는 성향을 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875C7-4A84-1ACD-F006-66673A8DE156}"/>
              </a:ext>
            </a:extLst>
          </p:cNvPr>
          <p:cNvSpPr txBox="1"/>
          <p:nvPr/>
        </p:nvSpPr>
        <p:spPr>
          <a:xfrm>
            <a:off x="740227" y="2492768"/>
            <a:ext cx="362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Potential analysis 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수행 방법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0CC62-F26D-C157-52D6-F933D46B5D2F}"/>
              </a:ext>
            </a:extLst>
          </p:cNvPr>
          <p:cNvSpPr txBox="1"/>
          <p:nvPr/>
        </p:nvSpPr>
        <p:spPr>
          <a:xfrm>
            <a:off x="1109799" y="2923552"/>
            <a:ext cx="1015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OEM</a:t>
            </a:r>
            <a:r>
              <a:rPr lang="ko-KR" altLang="en-US" dirty="0"/>
              <a:t>의 평가자를 주로 하여 진행되며</a:t>
            </a:r>
            <a:r>
              <a:rPr lang="en-US" altLang="ko-KR" dirty="0"/>
              <a:t>, </a:t>
            </a:r>
            <a:r>
              <a:rPr lang="ko-KR" altLang="en-US" dirty="0"/>
              <a:t>신규 </a:t>
            </a:r>
            <a:r>
              <a:rPr lang="en-US" altLang="ko-KR" dirty="0"/>
              <a:t>Supplier</a:t>
            </a:r>
            <a:r>
              <a:rPr lang="ko-KR" altLang="en-US" dirty="0"/>
              <a:t>의 경우 </a:t>
            </a:r>
            <a:r>
              <a:rPr lang="en-US" altLang="ko-KR" dirty="0"/>
              <a:t>award/nomination</a:t>
            </a:r>
            <a:r>
              <a:rPr lang="ko-KR" altLang="en-US" dirty="0"/>
              <a:t>전에 진행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338C22B-0E8A-9666-C82C-EE9AAD4E0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"/>
          <a:stretch/>
        </p:blipFill>
        <p:spPr>
          <a:xfrm>
            <a:off x="3063670" y="3498758"/>
            <a:ext cx="6064659" cy="15372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AA456C-AD80-504D-BEDD-389676527828}"/>
              </a:ext>
            </a:extLst>
          </p:cNvPr>
          <p:cNvSpPr txBox="1"/>
          <p:nvPr/>
        </p:nvSpPr>
        <p:spPr>
          <a:xfrm>
            <a:off x="1109799" y="5455285"/>
            <a:ext cx="101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잠재력 평가 및 기존 진행했던 프로그램을 평가하는 이유로 </a:t>
            </a:r>
            <a:r>
              <a:rPr lang="en-US" altLang="ko-KR" dirty="0"/>
              <a:t>A</a:t>
            </a:r>
            <a:r>
              <a:rPr lang="ko-KR" altLang="en-US" dirty="0"/>
              <a:t>점은 존재하지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조건을 깐깐하게 보기 때문에 많은 기업들은 </a:t>
            </a:r>
            <a:r>
              <a:rPr lang="en-US" altLang="ko-KR" dirty="0"/>
              <a:t>B*</a:t>
            </a:r>
            <a:r>
              <a:rPr lang="ko-KR" altLang="en-US" dirty="0"/>
              <a:t>를 목표로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B216D-F8ED-7B56-4304-D0CAE2DE898B}"/>
              </a:ext>
            </a:extLst>
          </p:cNvPr>
          <p:cNvSpPr txBox="1"/>
          <p:nvPr/>
        </p:nvSpPr>
        <p:spPr>
          <a:xfrm>
            <a:off x="5193559" y="4988758"/>
            <a:ext cx="198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&lt;VW</a:t>
            </a:r>
            <a:r>
              <a:rPr lang="ko-KR" altLang="en-US" sz="1400" dirty="0"/>
              <a:t>의 평가표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99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A77BA4-04AF-7F64-B511-9C125427023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4B9EC7-BBF4-33E3-76DA-E8010666B43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2B50BF-4BA6-C207-0E5E-01DD42AA5DA8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74263" y="2712309"/>
            <a:ext cx="10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Monospac821 BT" panose="020B0609020202020204" pitchFamily="49" charset="0"/>
              </a:rPr>
              <a:t>02</a:t>
            </a:r>
            <a:endParaRPr lang="ko-KR" altLang="en-US" sz="2800" dirty="0">
              <a:latin typeface="Monospac821 BT" panose="020B060902020202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39477" y="2609052"/>
            <a:ext cx="739142" cy="90788"/>
          </a:xfrm>
          <a:prstGeom prst="rect">
            <a:avLst/>
          </a:prstGeom>
          <a:solidFill>
            <a:srgbClr val="37419F"/>
          </a:solidFill>
          <a:ln>
            <a:solidFill>
              <a:srgbClr val="37419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419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3089" y="3483034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ISO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26262</a:t>
            </a:r>
            <a:r>
              <a: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이해</a:t>
            </a:r>
            <a:endParaRPr lang="en-US" altLang="ko-KR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560252-DDB9-D9A5-11DB-B5AC486708D3}"/>
              </a:ext>
            </a:extLst>
          </p:cNvPr>
          <p:cNvSpPr/>
          <p:nvPr/>
        </p:nvSpPr>
        <p:spPr>
          <a:xfrm>
            <a:off x="5639476" y="2609052"/>
            <a:ext cx="739142" cy="90788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ISO 26262: Exposure during servicing">
            <a:extLst>
              <a:ext uri="{FF2B5EF4-FFF2-40B4-BE49-F238E27FC236}">
                <a16:creationId xmlns:a16="http://schemas.microsoft.com/office/drawing/2014/main" id="{4626E7B8-66E0-3764-F484-4E742F2AF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31777" r="17697" b="33038"/>
          <a:stretch/>
        </p:blipFill>
        <p:spPr bwMode="auto">
          <a:xfrm>
            <a:off x="9695847" y="5963227"/>
            <a:ext cx="2346524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5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10504</TotalTime>
  <Words>498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259</cp:revision>
  <dcterms:created xsi:type="dcterms:W3CDTF">2019-04-07T02:14:34Z</dcterms:created>
  <dcterms:modified xsi:type="dcterms:W3CDTF">2023-11-21T02:39:36Z</dcterms:modified>
</cp:coreProperties>
</file>