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8" r:id="rId3"/>
    <p:sldId id="397" r:id="rId4"/>
    <p:sldId id="360" r:id="rId5"/>
    <p:sldId id="392" r:id="rId6"/>
    <p:sldId id="394" r:id="rId7"/>
    <p:sldId id="395" r:id="rId8"/>
    <p:sldId id="391" r:id="rId9"/>
    <p:sldId id="398" r:id="rId10"/>
    <p:sldId id="399" r:id="rId11"/>
    <p:sldId id="400" r:id="rId12"/>
    <p:sldId id="381" r:id="rId13"/>
    <p:sldId id="393" r:id="rId14"/>
    <p:sldId id="396" r:id="rId15"/>
    <p:sldId id="382" r:id="rId16"/>
    <p:sldId id="384" r:id="rId17"/>
    <p:sldId id="388" r:id="rId18"/>
    <p:sldId id="385" r:id="rId19"/>
    <p:sldId id="389" r:id="rId20"/>
    <p:sldId id="390" r:id="rId21"/>
    <p:sldId id="263" r:id="rId22"/>
    <p:sldId id="38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2D050"/>
    <a:srgbClr val="ED7D31"/>
    <a:srgbClr val="00B050"/>
    <a:srgbClr val="FF3399"/>
    <a:srgbClr val="E94781"/>
    <a:srgbClr val="FFFF00"/>
    <a:srgbClr val="578280"/>
    <a:srgbClr val="3B8571"/>
    <a:srgbClr val="2F2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84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8DD8A-04B3-4FD2-A9FE-A1FB3DC2D112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56FF0-B21D-4CE1-84A8-116A94ED9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1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2369127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HL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SW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트랙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418" y="3240886"/>
            <a:ext cx="618345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객체지향 프로그래밍과 클래스의 개념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8654" y="4885138"/>
            <a:ext cx="3373718" cy="1000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240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소프트웨어</a:t>
            </a:r>
            <a:r>
              <a:rPr lang="en-US" altLang="ko-KR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3</a:t>
            </a:r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</a:t>
            </a:r>
            <a:endParaRPr lang="en-US" altLang="ko-KR" sz="24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endParaRPr lang="en-US" altLang="ko-KR" sz="11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r>
              <a:rPr lang="ko-KR" altLang="en-US" sz="2400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이 현 석</a:t>
            </a: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696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251C81-A97D-93D1-3845-06A16BFA9F86}"/>
              </a:ext>
            </a:extLst>
          </p:cNvPr>
          <p:cNvGrpSpPr/>
          <p:nvPr/>
        </p:nvGrpSpPr>
        <p:grpSpPr>
          <a:xfrm>
            <a:off x="888369" y="4202885"/>
            <a:ext cx="10720061" cy="1960385"/>
            <a:chOff x="1051165" y="1674394"/>
            <a:chExt cx="10720061" cy="19603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9567E3-598A-6D00-750C-B5E0F5ACA3E2}"/>
                </a:ext>
              </a:extLst>
            </p:cNvPr>
            <p:cNvSpPr txBox="1"/>
            <p:nvPr/>
          </p:nvSpPr>
          <p:spPr>
            <a:xfrm>
              <a:off x="1429252" y="2034341"/>
              <a:ext cx="1034197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멀티 스레드 </a:t>
              </a:r>
              <a:r>
                <a:rPr lang="ko-KR" altLang="en-US" sz="1400" dirty="0" err="1"/>
                <a:t>이용시</a:t>
              </a:r>
              <a:r>
                <a:rPr lang="ko-KR" altLang="en-US" sz="1400" dirty="0"/>
                <a:t> 동일 메모리 상에서 교차되어 실행되기 때문에 실행 결과가 예상과 달라질 수 있음</a:t>
              </a:r>
              <a:r>
                <a:rPr lang="en-US" altLang="ko-KR" sz="1400" dirty="0"/>
                <a:t>.</a:t>
              </a:r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공유된 메모리를 사용하기 때문에 다른 스레드가 언제 끼어들지 몰라 언제 어떤 값이 변할지 모르는 경쟁상태 발생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Critical Section</a:t>
              </a:r>
              <a:r>
                <a:rPr lang="ko-KR" altLang="en-US" sz="1400" dirty="0"/>
                <a:t>을 통해 해결이 가능하나 어떤 값에 대한 사용이 끝날 때까지 그 값을 사용하려는 다른 스레드는 기다려야 함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Critical Section</a:t>
              </a:r>
              <a:r>
                <a:rPr lang="ko-KR" altLang="en-US" sz="1400" dirty="0"/>
                <a:t>을 이용하더라도 두 개 이상의 작업이 서로 상대방의 작업이 </a:t>
              </a:r>
              <a:r>
                <a:rPr lang="ko-KR" altLang="en-US" sz="1400" dirty="0" err="1"/>
                <a:t>끝나기만을</a:t>
              </a:r>
              <a:r>
                <a:rPr lang="ko-KR" altLang="en-US" sz="1400" dirty="0"/>
                <a:t> 기다리는 </a:t>
              </a:r>
              <a:r>
                <a:rPr lang="en-US" altLang="ko-KR" sz="1400" dirty="0"/>
                <a:t>Deadlock </a:t>
              </a:r>
              <a:r>
                <a:rPr lang="ko-KR" altLang="en-US" sz="1400" dirty="0"/>
                <a:t>문제 발생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BA772E-01E5-D347-9621-1D2533B95146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Thread</a:t>
              </a:r>
              <a:r>
                <a:rPr lang="ko-KR" altLang="en-US" sz="1400" b="1" dirty="0"/>
                <a:t>의 문제점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EDA7430B-8BA2-69F4-047C-FB801297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587" y="967917"/>
            <a:ext cx="4491320" cy="275924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F2F5050-E114-C5E8-346D-BD2FF56C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45" y="967917"/>
            <a:ext cx="4029169" cy="27592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29C809C-6478-F4B4-8370-0A30EAF5F667}"/>
              </a:ext>
            </a:extLst>
          </p:cNvPr>
          <p:cNvSpPr txBox="1"/>
          <p:nvPr/>
        </p:nvSpPr>
        <p:spPr>
          <a:xfrm>
            <a:off x="3921944" y="3890246"/>
            <a:ext cx="434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＜멀티 스레드의 </a:t>
            </a:r>
            <a:r>
              <a:rPr lang="ko-KR" altLang="en-US" sz="1400"/>
              <a:t>교차 실행에 따른 </a:t>
            </a:r>
            <a:r>
              <a:rPr lang="ko-KR" altLang="en-US" sz="1400" dirty="0"/>
              <a:t>문제점＞</a:t>
            </a:r>
          </a:p>
        </p:txBody>
      </p:sp>
    </p:spTree>
    <p:extLst>
      <p:ext uri="{BB962C8B-B14F-4D97-AF65-F5344CB8AC3E}">
        <p14:creationId xmlns:p14="http://schemas.microsoft.com/office/powerpoint/2010/main" val="112874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D0CA72-2ADE-7F12-BDB5-BC3DA78C5400}"/>
              </a:ext>
            </a:extLst>
          </p:cNvPr>
          <p:cNvGrpSpPr/>
          <p:nvPr/>
        </p:nvGrpSpPr>
        <p:grpSpPr>
          <a:xfrm>
            <a:off x="735969" y="1213363"/>
            <a:ext cx="10715804" cy="3359627"/>
            <a:chOff x="1051165" y="1674394"/>
            <a:chExt cx="10715804" cy="33596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CE1A05-953E-897E-87DD-45AEC1D38F75}"/>
                </a:ext>
              </a:extLst>
            </p:cNvPr>
            <p:cNvSpPr txBox="1"/>
            <p:nvPr/>
          </p:nvSpPr>
          <p:spPr>
            <a:xfrm>
              <a:off x="1424995" y="2140921"/>
              <a:ext cx="10341974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캡슐화로 데이터와 해당 데이터를 조작하는 메서드를 하나로 묶어 데이터의 일관성을 유지하고 상태를 명확하게 정의함으로써 프로그램 간의 충돌을 방지할 수 있음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상속으로 여러 프로그램 간의 중복을 최소화하며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프로그램의 버그를 줄일 수 있으며 재사용성 및 유지보수성을 향상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다형성으로 다양한 객체들이 같은 인터페이스를 공유하면서도 각각 독자적으로 동작이 가능하여 프로그램의 복잡성 감소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다수의 객체가 같은 인터페이스에 동시에 접근하고자 할 때 각자의 타입에 맞게 동작하여 다수의 객체가 동일한 인터페이스 접근이 가능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동기화 기능으로 여러 스레드가 동시적으로 한 객체의 메서드에 접근하는 것을 방지하여 스레드 간의 안전성을 유지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97557-00CB-C0D3-F697-F3C3F56D8078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Object Oriented Programming</a:t>
              </a:r>
              <a:r>
                <a:rPr lang="ko-KR" altLang="en-US" sz="1400" b="1" dirty="0"/>
                <a:t>의 필요성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98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프로그래밍의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F7BB-A035-EFF8-6ED2-273CBD72FE16}"/>
              </a:ext>
            </a:extLst>
          </p:cNvPr>
          <p:cNvSpPr txBox="1"/>
          <p:nvPr/>
        </p:nvSpPr>
        <p:spPr>
          <a:xfrm>
            <a:off x="1275016" y="4613854"/>
            <a:ext cx="10336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상속을 통한 코드 재사용 용이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추상화로 클래스 단위로 모듈화 개발이 가능해 대규모 소프트웨어 개발에 많이 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캡슐화로 프로그램 개발과 보수가 간편해짐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다형성으로 보다 직관적인 코드 분석이 가능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19C6F3-8264-15C0-49B6-1667027E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64" y="2322848"/>
            <a:ext cx="5124713" cy="1797142"/>
          </a:xfrm>
          <a:prstGeom prst="rect">
            <a:avLst/>
          </a:prstGeom>
        </p:spPr>
      </p:pic>
      <p:pic>
        <p:nvPicPr>
          <p:cNvPr id="8" name="Picture 2" descr="객체 지향에 대한 이해 / 객체 지향적 설계">
            <a:extLst>
              <a:ext uri="{FF2B5EF4-FFF2-40B4-BE49-F238E27FC236}">
                <a16:creationId xmlns:a16="http://schemas.microsoft.com/office/drawing/2014/main" id="{E539B42B-386E-CC51-1392-304F0E8F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14" y="1825997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55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044086"/>
            <a:ext cx="668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OOP(Object Oriented Programming)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가지 설계 원칙</a:t>
            </a:r>
            <a:r>
              <a:rPr lang="en-US" altLang="ko-KR" sz="1600" b="1" dirty="0"/>
              <a:t>(SOLID)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429252" y="2034341"/>
            <a:ext cx="1034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개의 클래스는 하나의 기능 담당만을 가져야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6F8A6-251C-3AB6-C657-14087AAE0762}"/>
              </a:ext>
            </a:extLst>
          </p:cNvPr>
          <p:cNvSpPr txBox="1"/>
          <p:nvPr/>
        </p:nvSpPr>
        <p:spPr>
          <a:xfrm>
            <a:off x="1051165" y="1674394"/>
            <a:ext cx="5423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단일 책임 원칙 </a:t>
            </a:r>
            <a:r>
              <a:rPr lang="en-US" altLang="ko-KR" sz="1400" b="1" dirty="0"/>
              <a:t>(SRP, Single Responsibility </a:t>
            </a:r>
            <a:r>
              <a:rPr lang="en-US" altLang="ko-KR" sz="1400" b="1" dirty="0" err="1"/>
              <a:t>Pinciple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938528-B70C-73E8-14F2-E163EEEB5728}"/>
              </a:ext>
            </a:extLst>
          </p:cNvPr>
          <p:cNvGrpSpPr/>
          <p:nvPr/>
        </p:nvGrpSpPr>
        <p:grpSpPr>
          <a:xfrm>
            <a:off x="1051165" y="2489333"/>
            <a:ext cx="10720061" cy="667724"/>
            <a:chOff x="1051165" y="2489333"/>
            <a:chExt cx="10720061" cy="6677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DFFE85-50E7-7FD6-DFEF-5CDD69CE20F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클래스를 확상 하는 데에는 열려 </a:t>
              </a:r>
              <a:r>
                <a:rPr lang="ko-KR" altLang="en-US" sz="1400" dirty="0" err="1"/>
                <a:t>있어야하며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수정하는 데는 </a:t>
              </a:r>
              <a:r>
                <a:rPr lang="ko-KR" altLang="en-US" sz="1400" dirty="0" err="1"/>
                <a:t>닫혀있어야</a:t>
              </a:r>
              <a:r>
                <a:rPr lang="ko-KR" altLang="en-US" sz="1400" dirty="0"/>
                <a:t>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4310BA-59B3-92A9-B395-1180536F6150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</a:t>
              </a:r>
              <a:r>
                <a:rPr lang="ko-KR" altLang="en-US" sz="1400" b="1" dirty="0"/>
                <a:t>개방 폐쇄 원칙 </a:t>
              </a:r>
              <a:r>
                <a:rPr lang="en-US" altLang="ko-KR" sz="1400" b="1" dirty="0"/>
                <a:t>(OCP, Open Closed Principle)</a:t>
              </a:r>
              <a:endParaRPr lang="ko-KR" altLang="en-US" sz="14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7A0EBA-010B-BF55-2132-E2333531CC7D}"/>
              </a:ext>
            </a:extLst>
          </p:cNvPr>
          <p:cNvGrpSpPr/>
          <p:nvPr/>
        </p:nvGrpSpPr>
        <p:grpSpPr>
          <a:xfrm>
            <a:off x="1051165" y="3363103"/>
            <a:ext cx="10720061" cy="667724"/>
            <a:chOff x="1051165" y="2489333"/>
            <a:chExt cx="10720061" cy="6677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CFF78E-5C7F-F90B-4E19-A4A6187B1A4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한 개의 클래스는 하나의 기능 담당만을 가져야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0B7C4D-298A-D06F-D58B-7416DE2F899F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</a:t>
              </a:r>
              <a:r>
                <a:rPr lang="ko-KR" altLang="en-US" sz="1400" b="1" dirty="0" err="1"/>
                <a:t>리스코프</a:t>
              </a:r>
              <a:r>
                <a:rPr lang="ko-KR" altLang="en-US" sz="1400" b="1" dirty="0"/>
                <a:t> 치환 원칙 </a:t>
              </a:r>
              <a:r>
                <a:rPr lang="en-US" altLang="ko-KR" sz="1400" b="1" dirty="0"/>
                <a:t>(LSP, </a:t>
              </a:r>
              <a:r>
                <a:rPr lang="en-US" altLang="ko-KR" sz="1400" b="1" dirty="0" err="1"/>
                <a:t>Liscov</a:t>
              </a:r>
              <a:r>
                <a:rPr lang="en-US" altLang="ko-KR" sz="1400" b="1" dirty="0"/>
                <a:t> Substitution Principle)</a:t>
              </a:r>
              <a:endParaRPr lang="ko-KR" altLang="en-US" sz="14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3E1B01-0C9B-A3D8-73C0-55682AD18A20}"/>
              </a:ext>
            </a:extLst>
          </p:cNvPr>
          <p:cNvGrpSpPr/>
          <p:nvPr/>
        </p:nvGrpSpPr>
        <p:grpSpPr>
          <a:xfrm>
            <a:off x="1051164" y="4236874"/>
            <a:ext cx="10778696" cy="667724"/>
            <a:chOff x="992530" y="2489333"/>
            <a:chExt cx="10778696" cy="6677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4386A-8923-2378-C081-BDF7149F281B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인터페이스의 단일 책임을 강조하는 것으로 인터페이스를 각각 사용에 맞게끔 잘 분리해야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0114F2-17C4-3991-D318-6D204354F44B}"/>
                </a:ext>
              </a:extLst>
            </p:cNvPr>
            <p:cNvSpPr txBox="1"/>
            <p:nvPr/>
          </p:nvSpPr>
          <p:spPr>
            <a:xfrm>
              <a:off x="992530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4. </a:t>
              </a:r>
              <a:r>
                <a:rPr lang="ko-KR" altLang="en-US" sz="1400" b="1" dirty="0"/>
                <a:t>인터페이스 분리 원칙 </a:t>
              </a:r>
              <a:r>
                <a:rPr lang="en-US" altLang="ko-KR" sz="1400" b="1" dirty="0"/>
                <a:t>(ISP, Interface Segregation Principle)</a:t>
              </a:r>
              <a:endParaRPr lang="ko-KR" altLang="en-US" sz="14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1357AE4-FBE6-0FA8-3CEA-9A2D69253167}"/>
              </a:ext>
            </a:extLst>
          </p:cNvPr>
          <p:cNvGrpSpPr/>
          <p:nvPr/>
        </p:nvGrpSpPr>
        <p:grpSpPr>
          <a:xfrm>
            <a:off x="1051165" y="5190975"/>
            <a:ext cx="10720061" cy="667724"/>
            <a:chOff x="1051165" y="2489333"/>
            <a:chExt cx="10720061" cy="6677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CF360B-B9D8-4506-8489-AA21DFCB1CE9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객체는 구체적인 객체가 아닌 추상화에 의존해야 하며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상위의 인터페이스 타입의 객체로 통신해야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50B46E-9EE3-52EA-8E6C-24A92821B71E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5. </a:t>
              </a:r>
              <a:r>
                <a:rPr lang="ko-KR" altLang="en-US" sz="1400" b="1" dirty="0"/>
                <a:t>의존역전 원칙 </a:t>
              </a:r>
              <a:r>
                <a:rPr lang="en-US" altLang="ko-KR" sz="1400" b="1" dirty="0"/>
                <a:t>(DIP, Dependency Inversion Principle)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70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6FB5C8-E640-553A-DFCF-B0DAB34D60E1}"/>
              </a:ext>
            </a:extLst>
          </p:cNvPr>
          <p:cNvSpPr txBox="1"/>
          <p:nvPr/>
        </p:nvSpPr>
        <p:spPr>
          <a:xfrm>
            <a:off x="539501" y="991594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Method</a:t>
            </a:r>
            <a:r>
              <a:rPr lang="ko-KR" altLang="en-US" sz="1600" b="1" dirty="0"/>
              <a:t>의 필요성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58015-C400-D357-F5E8-297F3DBBDDDF}"/>
              </a:ext>
            </a:extLst>
          </p:cNvPr>
          <p:cNvSpPr txBox="1"/>
          <p:nvPr/>
        </p:nvSpPr>
        <p:spPr>
          <a:xfrm>
            <a:off x="1109797" y="1590699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데이터 캡슐화</a:t>
            </a:r>
            <a:r>
              <a:rPr lang="en-US" altLang="ko-KR" sz="1600" b="1" dirty="0"/>
              <a:t>(Encapsulation)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C4E14-3DD9-BB40-4682-441F8D3F6975}"/>
              </a:ext>
            </a:extLst>
          </p:cNvPr>
          <p:cNvSpPr txBox="1"/>
          <p:nvPr/>
        </p:nvSpPr>
        <p:spPr>
          <a:xfrm>
            <a:off x="1447927" y="1969643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내부 상태를 조작하거나 내부 데이터에 접근하는 방법을 제공함으로써 외부에서 직접 접근하지 못하도록 보호할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8CF52-17DF-2376-D7A9-8E0BED4C6205}"/>
              </a:ext>
            </a:extLst>
          </p:cNvPr>
          <p:cNvSpPr txBox="1"/>
          <p:nvPr/>
        </p:nvSpPr>
        <p:spPr>
          <a:xfrm>
            <a:off x="1109797" y="2773861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코드의 모듈화</a:t>
            </a:r>
            <a:r>
              <a:rPr lang="en-US" altLang="ko-KR" sz="1600" b="1" dirty="0"/>
              <a:t>(Modularity)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88B35-D0A5-3997-BADB-5B98FB31DBF1}"/>
              </a:ext>
            </a:extLst>
          </p:cNvPr>
          <p:cNvSpPr txBox="1"/>
          <p:nvPr/>
        </p:nvSpPr>
        <p:spPr>
          <a:xfrm>
            <a:off x="1447927" y="3152805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작업을 수행하는 독립적인 코드 블록으로 작동하여 유지보수 및 디버깅을 쉽게 만든다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3DDB0-0737-A1A9-F622-752A9CB23410}"/>
              </a:ext>
            </a:extLst>
          </p:cNvPr>
          <p:cNvSpPr txBox="1"/>
          <p:nvPr/>
        </p:nvSpPr>
        <p:spPr>
          <a:xfrm>
            <a:off x="1109797" y="368088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인터페이스 제공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01304A-C205-2BAD-8E88-EDC99D7C9A90}"/>
              </a:ext>
            </a:extLst>
          </p:cNvPr>
          <p:cNvSpPr txBox="1"/>
          <p:nvPr/>
        </p:nvSpPr>
        <p:spPr>
          <a:xfrm>
            <a:off x="1447927" y="4059831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인터페이스를 정의하여 클래스와 상호작용하는 방법을 알려준다</a:t>
            </a:r>
            <a:r>
              <a:rPr lang="en-US" altLang="ko-KR" dirty="0"/>
              <a:t>. </a:t>
            </a:r>
            <a:r>
              <a:rPr lang="ko-KR" altLang="en-US" dirty="0"/>
              <a:t>이로써 다른 개발자로 하여금 클래스의 기능과 동작을 쉽게 파악할 수 있도록 도움을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86010E-5217-5542-BD2F-1576C41599C7}"/>
              </a:ext>
            </a:extLst>
          </p:cNvPr>
          <p:cNvSpPr txBox="1"/>
          <p:nvPr/>
        </p:nvSpPr>
        <p:spPr>
          <a:xfrm>
            <a:off x="1109797" y="4841131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상태 관리 </a:t>
            </a:r>
            <a:r>
              <a:rPr lang="en-US" altLang="ko-KR" sz="1600" b="1" dirty="0"/>
              <a:t>(State Management)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8B7194-75E2-4AAA-B8B0-C11FF83A559D}"/>
              </a:ext>
            </a:extLst>
          </p:cNvPr>
          <p:cNvSpPr txBox="1"/>
          <p:nvPr/>
        </p:nvSpPr>
        <p:spPr>
          <a:xfrm>
            <a:off x="1447927" y="5220075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상태를 변경하거나 관리하는 역할을 수행하여 프로그램이 동작하는 동안 객체의 상태를 조작하거나 유지하게끔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1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02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5028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Object &amp; Class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9" y="3844697"/>
            <a:ext cx="10674543" cy="1179240"/>
            <a:chOff x="1085786" y="1113400"/>
            <a:chExt cx="10674543" cy="11792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6" y="1113400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객체</a:t>
              </a:r>
              <a:r>
                <a:rPr lang="en-US" altLang="ko-KR" sz="1600" b="1" dirty="0"/>
                <a:t>(Object)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6" y="1646309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프로그램에서 사용되는 데이터 또는 식별자에 의해 참조되는 공간으로 값을 저장할 변수와 작업을 수행할 메소드를 서로 연관된 것들끼리 묶어서 만든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5170798"/>
            <a:ext cx="10674543" cy="1147603"/>
            <a:chOff x="1109799" y="2766251"/>
            <a:chExt cx="10674543" cy="1147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클래스</a:t>
              </a:r>
              <a:r>
                <a:rPr lang="en-US" altLang="ko-KR" sz="1600" b="1" dirty="0"/>
                <a:t>(Class)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 지향 프로그래밍에서 특정 객체를 생성하기 위해 변수와 메소드를 정의하는 일종의 틀</a:t>
              </a:r>
              <a:r>
                <a:rPr lang="en-US" altLang="ko-KR" dirty="0"/>
                <a:t>(Template)</a:t>
              </a:r>
              <a:r>
                <a:rPr lang="ko-KR" altLang="en-US" dirty="0"/>
                <a:t>이다</a:t>
              </a:r>
              <a:r>
                <a:rPr lang="en-US" altLang="ko-KR" dirty="0"/>
                <a:t>. </a:t>
              </a:r>
              <a:r>
                <a:rPr lang="ko-KR" altLang="en-US" dirty="0"/>
                <a:t>객체를 정의하기 위한 메소드와 변수로 구성된다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8F77F7-B466-FAD2-1C68-81084FF00358}"/>
              </a:ext>
            </a:extLst>
          </p:cNvPr>
          <p:cNvSpPr/>
          <p:nvPr/>
        </p:nvSpPr>
        <p:spPr>
          <a:xfrm>
            <a:off x="4860758" y="2180120"/>
            <a:ext cx="637674" cy="1916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70B71A-ED4C-06C9-C211-65B8778E2C2D}"/>
              </a:ext>
            </a:extLst>
          </p:cNvPr>
          <p:cNvSpPr txBox="1"/>
          <p:nvPr/>
        </p:nvSpPr>
        <p:spPr>
          <a:xfrm>
            <a:off x="4488064" y="1226550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74B0F4-F0C4-C269-F0FC-74D02E6920E7}"/>
              </a:ext>
            </a:extLst>
          </p:cNvPr>
          <p:cNvSpPr txBox="1"/>
          <p:nvPr/>
        </p:nvSpPr>
        <p:spPr>
          <a:xfrm>
            <a:off x="4421197" y="2009754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Attribute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DFAF92-E43C-EAF3-7DB2-1EEA720F8A7B}"/>
              </a:ext>
            </a:extLst>
          </p:cNvPr>
          <p:cNvSpPr txBox="1"/>
          <p:nvPr/>
        </p:nvSpPr>
        <p:spPr>
          <a:xfrm>
            <a:off x="4421197" y="3052562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94F371-71C6-F09C-1B1F-516F67C8E9A9}"/>
              </a:ext>
            </a:extLst>
          </p:cNvPr>
          <p:cNvSpPr txBox="1"/>
          <p:nvPr/>
        </p:nvSpPr>
        <p:spPr>
          <a:xfrm>
            <a:off x="7352476" y="2367612"/>
            <a:ext cx="3162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aa10_lidar_cone_tracking</a:t>
            </a:r>
          </a:p>
          <a:p>
            <a:r>
              <a:rPr lang="en-US" altLang="ko-KR" dirty="0"/>
              <a:t>aa10_ros_lane_control</a:t>
            </a:r>
          </a:p>
          <a:p>
            <a:r>
              <a:rPr lang="en-US" altLang="ko-KR" dirty="0"/>
              <a:t>aa10_lidar_overtake_control</a:t>
            </a:r>
          </a:p>
          <a:p>
            <a:r>
              <a:rPr lang="en-US" altLang="ko-KR" dirty="0"/>
              <a:t>aa10_lidar_maze_control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8B86B-C843-3418-B632-2F3CA099ECC3}"/>
              </a:ext>
            </a:extLst>
          </p:cNvPr>
          <p:cNvSpPr txBox="1"/>
          <p:nvPr/>
        </p:nvSpPr>
        <p:spPr>
          <a:xfrm>
            <a:off x="6905443" y="2051474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Object</a:t>
            </a:r>
            <a:endParaRPr lang="ko-KR" altLang="en-US" sz="16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93EC579-440A-7EDC-316C-88C03913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34" y="1236385"/>
            <a:ext cx="2245600" cy="237098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3FB522-C97B-36C4-AA0F-39B2FEDF234C}"/>
              </a:ext>
            </a:extLst>
          </p:cNvPr>
          <p:cNvSpPr/>
          <p:nvPr/>
        </p:nvSpPr>
        <p:spPr>
          <a:xfrm>
            <a:off x="1606541" y="1241939"/>
            <a:ext cx="1422400" cy="280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93D68A-3FAF-D35A-515A-C28ACE1F2FEB}"/>
              </a:ext>
            </a:extLst>
          </p:cNvPr>
          <p:cNvSpPr/>
          <p:nvPr/>
        </p:nvSpPr>
        <p:spPr>
          <a:xfrm>
            <a:off x="1378847" y="1573934"/>
            <a:ext cx="1817783" cy="1439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B7EE1C4-E7B1-CB0A-B3A3-373A7B04A48F}"/>
              </a:ext>
            </a:extLst>
          </p:cNvPr>
          <p:cNvSpPr/>
          <p:nvPr/>
        </p:nvSpPr>
        <p:spPr>
          <a:xfrm>
            <a:off x="1378847" y="3187708"/>
            <a:ext cx="1894902" cy="273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76FA754-4082-DE70-9669-FC057F8A2E76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3196630" y="2194420"/>
            <a:ext cx="1224567" cy="990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952056C-3068-8261-0AB9-DA3FD2A54C42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 flipV="1">
            <a:off x="3273749" y="3237228"/>
            <a:ext cx="1147448" cy="873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246BA67-CD22-D2ED-EFDB-64D83343E8E1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>
            <a:off x="3028941" y="1382428"/>
            <a:ext cx="1459123" cy="287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6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8" y="4074949"/>
            <a:ext cx="10674543" cy="866636"/>
            <a:chOff x="1085785" y="-1266154"/>
            <a:chExt cx="10674543" cy="8666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266154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Attribute(</a:t>
              </a:r>
              <a:r>
                <a:rPr lang="ko-KR" altLang="en-US" sz="1600" b="1" dirty="0"/>
                <a:t>속성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객체의 상태 및 속성을 나타내는 요소로 변수로 표현된다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8" y="5119883"/>
            <a:ext cx="10674543" cy="1424602"/>
            <a:chOff x="1109799" y="2766251"/>
            <a:chExt cx="10674543" cy="14246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Method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어떠한 특정 작업을 수행하기 위한 명령문의 집합으로 기능적인 측면을 표현하는 요소로 함수로 표현된다</a:t>
              </a:r>
              <a:r>
                <a:rPr lang="en-US" altLang="ko-KR" dirty="0"/>
                <a:t>. </a:t>
              </a:r>
              <a:r>
                <a:rPr lang="ko-KR" altLang="en-US" dirty="0"/>
                <a:t>이를 통해 코드를 논리적으로 구조화가 가능하며 각 부분은 더 작고 이해하기 쉬운 단위로 나뉜다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2E503-6AF9-666C-879C-2F941089DD16}"/>
              </a:ext>
            </a:extLst>
          </p:cNvPr>
          <p:cNvSpPr/>
          <p:nvPr/>
        </p:nvSpPr>
        <p:spPr>
          <a:xfrm>
            <a:off x="7291137" y="2289587"/>
            <a:ext cx="637674" cy="1916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9772FC-1E41-B890-8707-400F1DF51D62}"/>
              </a:ext>
            </a:extLst>
          </p:cNvPr>
          <p:cNvSpPr txBox="1"/>
          <p:nvPr/>
        </p:nvSpPr>
        <p:spPr>
          <a:xfrm>
            <a:off x="6918443" y="1336017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DCF533-CD96-7D4F-66AC-AB4F00D5FD5A}"/>
              </a:ext>
            </a:extLst>
          </p:cNvPr>
          <p:cNvSpPr txBox="1"/>
          <p:nvPr/>
        </p:nvSpPr>
        <p:spPr>
          <a:xfrm>
            <a:off x="6851576" y="2119221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Attribute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AC663B-525A-FBB3-99E3-E77801A5C781}"/>
              </a:ext>
            </a:extLst>
          </p:cNvPr>
          <p:cNvSpPr txBox="1"/>
          <p:nvPr/>
        </p:nvSpPr>
        <p:spPr>
          <a:xfrm>
            <a:off x="6851576" y="3162029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07FC10C-8586-E717-6291-BABEDCB1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13" y="1345852"/>
            <a:ext cx="2245600" cy="237098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B5524F-6B23-83D8-F3B5-417D4ECB091C}"/>
              </a:ext>
            </a:extLst>
          </p:cNvPr>
          <p:cNvSpPr/>
          <p:nvPr/>
        </p:nvSpPr>
        <p:spPr>
          <a:xfrm>
            <a:off x="4036920" y="1351406"/>
            <a:ext cx="1422400" cy="280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871736-7D8C-BE1D-D940-C5964F26BEE6}"/>
              </a:ext>
            </a:extLst>
          </p:cNvPr>
          <p:cNvSpPr/>
          <p:nvPr/>
        </p:nvSpPr>
        <p:spPr>
          <a:xfrm>
            <a:off x="3809226" y="1683401"/>
            <a:ext cx="1817783" cy="1439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9749EA-9C91-727D-648E-79D2B2AFEA97}"/>
              </a:ext>
            </a:extLst>
          </p:cNvPr>
          <p:cNvSpPr/>
          <p:nvPr/>
        </p:nvSpPr>
        <p:spPr>
          <a:xfrm>
            <a:off x="3809226" y="3297175"/>
            <a:ext cx="1894902" cy="273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C949ED-4120-F5AA-54E0-16E5D6A9BC30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 flipV="1">
            <a:off x="5627009" y="2303887"/>
            <a:ext cx="1224567" cy="990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3006763-1661-94AE-E89B-4FBFE6EB9F8F}"/>
              </a:ext>
            </a:extLst>
          </p:cNvPr>
          <p:cNvCxnSpPr>
            <a:cxnSpLocks/>
            <a:stCxn id="32" idx="3"/>
            <a:endCxn id="25" idx="1"/>
          </p:cNvCxnSpPr>
          <p:nvPr/>
        </p:nvCxnSpPr>
        <p:spPr>
          <a:xfrm flipV="1">
            <a:off x="5704128" y="3346695"/>
            <a:ext cx="1147448" cy="873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F584160-524F-ED60-95A3-139D96DD0C4B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5459320" y="1491895"/>
            <a:ext cx="1459123" cy="287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30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04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Abstraction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539501" y="3592836"/>
            <a:ext cx="11010625" cy="1010835"/>
            <a:chOff x="1217628" y="-1264499"/>
            <a:chExt cx="11010625" cy="10108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217628" y="-1264499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 Abstraction (</a:t>
              </a:r>
              <a:r>
                <a:rPr lang="ko-KR" altLang="en-US" sz="1600" b="1" dirty="0"/>
                <a:t>추상화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605920" y="-899995"/>
              <a:ext cx="10622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핵심적인 특징이나 기능을 추출하는 과정으로 복잡한 실제세계의 문제를 </a:t>
              </a:r>
              <a:r>
                <a:rPr lang="ko-KR" altLang="en-US" dirty="0" err="1"/>
                <a:t>객체화하여</a:t>
              </a:r>
              <a:r>
                <a:rPr lang="ko-KR" altLang="en-US" dirty="0"/>
                <a:t> 공통적인 속성과 기능을 추출하여 정의하는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4695632"/>
            <a:ext cx="10440327" cy="956910"/>
            <a:chOff x="1407515" y="254957"/>
            <a:chExt cx="10440327" cy="9569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Control Abstraction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메소드의 작동방식과 같은 내부 로직을 숨겨 복잡한 제어 흐름을 단순화하고 사용자로 하여금 간단한 방식으로 특정 동작을 수행할 수 있게 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6BBD44-F4D5-43D9-522A-45E7BC63C203}"/>
              </a:ext>
            </a:extLst>
          </p:cNvPr>
          <p:cNvGrpSpPr/>
          <p:nvPr/>
        </p:nvGrpSpPr>
        <p:grpSpPr>
          <a:xfrm>
            <a:off x="1116374" y="5789113"/>
            <a:ext cx="10440327" cy="679911"/>
            <a:chOff x="1407515" y="254957"/>
            <a:chExt cx="10440327" cy="6799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31E12F-B5AC-DC7E-7868-C5BD5850333B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Data Abstraction</a:t>
              </a:r>
              <a:endParaRPr lang="ko-KR" altLang="en-US" sz="1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90BF0E-5E30-D2D1-9E83-BA6650EEA0F6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복잡한 데이터나 객체의 특성 중 일부만 강조하여 대상을 간단한 개념으로 일반화하는 과정이다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274288A-4876-1366-A1A7-3606A7FF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07" y="1050882"/>
            <a:ext cx="4621650" cy="23991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6C91BD8-16B0-F115-9D1C-83C17E05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38" y="1006153"/>
            <a:ext cx="5560635" cy="25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733911" y="4802571"/>
            <a:ext cx="10674544" cy="802267"/>
            <a:chOff x="1085784" y="-1002527"/>
            <a:chExt cx="10674544" cy="8022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4" y="-100252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Public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569592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외부에 공개할 멤버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733911" y="5678569"/>
            <a:ext cx="10674544" cy="775913"/>
            <a:chOff x="1109798" y="2860942"/>
            <a:chExt cx="10674544" cy="7759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Private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외부로부터 접근을 차단할 멤버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Encapsulation</a:t>
            </a:r>
            <a:endParaRPr lang="ko-KR" altLang="en-US" sz="16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8A9933-57E9-A511-EEB7-B2707D89A5B0}"/>
              </a:ext>
            </a:extLst>
          </p:cNvPr>
          <p:cNvGrpSpPr/>
          <p:nvPr/>
        </p:nvGrpSpPr>
        <p:grpSpPr>
          <a:xfrm>
            <a:off x="4628317" y="932141"/>
            <a:ext cx="2734683" cy="2365486"/>
            <a:chOff x="4570260" y="559262"/>
            <a:chExt cx="2734683" cy="236548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E63A698-99E3-E61F-5055-22189A7C9CE3}"/>
                </a:ext>
              </a:extLst>
            </p:cNvPr>
            <p:cNvSpPr/>
            <p:nvPr/>
          </p:nvSpPr>
          <p:spPr>
            <a:xfrm>
              <a:off x="4570260" y="559262"/>
              <a:ext cx="2734683" cy="2365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Private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DA58FA-CF6D-7913-8A95-B790BD0DD375}"/>
                </a:ext>
              </a:extLst>
            </p:cNvPr>
            <p:cNvSpPr/>
            <p:nvPr/>
          </p:nvSpPr>
          <p:spPr>
            <a:xfrm>
              <a:off x="5262688" y="1158208"/>
              <a:ext cx="1349828" cy="116759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Private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DA70A2-BFC3-08A3-F505-1FC6AAD725EC}"/>
                </a:ext>
              </a:extLst>
            </p:cNvPr>
            <p:cNvSpPr txBox="1"/>
            <p:nvPr/>
          </p:nvSpPr>
          <p:spPr>
            <a:xfrm>
              <a:off x="5146572" y="734653"/>
              <a:ext cx="15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Public</a:t>
              </a:r>
              <a:endParaRPr lang="ko-KR" altLang="en-US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D7F75D-FD37-7BDA-B485-4489A1F1EFB3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357257" y="2036386"/>
            <a:ext cx="1576368" cy="25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DD0CB8-D9A0-81BE-4FB8-87DFA429255E}"/>
              </a:ext>
            </a:extLst>
          </p:cNvPr>
          <p:cNvCxnSpPr>
            <a:cxnSpLocks/>
          </p:cNvCxnSpPr>
          <p:nvPr/>
        </p:nvCxnSpPr>
        <p:spPr>
          <a:xfrm flipH="1" flipV="1">
            <a:off x="3383107" y="1877421"/>
            <a:ext cx="1788009" cy="4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A411FB-382F-6306-0A43-865BEC952BD6}"/>
              </a:ext>
            </a:extLst>
          </p:cNvPr>
          <p:cNvSpPr txBox="1"/>
          <p:nvPr/>
        </p:nvSpPr>
        <p:spPr>
          <a:xfrm>
            <a:off x="1507976" y="1723532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어디서든 접근 가능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5AB670-7F4A-6E14-4E2D-AFAA1DE6CF57}"/>
              </a:ext>
            </a:extLst>
          </p:cNvPr>
          <p:cNvSpPr txBox="1"/>
          <p:nvPr/>
        </p:nvSpPr>
        <p:spPr>
          <a:xfrm>
            <a:off x="7933625" y="1882497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내에서만 접근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555086"/>
            <a:ext cx="1033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객체지향 프로그래밍의 특징인 </a:t>
            </a:r>
            <a:r>
              <a:rPr lang="en-US" altLang="ko-KR" dirty="0"/>
              <a:t>Encapsulation</a:t>
            </a:r>
            <a:r>
              <a:rPr lang="ko-KR" altLang="en-US" dirty="0"/>
              <a:t>은 클래스 내에서 메서드를 함께 캡슐화 하며</a:t>
            </a:r>
            <a:r>
              <a:rPr lang="en-US" altLang="ko-KR" dirty="0"/>
              <a:t> </a:t>
            </a:r>
            <a:r>
              <a:rPr lang="ko-KR" altLang="en-US" dirty="0"/>
              <a:t>클래스의 내부 데이터에 접근하는 방법을 제공한다</a:t>
            </a:r>
            <a:r>
              <a:rPr lang="en-US" altLang="ko-KR" dirty="0"/>
              <a:t>. </a:t>
            </a:r>
            <a:r>
              <a:rPr lang="ko-KR" altLang="en-US" dirty="0"/>
              <a:t>데이터와 관련된 동작이 하나의 단일 단위로 </a:t>
            </a:r>
            <a:r>
              <a:rPr lang="ko-KR" altLang="en-US" dirty="0" err="1"/>
              <a:t>묶여있어</a:t>
            </a:r>
            <a:r>
              <a:rPr lang="ko-KR" altLang="en-US" dirty="0"/>
              <a:t> 코드의 가독성과 유지보수성을 향상시키며 외부에서 직접 접근하지 못하도록 보호하여 코드의 안정성을 높인다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84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Parents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/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Child Class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부모 클래스는 일반적으로 기본적인 기능이나 특성을 정의하고</a:t>
              </a:r>
              <a:r>
                <a:rPr lang="en-US" altLang="ko-KR" dirty="0"/>
                <a:t>, </a:t>
              </a:r>
              <a:r>
                <a:rPr lang="ko-KR" altLang="en-US" dirty="0"/>
                <a:t>자식 클래스는 부모 클래스에서 상속받은 기능을 확장하거나 특수한 기능을 추가한다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</a:t>
              </a:r>
              <a:r>
                <a:rPr lang="ko-KR" altLang="en-US" sz="1600" b="1" dirty="0"/>
                <a:t>중복 사용 제거 및 코드 재사용성 증대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상위 클래스의 특징을 하위 클래스에서도 상속받는 특징을 이용하여 기능들을 모아 놓은 클래스를 한 번 만들어 놓으면 코드의 재사용성 및 중복 제거가 가능하여 유지보수가 편리하다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Inheritance(</a:t>
            </a:r>
            <a:r>
              <a:rPr lang="ko-KR" altLang="en-US" sz="1600" b="1" dirty="0"/>
              <a:t>상속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객체들 간의 관계를 구축하는 상속을 이용하여 다른 클래스에서도 메서드를 사용할 수 있다</a:t>
            </a:r>
            <a:r>
              <a:rPr lang="en-US" altLang="ko-KR" dirty="0"/>
              <a:t>. </a:t>
            </a:r>
            <a:r>
              <a:rPr lang="ko-KR" altLang="en-US" dirty="0"/>
              <a:t>상속을 통해 코드의 중복 제거 및 재사용성이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DB84B1-96D1-59FB-1DF8-F105C9DD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93" y="987667"/>
            <a:ext cx="3685813" cy="20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C39F45-3BE6-E80C-7FED-2AAAD42480A0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61462D-E23C-39EC-9CD9-95D9A4FBFD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784F99-9A3E-75F4-9AB6-ED64B42B67EE}"/>
                </a:ext>
              </a:extLst>
            </p:cNvPr>
            <p:cNvSpPr/>
            <p:nvPr/>
          </p:nvSpPr>
          <p:spPr>
            <a:xfrm>
              <a:off x="149629" y="165100"/>
              <a:ext cx="11892742" cy="6540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999C43-1E80-F236-337E-5E996137A379}"/>
              </a:ext>
            </a:extLst>
          </p:cNvPr>
          <p:cNvSpPr txBox="1"/>
          <p:nvPr/>
        </p:nvSpPr>
        <p:spPr>
          <a:xfrm>
            <a:off x="4769516" y="310955"/>
            <a:ext cx="265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    차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28E9AD5-ADE1-E70C-394F-4CA5C1C425DF}"/>
              </a:ext>
            </a:extLst>
          </p:cNvPr>
          <p:cNvGrpSpPr/>
          <p:nvPr/>
        </p:nvGrpSpPr>
        <p:grpSpPr>
          <a:xfrm>
            <a:off x="415633" y="1500831"/>
            <a:ext cx="4282685" cy="4853116"/>
            <a:chOff x="415633" y="1500831"/>
            <a:chExt cx="4282685" cy="485311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377476-4436-25C6-B02E-514163049632}"/>
                </a:ext>
              </a:extLst>
            </p:cNvPr>
            <p:cNvGrpSpPr/>
            <p:nvPr/>
          </p:nvGrpSpPr>
          <p:grpSpPr>
            <a:xfrm>
              <a:off x="449820" y="1500831"/>
              <a:ext cx="4248498" cy="1212536"/>
              <a:chOff x="-485731" y="275023"/>
              <a:chExt cx="4248498" cy="1212536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3CA0513D-0CEE-EE81-96E1-13D30436824B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E748C44-E5CC-6765-80C9-46EE4C995F5D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01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70ECCCE-5758-3525-9D7D-6D20EC7D50B8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4E994F2-834D-A67B-79F6-28A1149102E3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871117-2CFF-BF07-C4ED-BEC7F27C7132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객체 지향 프로그래밍이란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3FDAB93-C6C5-066A-924D-8D0A40F968B7}"/>
                </a:ext>
              </a:extLst>
            </p:cNvPr>
            <p:cNvGrpSpPr/>
            <p:nvPr/>
          </p:nvGrpSpPr>
          <p:grpSpPr>
            <a:xfrm>
              <a:off x="430464" y="2814960"/>
              <a:ext cx="4248498" cy="1212536"/>
              <a:chOff x="-485731" y="275023"/>
              <a:chExt cx="4248498" cy="1212536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1B678EE-2EA7-1BF4-EEC6-D7BFDF54208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7C3A89-0E16-A190-90B6-5E032A509C2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02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5343835-0362-C5A8-D3B1-06D9CB27D503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92C3C35-6394-4282-111E-7716DF70ECDC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A372CD-740F-F32F-EC6C-EFE9D8DF3001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Object &amp; Class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E3EBC6-3A38-21EE-E323-055023D4DE5E}"/>
                </a:ext>
              </a:extLst>
            </p:cNvPr>
            <p:cNvGrpSpPr/>
            <p:nvPr/>
          </p:nvGrpSpPr>
          <p:grpSpPr>
            <a:xfrm>
              <a:off x="415633" y="3956263"/>
              <a:ext cx="4248498" cy="1212536"/>
              <a:chOff x="-485731" y="275023"/>
              <a:chExt cx="4248498" cy="1212536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36CB1C8-F4DC-FDE8-D186-C576634E9A6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D696B25-1642-9023-E283-D96011E1DE67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03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1B1B59F-1632-EA6D-8912-E30C3BE8B99E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89321BC-5CE9-A0E5-0077-396345A15EDE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2B7626-3D60-264A-2120-72136B58A65B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클래스의 구조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26DD4D9-A813-942E-6EC5-6A68DDB102DE}"/>
                </a:ext>
              </a:extLst>
            </p:cNvPr>
            <p:cNvGrpSpPr/>
            <p:nvPr/>
          </p:nvGrpSpPr>
          <p:grpSpPr>
            <a:xfrm>
              <a:off x="415633" y="5141411"/>
              <a:ext cx="4248498" cy="1212536"/>
              <a:chOff x="-485731" y="275023"/>
              <a:chExt cx="4248498" cy="1212536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D67F4B5-1F32-CC31-37A6-08F200D01097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BD3DEBB-99B0-E547-01C6-8CDF4772F76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04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E715361-4BB7-93A6-53FA-2BC342FF99EB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CE03D8-1E99-E21E-C0E0-C666744CA1F1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F5C9A8-0274-EA0D-F89A-AC12CB4641FA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Abstraction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B0EB73D-20F7-168F-C910-DC8BBFF434F0}"/>
              </a:ext>
            </a:extLst>
          </p:cNvPr>
          <p:cNvGrpSpPr/>
          <p:nvPr/>
        </p:nvGrpSpPr>
        <p:grpSpPr>
          <a:xfrm>
            <a:off x="5894068" y="1393081"/>
            <a:ext cx="4248498" cy="1212536"/>
            <a:chOff x="-485731" y="275023"/>
            <a:chExt cx="4248498" cy="121253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0283E47-1FAB-10A8-F211-E7CA834472B5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E88208-11AF-ECF7-AEF6-9C01E595634C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A0E9246-5F2B-004E-DFB1-D69DB3F81AD5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C44E7D-2827-27C3-6E91-2D3259C031CA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9EEEDA-A248-CE4D-7DFB-380FD64F2C69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C3CE788-F561-7F5E-021C-83C3548DFC42}"/>
              </a:ext>
            </a:extLst>
          </p:cNvPr>
          <p:cNvGrpSpPr/>
          <p:nvPr/>
        </p:nvGrpSpPr>
        <p:grpSpPr>
          <a:xfrm>
            <a:off x="5917508" y="2709500"/>
            <a:ext cx="4248498" cy="1212536"/>
            <a:chOff x="-485731" y="275023"/>
            <a:chExt cx="4248498" cy="121253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2F53B3B-B09C-13C1-880F-979FD44D628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84EF95-AD80-B3D3-DE32-BA7A0299A331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C13F02-4A28-6728-AF79-8D885AFFA8E9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646773-5BC0-D1D2-6FFB-FE44B21CC2C6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77E5F4-8440-A2CC-0883-C41D4B51EFF4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D07C923-7EA0-EE80-0DA3-B73E015B7A8D}"/>
              </a:ext>
            </a:extLst>
          </p:cNvPr>
          <p:cNvGrpSpPr/>
          <p:nvPr/>
        </p:nvGrpSpPr>
        <p:grpSpPr>
          <a:xfrm>
            <a:off x="5909370" y="3917015"/>
            <a:ext cx="4248498" cy="1212536"/>
            <a:chOff x="-485731" y="275023"/>
            <a:chExt cx="4248498" cy="121253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B17AEE7-71ED-649B-7F1D-8BC751BAD45F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CDCA1F8-A20A-81A7-CF53-2AFE0F0C03E7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E0E3C29-E9C9-1621-240F-5C0D45198AFE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86B662-F743-04AE-9195-F923D6DA058C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FF5547-BC8A-0B22-7B9D-846A348F1268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42D63-E60F-8554-2A24-E8E9941D8F4B}"/>
              </a:ext>
            </a:extLst>
          </p:cNvPr>
          <p:cNvGrpSpPr/>
          <p:nvPr/>
        </p:nvGrpSpPr>
        <p:grpSpPr>
          <a:xfrm>
            <a:off x="5894068" y="5091137"/>
            <a:ext cx="5191124" cy="1212536"/>
            <a:chOff x="-485731" y="275023"/>
            <a:chExt cx="5191124" cy="121253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696EE19-9723-7F56-8AEF-AA70C5DF8714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B73AD3-FF18-FE42-28FE-D29F22276C23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08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77446D-4092-E7BC-E90B-185D2FCABCF7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D833F5-8CFB-D395-1FC2-3ECB3591F35D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D18262-FC4A-4C45-CF2E-967716961280}"/>
                </a:ext>
              </a:extLst>
            </p:cNvPr>
            <p:cNvSpPr txBox="1"/>
            <p:nvPr/>
          </p:nvSpPr>
          <p:spPr>
            <a:xfrm>
              <a:off x="1109798" y="464710"/>
              <a:ext cx="3595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Constructor &amp; Destructor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704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Overloading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하나의 클래스 안에서 이름은 동일하지만 매개변수의 개수나 타입이 다른 여러 버전의 메서드를 정의하는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171440" cy="1052912"/>
            <a:chOff x="1109798" y="2860942"/>
            <a:chExt cx="10171440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Overriding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983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Parents </a:t>
              </a:r>
              <a:r>
                <a:rPr lang="ko-KR" altLang="en-US" dirty="0"/>
                <a:t>클래스에서 상속받은 메서드 내용을 변경하여 사용하는 것으로 상속 관계에서 부모 클래스의 메서드를 새로 구현하는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Polymorphism (</a:t>
            </a:r>
            <a:r>
              <a:rPr lang="ko-KR" altLang="en-US" sz="1600" b="1" dirty="0" err="1"/>
              <a:t>다형성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인터페이스나 메소드가 상황에 따라 다양한 방식으로 동작하는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12343E9-A9E3-FCE5-CC92-F0CC9533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70" y="1106629"/>
            <a:ext cx="2568059" cy="18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8" name="Google Shape;248;p9"/>
          <p:cNvGrpSpPr/>
          <p:nvPr/>
        </p:nvGrpSpPr>
        <p:grpSpPr>
          <a:xfrm>
            <a:off x="-485731" y="275023"/>
            <a:ext cx="5348016" cy="1212536"/>
            <a:chOff x="-485731" y="275023"/>
            <a:chExt cx="5348016" cy="1212536"/>
          </a:xfrm>
        </p:grpSpPr>
        <p:grpSp>
          <p:nvGrpSpPr>
            <p:cNvPr id="249" name="Google Shape;249;p9"/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50" name="Google Shape;250;p9"/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05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chemeClr val="accent2"/>
              </a:solidFill>
              <a:ln w="12700" cap="flat" cmpd="sng">
                <a:solidFill>
                  <a:srgbClr val="ED7D3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" name="Google Shape;252;p9"/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9"/>
            <p:cNvSpPr txBox="1"/>
            <p:nvPr/>
          </p:nvSpPr>
          <p:spPr>
            <a:xfrm>
              <a:off x="943426" y="473044"/>
              <a:ext cx="39188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Constructor &amp; Destructor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601797" y="1729108"/>
            <a:ext cx="10674543" cy="1267457"/>
            <a:chOff x="1085785" y="-1112977"/>
            <a:chExt cx="10674543" cy="1267457"/>
          </a:xfrm>
        </p:grpSpPr>
        <p:sp>
          <p:nvSpPr>
            <p:cNvPr id="255" name="Google Shape;255;p9"/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Constructor(생성자)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1423915" y="-768850"/>
              <a:ext cx="1033641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클래스 객체를 생성할 때 멤버의 변수를 초기화하는 함수로 객체 생성시 반드시 한 번만 호출된다.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함수와 비슷한 특징을 가지며, 생성자 오버로딩을 통해 다양한 생성자를 만들 수 있고 생성자 명은 클래스 명과 같다.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7" name="Google Shape;257;p9"/>
          <p:cNvGrpSpPr/>
          <p:nvPr/>
        </p:nvGrpSpPr>
        <p:grpSpPr>
          <a:xfrm>
            <a:off x="601797" y="3716122"/>
            <a:ext cx="10674544" cy="1606910"/>
            <a:chOff x="1109798" y="2860942"/>
            <a:chExt cx="10674544" cy="1606910"/>
          </a:xfrm>
        </p:grpSpPr>
        <p:sp>
          <p:nvSpPr>
            <p:cNvPr id="258" name="Google Shape;258;p9"/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Destructor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1447929" y="3267523"/>
              <a:ext cx="103364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객체가 소멸될 때 호출되는 함수로 객체가 사라질 때 반드시 한 번만 호출된다. 객체가 소멸되는 시점은 일반 변수의 생명주기에서의 변수 소멸시점과 동일하다. 소멸자는 동적할당 메모리를 해제하거나, 임시 메모리를 지우기 위해 주로 사용된다. 소멸자의 이름은 클래스의 이름과 동일하나, 생성자와의 구별을 위해 이름 앞에 ‘~’문자가 붙는다.</a:t>
              </a:r>
              <a:endParaRPr/>
            </a:p>
          </p:txBody>
        </p:sp>
      </p:grpSp>
      <p:sp>
        <p:nvSpPr>
          <p:cNvPr id="260" name="Google Shape;260;p9"/>
          <p:cNvSpPr txBox="1"/>
          <p:nvPr/>
        </p:nvSpPr>
        <p:spPr>
          <a:xfrm>
            <a:off x="1109799" y="3233447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생성자는 전역 객체 생성자 -&gt; 지역 객체 생성자 순으로 호출된다.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1275016" y="5540662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소멸자는 지역 객체 소멸자 -&gt; 전역 객체 소멸자 순으로 수행된다. 객체가 후입선출 방식으로 동작하기 때문이다.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3105834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3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17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40227" y="1441392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Simula (1962~1967)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D44C75C-F3F0-DD53-A23D-0799AE13A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27" y="1886604"/>
            <a:ext cx="1773716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2768EC-8600-715A-D56D-A07A574E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9" y="3696946"/>
            <a:ext cx="5081888" cy="2306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97A988-D842-ED48-1BCA-03E9DCD9ABBC}"/>
              </a:ext>
            </a:extLst>
          </p:cNvPr>
          <p:cNvSpPr txBox="1"/>
          <p:nvPr/>
        </p:nvSpPr>
        <p:spPr>
          <a:xfrm>
            <a:off x="3386431" y="1882681"/>
            <a:ext cx="8042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1960</a:t>
            </a:r>
            <a:r>
              <a:rPr lang="ko-KR" altLang="en-US" sz="1400" dirty="0"/>
              <a:t>년대 후반 크리스티안 </a:t>
            </a:r>
            <a:r>
              <a:rPr lang="ko-KR" altLang="en-US" sz="1400" dirty="0" err="1"/>
              <a:t>니규어드</a:t>
            </a:r>
            <a:r>
              <a:rPr lang="en-US" altLang="ko-KR" sz="1400" dirty="0"/>
              <a:t>(Cristian Nygaard)</a:t>
            </a:r>
            <a:r>
              <a:rPr lang="ko-KR" altLang="en-US" sz="1400" dirty="0"/>
              <a:t>와 올레 </a:t>
            </a:r>
            <a:r>
              <a:rPr lang="ko-KR" altLang="en-US" sz="1400" dirty="0" err="1"/>
              <a:t>요한센이</a:t>
            </a:r>
            <a:r>
              <a:rPr lang="ko-KR" altLang="en-US" sz="1400" dirty="0"/>
              <a:t> 개발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시뮬레이션 시스템을 위해 고안되었으며 클래스와 객체 등 기본적인 </a:t>
            </a:r>
            <a:r>
              <a:rPr lang="en-US" altLang="ko-KR" sz="1400" dirty="0"/>
              <a:t>OOP</a:t>
            </a:r>
            <a:r>
              <a:rPr lang="ko-KR" altLang="en-US" sz="1400" dirty="0"/>
              <a:t>의 개념이 처음 도입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클래스는 매우 메서드 중심적이고 객체의 행위를 명시적으로 정의하는 데 중점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00FD-80E4-3EC6-57E3-4085BF5B6CC4}"/>
              </a:ext>
            </a:extLst>
          </p:cNvPr>
          <p:cNvSpPr txBox="1"/>
          <p:nvPr/>
        </p:nvSpPr>
        <p:spPr>
          <a:xfrm>
            <a:off x="5622877" y="4400514"/>
            <a:ext cx="6297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접근 제어 지시자가 없어 클래스의 멤버들은 기본적으로 </a:t>
            </a:r>
            <a:r>
              <a:rPr lang="en-US" altLang="ko-KR" sz="1400" dirty="0"/>
              <a:t>Public</a:t>
            </a:r>
            <a:r>
              <a:rPr lang="ko-KR" altLang="en-US" sz="1400" dirty="0"/>
              <a:t>으로 간주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인터페이스 및 추상 클래스의 개념이 부족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B1F0B1-6020-4C33-C271-1F8C4C2FA736}"/>
              </a:ext>
            </a:extLst>
          </p:cNvPr>
          <p:cNvSpPr txBox="1"/>
          <p:nvPr/>
        </p:nvSpPr>
        <p:spPr>
          <a:xfrm>
            <a:off x="5343166" y="379562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Simula</a:t>
            </a:r>
            <a:r>
              <a:rPr lang="ko-KR" altLang="en-US" sz="1600" dirty="0"/>
              <a:t>의 구조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657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15E1BB1-62BB-89C3-651C-6724003E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22" y="1981135"/>
            <a:ext cx="1171180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E742C4-3A4B-5AA2-3BEB-0BA5B9062780}"/>
              </a:ext>
            </a:extLst>
          </p:cNvPr>
          <p:cNvSpPr txBox="1"/>
          <p:nvPr/>
        </p:nvSpPr>
        <p:spPr>
          <a:xfrm>
            <a:off x="740227" y="151962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</a:t>
            </a:r>
            <a:r>
              <a:rPr lang="ko-KR" altLang="en-US" sz="1600" dirty="0"/>
              <a:t> </a:t>
            </a:r>
            <a:r>
              <a:rPr lang="en-US" altLang="ko-KR" sz="1600" dirty="0"/>
              <a:t>Smalltalk (1969~1971)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CD3C8-CAE9-F425-472B-C315FB85315D}"/>
              </a:ext>
            </a:extLst>
          </p:cNvPr>
          <p:cNvSpPr txBox="1"/>
          <p:nvPr/>
        </p:nvSpPr>
        <p:spPr>
          <a:xfrm>
            <a:off x="2830683" y="1949980"/>
            <a:ext cx="760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1970</a:t>
            </a:r>
            <a:r>
              <a:rPr lang="ko-KR" altLang="en-US" sz="1600" b="0" i="0" dirty="0">
                <a:effectLst/>
                <a:latin typeface="Söhne"/>
              </a:rPr>
              <a:t>년대 초반에는 앨런 케이</a:t>
            </a:r>
            <a:r>
              <a:rPr lang="en-US" altLang="ko-KR" sz="1600" b="0" i="0" dirty="0">
                <a:effectLst/>
                <a:latin typeface="Söhne"/>
              </a:rPr>
              <a:t>(Alan Kay)</a:t>
            </a:r>
            <a:r>
              <a:rPr lang="ko-KR" altLang="en-US" sz="1600" b="0" i="0" dirty="0">
                <a:effectLst/>
                <a:latin typeface="Söhne"/>
              </a:rPr>
              <a:t>와 그의 동료들이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객체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등을 지원하여 실질적인 현대적인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언어의 기원</a:t>
            </a:r>
            <a:endParaRPr lang="en-US" altLang="ko-KR" sz="1600" dirty="0"/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A6750FC5-3283-C17B-8C89-00EB34D4E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34" y="3713529"/>
            <a:ext cx="739241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3B5B69-202C-2698-40D7-1BD7D1444801}"/>
              </a:ext>
            </a:extLst>
          </p:cNvPr>
          <p:cNvSpPr txBox="1"/>
          <p:nvPr/>
        </p:nvSpPr>
        <p:spPr>
          <a:xfrm>
            <a:off x="740227" y="3216225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</a:t>
            </a:r>
            <a:r>
              <a:rPr lang="ko-KR" altLang="en-US" sz="1600" dirty="0"/>
              <a:t> </a:t>
            </a:r>
            <a:r>
              <a:rPr lang="en-US" altLang="ko-KR" sz="1600" dirty="0"/>
              <a:t>C++ (1979~1985)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5B1FA4-61D2-F5E2-87FA-5BCB21880F59}"/>
              </a:ext>
            </a:extLst>
          </p:cNvPr>
          <p:cNvSpPr txBox="1"/>
          <p:nvPr/>
        </p:nvSpPr>
        <p:spPr>
          <a:xfrm>
            <a:off x="2830683" y="3724839"/>
            <a:ext cx="8153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1980</a:t>
            </a:r>
            <a:r>
              <a:rPr lang="ko-KR" altLang="en-US" sz="1600" b="0" i="0" dirty="0">
                <a:effectLst/>
                <a:latin typeface="Söhne"/>
              </a:rPr>
              <a:t>년대에는 </a:t>
            </a:r>
            <a:r>
              <a:rPr lang="ko-KR" altLang="en-US" sz="1600" b="0" i="0" dirty="0" err="1">
                <a:effectLst/>
                <a:latin typeface="Söhne"/>
              </a:rPr>
              <a:t>비야른</a:t>
            </a: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ko-KR" altLang="en-US" sz="1600" b="0" i="0" dirty="0" err="1">
                <a:effectLst/>
                <a:latin typeface="Söhne"/>
              </a:rPr>
              <a:t>스트롭스트룹</a:t>
            </a:r>
            <a:r>
              <a:rPr lang="en-US" altLang="ko-KR" sz="1600" b="0" i="0" dirty="0">
                <a:effectLst/>
                <a:latin typeface="Söhne"/>
              </a:rPr>
              <a:t>(Bjarne </a:t>
            </a:r>
            <a:r>
              <a:rPr lang="en-US" altLang="ko-KR" sz="1600" b="0" i="0" dirty="0" err="1">
                <a:effectLst/>
                <a:latin typeface="Söhne"/>
              </a:rPr>
              <a:t>Stroustrup</a:t>
            </a:r>
            <a:r>
              <a:rPr lang="en-US" altLang="ko-KR" sz="1600" b="0" i="0" dirty="0">
                <a:effectLst/>
                <a:latin typeface="Söhne"/>
              </a:rPr>
              <a:t>)</a:t>
            </a:r>
            <a:r>
              <a:rPr lang="ko-KR" altLang="en-US" sz="1600" b="0" i="0" dirty="0">
                <a:effectLst/>
                <a:latin typeface="Söhne"/>
              </a:rPr>
              <a:t>이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언어를 기반으로 확장하여 개발한 </a:t>
            </a: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이 등장한다</a:t>
            </a:r>
            <a:r>
              <a:rPr lang="en-US" altLang="ko-KR" sz="1600" b="0" i="0" dirty="0">
                <a:effectLst/>
                <a:latin typeface="Söhne"/>
              </a:rPr>
              <a:t>. C++</a:t>
            </a:r>
            <a:r>
              <a:rPr lang="ko-KR" altLang="en-US" sz="1600" b="0" i="0" dirty="0">
                <a:effectLst/>
                <a:latin typeface="Söhne"/>
              </a:rPr>
              <a:t>은 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개념을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언어에 추가한 형태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66712-D52A-2AC0-E47E-CFC28246BC1A}"/>
              </a:ext>
            </a:extLst>
          </p:cNvPr>
          <p:cNvSpPr txBox="1"/>
          <p:nvPr/>
        </p:nvSpPr>
        <p:spPr>
          <a:xfrm>
            <a:off x="740227" y="488024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D4126-9413-5EFC-889C-C2F9BDDD6A77}"/>
              </a:ext>
            </a:extLst>
          </p:cNvPr>
          <p:cNvSpPr txBox="1"/>
          <p:nvPr/>
        </p:nvSpPr>
        <p:spPr>
          <a:xfrm>
            <a:off x="2830683" y="5269417"/>
            <a:ext cx="7943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</a:t>
            </a:r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분야에서의 사용이 확대</a:t>
            </a:r>
            <a:endParaRPr lang="en-US" altLang="ko-KR" sz="1600" dirty="0"/>
          </a:p>
        </p:txBody>
      </p:sp>
      <p:pic>
        <p:nvPicPr>
          <p:cNvPr id="18" name="Picture 8" descr="Java] 자바란?">
            <a:extLst>
              <a:ext uri="{FF2B5EF4-FFF2-40B4-BE49-F238E27FC236}">
                <a16:creationId xmlns:a16="http://schemas.microsoft.com/office/drawing/2014/main" id="{3EC95474-05C9-0C10-30C6-A9C2DD1C3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17" y="5118458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42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28825" y="157180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B09FF-BD90-3F78-6850-FB4178A18A53}"/>
              </a:ext>
            </a:extLst>
          </p:cNvPr>
          <p:cNvSpPr txBox="1"/>
          <p:nvPr/>
        </p:nvSpPr>
        <p:spPr>
          <a:xfrm>
            <a:off x="2819281" y="1960980"/>
            <a:ext cx="810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 </a:t>
            </a:r>
            <a:r>
              <a:rPr lang="ko-KR" altLang="en-US" sz="1600" dirty="0">
                <a:latin typeface="Söhne"/>
              </a:rPr>
              <a:t>주로</a:t>
            </a:r>
            <a:r>
              <a:rPr lang="ko-KR" altLang="en-US" sz="1600" b="0" i="0" dirty="0">
                <a:effectLst/>
                <a:latin typeface="Söhne"/>
              </a:rPr>
              <a:t> 사용</a:t>
            </a:r>
            <a:endParaRPr lang="en-US" altLang="ko-KR" sz="1600" dirty="0"/>
          </a:p>
        </p:txBody>
      </p:sp>
      <p:pic>
        <p:nvPicPr>
          <p:cNvPr id="2056" name="Picture 8" descr="Java] 자바란?">
            <a:extLst>
              <a:ext uri="{FF2B5EF4-FFF2-40B4-BE49-F238E27FC236}">
                <a16:creationId xmlns:a16="http://schemas.microsoft.com/office/drawing/2014/main" id="{E62D5C1B-A762-90CE-15B9-2B9C2FB0E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15" y="1810021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3AA0EA-E3FC-9106-709D-2B6BF6B94216}"/>
              </a:ext>
            </a:extLst>
          </p:cNvPr>
          <p:cNvSpPr txBox="1"/>
          <p:nvPr/>
        </p:nvSpPr>
        <p:spPr>
          <a:xfrm>
            <a:off x="520285" y="3508629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프로그래밍과 </a:t>
            </a:r>
            <a:r>
              <a:rPr lang="en-US" altLang="ko-KR" sz="1600" b="1" dirty="0"/>
              <a:t>Procedure</a:t>
            </a:r>
            <a:r>
              <a:rPr lang="ko-KR" altLang="en-US" sz="1600" b="1" dirty="0"/>
              <a:t> 프로그래밍의 차이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07D3D5A-10EB-81EA-9D51-FE3A2010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98" y="4007274"/>
            <a:ext cx="8715003" cy="21315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FCBAD8-05B6-A5BB-3C2E-AD9F8DD46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998" y="3993316"/>
            <a:ext cx="8704503" cy="21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1CE1380-FEAE-24FF-480C-D5DA37669F63}"/>
              </a:ext>
            </a:extLst>
          </p:cNvPr>
          <p:cNvGrpSpPr/>
          <p:nvPr/>
        </p:nvGrpSpPr>
        <p:grpSpPr>
          <a:xfrm>
            <a:off x="740227" y="1499726"/>
            <a:ext cx="7835420" cy="1003374"/>
            <a:chOff x="629142" y="997755"/>
            <a:chExt cx="7835420" cy="10033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629142" y="997755"/>
              <a:ext cx="6101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Struct(</a:t>
              </a:r>
              <a:r>
                <a:rPr lang="ko-KR" altLang="en-US" sz="1600" b="1" dirty="0"/>
                <a:t>구조체</a:t>
              </a:r>
              <a:r>
                <a:rPr lang="en-US" altLang="ko-KR" sz="1600" b="1" dirty="0"/>
                <a:t>)</a:t>
              </a:r>
              <a:r>
                <a:rPr lang="ko-KR" altLang="en-US" sz="1600" b="1" dirty="0"/>
                <a:t>란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2B09FF-BD90-3F78-6850-FB4178A18A53}"/>
                </a:ext>
              </a:extLst>
            </p:cNvPr>
            <p:cNvSpPr txBox="1"/>
            <p:nvPr/>
          </p:nvSpPr>
          <p:spPr>
            <a:xfrm>
              <a:off x="860057" y="1416354"/>
              <a:ext cx="7604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Söhne"/>
                </a:rPr>
                <a:t>구조화 된 데이터를 처리할 때 사용하는 도구로 하나 이상의 변수를 묶어서 새로운 자료형을 정의하는 데에 사용된다</a:t>
              </a:r>
              <a:r>
                <a:rPr lang="en-US" altLang="ko-KR" sz="1600" dirty="0">
                  <a:latin typeface="Söhne"/>
                </a:rPr>
                <a:t>.</a:t>
              </a:r>
              <a:endParaRPr lang="en-US" altLang="ko-KR" sz="16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01353B7-9985-FF3F-B56C-E64543370E08}"/>
              </a:ext>
            </a:extLst>
          </p:cNvPr>
          <p:cNvGrpSpPr/>
          <p:nvPr/>
        </p:nvGrpSpPr>
        <p:grpSpPr>
          <a:xfrm>
            <a:off x="740227" y="2948675"/>
            <a:ext cx="10811089" cy="2776762"/>
            <a:chOff x="740227" y="2948675"/>
            <a:chExt cx="10811089" cy="277676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F4BC992-1E22-10E3-F536-B24F06BE45CD}"/>
                </a:ext>
              </a:extLst>
            </p:cNvPr>
            <p:cNvGrpSpPr/>
            <p:nvPr/>
          </p:nvGrpSpPr>
          <p:grpSpPr>
            <a:xfrm>
              <a:off x="740227" y="2948675"/>
              <a:ext cx="10811089" cy="2776762"/>
              <a:chOff x="629142" y="2159104"/>
              <a:chExt cx="10811089" cy="277676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AA0EA-E3FC-9106-709D-2B6BF6B94216}"/>
                  </a:ext>
                </a:extLst>
              </p:cNvPr>
              <p:cNvSpPr txBox="1"/>
              <p:nvPr/>
            </p:nvSpPr>
            <p:spPr>
              <a:xfrm>
                <a:off x="629142" y="2159104"/>
                <a:ext cx="61012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Struct(</a:t>
                </a:r>
                <a:r>
                  <a:rPr lang="ko-KR" altLang="en-US" sz="1600" b="1" dirty="0"/>
                  <a:t>구조체</a:t>
                </a:r>
                <a:r>
                  <a:rPr lang="en-US" altLang="ko-KR" sz="1600" b="1" dirty="0"/>
                  <a:t>)</a:t>
                </a:r>
                <a:r>
                  <a:rPr lang="ko-KR" altLang="en-US" sz="1600" b="1" dirty="0"/>
                  <a:t>의 필요성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BBFF2-62C8-67F8-0D02-817CFC9AB289}"/>
                  </a:ext>
                </a:extLst>
              </p:cNvPr>
              <p:cNvSpPr txBox="1"/>
              <p:nvPr/>
            </p:nvSpPr>
            <p:spPr>
              <a:xfrm>
                <a:off x="1429088" y="4351091"/>
                <a:ext cx="100111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Söhne"/>
                  </a:rPr>
                  <a:t>여러 형의 데이터를 </a:t>
                </a:r>
                <a:r>
                  <a:rPr lang="ko-KR" altLang="en-US" sz="1600" dirty="0" err="1">
                    <a:latin typeface="Söhne"/>
                  </a:rPr>
                  <a:t>묶어야할</a:t>
                </a:r>
                <a:r>
                  <a:rPr lang="ko-KR" altLang="en-US" sz="1600" dirty="0">
                    <a:latin typeface="Söhne"/>
                  </a:rPr>
                  <a:t> 때 즉 구조화된 데이터 형으로 </a:t>
                </a:r>
                <a:r>
                  <a:rPr lang="ko-KR" altLang="en-US" sz="1600" dirty="0" err="1">
                    <a:latin typeface="Söhne"/>
                  </a:rPr>
                  <a:t>만들어야할</a:t>
                </a:r>
                <a:r>
                  <a:rPr lang="ko-KR" altLang="en-US" sz="1600" dirty="0">
                    <a:latin typeface="Söhne"/>
                  </a:rPr>
                  <a:t> 때 사용되며 함수에 데이터를 넘길 때 해당 구조체만 넘겨주면 된다</a:t>
                </a:r>
                <a:r>
                  <a:rPr lang="en-US" altLang="ko-KR" sz="1600" dirty="0">
                    <a:latin typeface="Söhne"/>
                  </a:rPr>
                  <a:t>.</a:t>
                </a:r>
                <a:endParaRPr lang="en-US" altLang="ko-KR" sz="16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D1F20C-78CE-01EA-B114-31ADB9B21D37}"/>
                  </a:ext>
                </a:extLst>
              </p:cNvPr>
              <p:cNvSpPr txBox="1"/>
              <p:nvPr/>
            </p:nvSpPr>
            <p:spPr>
              <a:xfrm>
                <a:off x="860057" y="2622681"/>
                <a:ext cx="100111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차 후에 참조되는 함수에 파라미터를 추가하더라도 함수의 선언을 바꾸지 않고도 전달하고자 하는 데이터를 바꿀 수 있음</a:t>
                </a:r>
                <a:endParaRPr lang="en-US" altLang="ko-KR" sz="1600" dirty="0">
                  <a:latin typeface="Söhne"/>
                </a:endParaRPr>
              </a:p>
              <a:p>
                <a:endParaRPr lang="en-US" altLang="ko-KR" sz="1600" dirty="0"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함수에 구조체만 넘겨주면 되기 때문에 가독성 증가</a:t>
                </a:r>
                <a:endParaRPr lang="en-US" altLang="ko-KR" sz="1600" dirty="0">
                  <a:latin typeface="Söhne"/>
                </a:endParaRPr>
              </a:p>
              <a:p>
                <a:endParaRPr lang="en-US" altLang="ko-KR" sz="1600" dirty="0"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구조체 선언에서 필드만 추가 혹은 삭제하면 되어 코드의 유지보수성 증가</a:t>
                </a:r>
                <a:endParaRPr lang="en-US" altLang="ko-KR" sz="1600" dirty="0">
                  <a:latin typeface="Söhne"/>
                </a:endParaRPr>
              </a:p>
            </p:txBody>
          </p:sp>
        </p:grp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4BEB5226-0673-26A3-334A-91B91355372B}"/>
                </a:ext>
              </a:extLst>
            </p:cNvPr>
            <p:cNvSpPr/>
            <p:nvPr/>
          </p:nvSpPr>
          <p:spPr>
            <a:xfrm>
              <a:off x="1109799" y="5208819"/>
              <a:ext cx="375018" cy="1451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198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F2F76E-3498-AE97-EB62-5083C5FB448F}"/>
              </a:ext>
            </a:extLst>
          </p:cNvPr>
          <p:cNvSpPr txBox="1"/>
          <p:nvPr/>
        </p:nvSpPr>
        <p:spPr>
          <a:xfrm>
            <a:off x="629142" y="4554949"/>
            <a:ext cx="6101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Struct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Class</a:t>
            </a:r>
            <a:r>
              <a:rPr lang="ko-KR" altLang="en-US" sz="1600" b="1" dirty="0"/>
              <a:t>의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차이점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678DB-13E1-C421-6A03-B2B4CD8A56C7}"/>
              </a:ext>
            </a:extLst>
          </p:cNvPr>
          <p:cNvSpPr txBox="1"/>
          <p:nvPr/>
        </p:nvSpPr>
        <p:spPr>
          <a:xfrm>
            <a:off x="860057" y="4957255"/>
            <a:ext cx="10011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생성자를 선언할 수 있지만 반드시 파라미터가 </a:t>
            </a:r>
            <a:r>
              <a:rPr lang="ko-KR" altLang="en-US" sz="1600" dirty="0" err="1"/>
              <a:t>있어야함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상속의 개념이 존재하지 않음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기본 접근 지정자가 </a:t>
            </a:r>
            <a:r>
              <a:rPr lang="en-US" altLang="ko-KR" sz="1600" dirty="0"/>
              <a:t>Public</a:t>
            </a:r>
            <a:r>
              <a:rPr lang="ko-KR" altLang="en-US" sz="1600" dirty="0"/>
              <a:t>이고 클래스는 </a:t>
            </a:r>
            <a:r>
              <a:rPr lang="en-US" altLang="ko-KR" sz="1600" dirty="0"/>
              <a:t>Private</a:t>
            </a:r>
            <a:r>
              <a:rPr lang="ko-KR" altLang="en-US" sz="1600" dirty="0"/>
              <a:t>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클래스는 인스턴스를 생성하지 않고도 사용 가용하며 모든 인스턴스가 공통적인 동작을 처리 가능</a:t>
            </a:r>
            <a:endParaRPr lang="en-US" altLang="ko-KR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D767D3B-1F95-E669-13CE-34329577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66" y="901500"/>
            <a:ext cx="4210140" cy="35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</a:p>
          <a:p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109799" y="1535009"/>
            <a:ext cx="1034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컴퓨터의 프로그램을 명령어의 목록으로 보는 시각에서 벗어나 여러 개의 독립된 단위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en-US" altLang="ko-KR" sz="1600" dirty="0"/>
              <a:t>“</a:t>
            </a:r>
            <a:r>
              <a:rPr lang="ko-KR" altLang="en-US" sz="1600" dirty="0"/>
              <a:t>객체</a:t>
            </a:r>
            <a:r>
              <a:rPr lang="en-US" altLang="ko-KR" sz="1600" dirty="0"/>
              <a:t>”</a:t>
            </a:r>
            <a:r>
              <a:rPr lang="ko-KR" altLang="en-US" sz="1600" dirty="0"/>
              <a:t>들의 모임으로 파악하고자 하는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이로써 각각의 객체는 메시지를 주고받고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처리할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E4A24-1D59-6F8C-1720-73F724EC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9" y="2992373"/>
            <a:ext cx="4578585" cy="2502029"/>
          </a:xfrm>
          <a:prstGeom prst="rect">
            <a:avLst/>
          </a:prstGeom>
        </p:spPr>
      </p:pic>
      <p:pic>
        <p:nvPicPr>
          <p:cNvPr id="6" name="Picture 2" descr="객체 지향에 대한 이해 / 객체 지향적 설계">
            <a:extLst>
              <a:ext uri="{FF2B5EF4-FFF2-40B4-BE49-F238E27FC236}">
                <a16:creationId xmlns:a16="http://schemas.microsoft.com/office/drawing/2014/main" id="{E49F747D-83C3-E43D-F446-ADF0DFC62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43" y="2834965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D0CA72-2ADE-7F12-BDB5-BC3DA78C5400}"/>
              </a:ext>
            </a:extLst>
          </p:cNvPr>
          <p:cNvGrpSpPr/>
          <p:nvPr/>
        </p:nvGrpSpPr>
        <p:grpSpPr>
          <a:xfrm>
            <a:off x="740227" y="4290581"/>
            <a:ext cx="10720061" cy="1529498"/>
            <a:chOff x="1051165" y="1674394"/>
            <a:chExt cx="10720061" cy="15294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CE1A05-953E-897E-87DD-45AEC1D38F75}"/>
                </a:ext>
              </a:extLst>
            </p:cNvPr>
            <p:cNvSpPr txBox="1"/>
            <p:nvPr/>
          </p:nvSpPr>
          <p:spPr>
            <a:xfrm>
              <a:off x="1429252" y="2034341"/>
              <a:ext cx="1034197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데이터는 여러 프로시저에서 다 접근하여 수정이 가능하도록 </a:t>
              </a:r>
              <a:r>
                <a:rPr lang="ko-KR" altLang="en-US" sz="1400" dirty="0" err="1"/>
                <a:t>열려있음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프로그램이 복잡해지면 어떤 프로시저가 어떤 데이터와의 연관성이 있는지 코드 해석이 </a:t>
              </a:r>
              <a:r>
                <a:rPr lang="ko-KR" altLang="en-US" sz="1400" dirty="0" err="1"/>
                <a:t>어려워짐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프로시저와 데이터의 관계를 잘 이해하지 못하고 다른 프로시저를 수정하거나 조작하면서 프로그램의 버그가 발생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97557-00CB-C0D3-F697-F3C3F56D8078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1. </a:t>
              </a:r>
              <a:r>
                <a:rPr lang="ko-KR" altLang="en-US" sz="1400" b="1" dirty="0"/>
                <a:t>기존 </a:t>
              </a:r>
              <a:r>
                <a:rPr lang="en-US" altLang="ko-KR" sz="1400" b="1" dirty="0"/>
                <a:t>Procedural Programming</a:t>
              </a:r>
              <a:r>
                <a:rPr lang="ko-KR" altLang="en-US" sz="1400" b="1" dirty="0"/>
                <a:t>의 문제점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A0628A4-D35A-1AB6-1955-8B83F44EC9BA}"/>
              </a:ext>
            </a:extLst>
          </p:cNvPr>
          <p:cNvGrpSpPr/>
          <p:nvPr/>
        </p:nvGrpSpPr>
        <p:grpSpPr>
          <a:xfrm>
            <a:off x="993873" y="5957211"/>
            <a:ext cx="10330597" cy="307777"/>
            <a:chOff x="955562" y="5167293"/>
            <a:chExt cx="10330597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9D3F10-3C9E-A8B1-939A-E07CFD71D79E}"/>
                </a:ext>
              </a:extLst>
            </p:cNvPr>
            <p:cNvSpPr txBox="1"/>
            <p:nvPr/>
          </p:nvSpPr>
          <p:spPr>
            <a:xfrm>
              <a:off x="1275016" y="5167293"/>
              <a:ext cx="10011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0070C0"/>
                  </a:solidFill>
                  <a:latin typeface="Söhne"/>
                </a:rPr>
                <a:t>프로그램의 유지보수 및 코드의 복잡성이 증가함</a:t>
              </a:r>
              <a:r>
                <a:rPr lang="en-US" altLang="ko-KR" sz="1400" dirty="0">
                  <a:solidFill>
                    <a:srgbClr val="0070C0"/>
                  </a:solidFill>
                  <a:latin typeface="Söhne"/>
                </a:rPr>
                <a:t>.</a:t>
              </a:r>
              <a:endParaRPr lang="en-US" altLang="ko-KR" sz="1400" dirty="0">
                <a:solidFill>
                  <a:srgbClr val="0070C0"/>
                </a:solidFill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816491DC-5A62-F108-24F4-069B0AA0A495}"/>
                </a:ext>
              </a:extLst>
            </p:cNvPr>
            <p:cNvSpPr/>
            <p:nvPr/>
          </p:nvSpPr>
          <p:spPr>
            <a:xfrm>
              <a:off x="955562" y="5235450"/>
              <a:ext cx="264097" cy="1451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26" name="Picture 2" descr="스파게티 코드 - 나무위키">
            <a:extLst>
              <a:ext uri="{FF2B5EF4-FFF2-40B4-BE49-F238E27FC236}">
                <a16:creationId xmlns:a16="http://schemas.microsoft.com/office/drawing/2014/main" id="{30C251EB-E87D-C7B0-A0A4-53808616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25" y="714296"/>
            <a:ext cx="2841757" cy="328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72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15305</TotalTime>
  <Words>1507</Words>
  <Application>Microsoft Office PowerPoint</Application>
  <PresentationFormat>와이드스크린</PresentationFormat>
  <Paragraphs>216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Söhne</vt:lpstr>
      <vt:lpstr>Malgun Gothic</vt:lpstr>
      <vt:lpstr>Malgun Gothic</vt:lpstr>
      <vt:lpstr>휴먼둥근헤드라인</vt:lpstr>
      <vt:lpstr>Arial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622-9</dc:creator>
  <cp:lastModifiedBy>이현석</cp:lastModifiedBy>
  <cp:revision>308</cp:revision>
  <dcterms:created xsi:type="dcterms:W3CDTF">2019-04-07T02:14:34Z</dcterms:created>
  <dcterms:modified xsi:type="dcterms:W3CDTF">2023-12-05T23:34:54Z</dcterms:modified>
</cp:coreProperties>
</file>