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8" r:id="rId3"/>
    <p:sldId id="397" r:id="rId4"/>
    <p:sldId id="360" r:id="rId5"/>
    <p:sldId id="392" r:id="rId6"/>
    <p:sldId id="394" r:id="rId7"/>
    <p:sldId id="395" r:id="rId8"/>
    <p:sldId id="391" r:id="rId9"/>
    <p:sldId id="398" r:id="rId10"/>
    <p:sldId id="399" r:id="rId11"/>
    <p:sldId id="400" r:id="rId12"/>
    <p:sldId id="381" r:id="rId13"/>
    <p:sldId id="393" r:id="rId14"/>
    <p:sldId id="396" r:id="rId15"/>
    <p:sldId id="382" r:id="rId16"/>
    <p:sldId id="384" r:id="rId17"/>
    <p:sldId id="388" r:id="rId18"/>
    <p:sldId id="385" r:id="rId19"/>
    <p:sldId id="389" r:id="rId20"/>
    <p:sldId id="390" r:id="rId21"/>
    <p:sldId id="263" r:id="rId22"/>
    <p:sldId id="38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125" d="100"/>
          <a:sy n="125" d="100"/>
        </p:scale>
        <p:origin x="2130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251C81-A97D-93D1-3845-06A16BFA9F86}"/>
              </a:ext>
            </a:extLst>
          </p:cNvPr>
          <p:cNvGrpSpPr/>
          <p:nvPr/>
        </p:nvGrpSpPr>
        <p:grpSpPr>
          <a:xfrm>
            <a:off x="888369" y="4202885"/>
            <a:ext cx="10720061" cy="1960385"/>
            <a:chOff x="1051165" y="1674394"/>
            <a:chExt cx="10720061" cy="19603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567E3-598A-6D00-750C-B5E0F5ACA3E2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멀티 스레드 </a:t>
              </a:r>
              <a:r>
                <a:rPr lang="ko-KR" altLang="en-US" sz="1400" dirty="0" err="1"/>
                <a:t>이용시</a:t>
              </a:r>
              <a:r>
                <a:rPr lang="ko-KR" altLang="en-US" sz="1400" dirty="0"/>
                <a:t> 동일 메모리 상에서 교차되어 실행되기 때문에 실행 결과가 예상과 달라질 수 있음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공유된 메모리를 사용하기 때문에 다른 스레드가 언제 끼어들지 몰라 언제 어떤 값이 변할지 모르는 경쟁상태 발생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통해 해결이 가능하나 어떤 값에 대한 사용이 끝날 때까지 그 값을 사용하려는 다른 스레드는 기다려야 함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이용하더라도 두 개 이상의 작업이 서로 상대방의 작업이 </a:t>
              </a:r>
              <a:r>
                <a:rPr lang="ko-KR" altLang="en-US" sz="1400" dirty="0" err="1"/>
                <a:t>끝나기만을</a:t>
              </a:r>
              <a:r>
                <a:rPr lang="ko-KR" altLang="en-US" sz="1400" dirty="0"/>
                <a:t> 기다리는 </a:t>
              </a:r>
              <a:r>
                <a:rPr lang="en-US" altLang="ko-KR" sz="1400" dirty="0"/>
                <a:t>Deadlock </a:t>
              </a:r>
              <a:r>
                <a:rPr lang="ko-KR" altLang="en-US" sz="1400" dirty="0"/>
                <a:t>문제 발생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BA772E-01E5-D347-9621-1D2533B95146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Thread</a:t>
              </a:r>
              <a:r>
                <a:rPr lang="ko-KR" altLang="en-US" sz="1400" b="1" dirty="0"/>
                <a:t>의 문제점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DA7430B-8BA2-69F4-047C-FB801297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87" y="967917"/>
            <a:ext cx="4491320" cy="27592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F2F5050-E114-C5E8-346D-BD2FF56C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45" y="967917"/>
            <a:ext cx="4029169" cy="27592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9C809C-6478-F4B4-8370-0A30EAF5F667}"/>
              </a:ext>
            </a:extLst>
          </p:cNvPr>
          <p:cNvSpPr txBox="1"/>
          <p:nvPr/>
        </p:nvSpPr>
        <p:spPr>
          <a:xfrm>
            <a:off x="3921944" y="3890246"/>
            <a:ext cx="434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＜멀티 스레드의 </a:t>
            </a:r>
            <a:r>
              <a:rPr lang="ko-KR" altLang="en-US" sz="1400"/>
              <a:t>교차 실행에 따른 </a:t>
            </a:r>
            <a:r>
              <a:rPr lang="ko-KR" altLang="en-US" sz="1400" dirty="0"/>
              <a:t>문제점＞</a:t>
            </a:r>
          </a:p>
        </p:txBody>
      </p:sp>
    </p:spTree>
    <p:extLst>
      <p:ext uri="{BB962C8B-B14F-4D97-AF65-F5344CB8AC3E}">
        <p14:creationId xmlns:p14="http://schemas.microsoft.com/office/powerpoint/2010/main" val="112874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35969" y="1213363"/>
            <a:ext cx="10715804" cy="3359627"/>
            <a:chOff x="1051165" y="1674394"/>
            <a:chExt cx="10715804" cy="3359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4995" y="2140921"/>
              <a:ext cx="1034197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캡슐화로 데이터와 해당 데이터를 조작하는 메서드를 하나로 묶어 데이터의 일관성을 유지하고 상태를 명확하게 정의함으로써 프로그램 간의 충돌을 방지할 수 있음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상속으로 여러 프로그램 간의 중복을 최소화하며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프로그램의 버그를 줄일 수 있으며 재사용성 및 유지보수성을 향상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다형성으로 다양한 객체들이 같은 인터페이스를 공유하면서도 각각 독자적으로 동작이 가능하여 프로그램의 복잡성 감소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다수의 객체가 같은 인터페이스에 동시에 접근하고자 할 때 각자의 타입에 맞게 동작하여 다수의 객체가 동일한 인터페이스 접근이 가능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동기화 기능으로 여러 스레드가 동시적으로 한 객체의 메서드에 접근하는 것을 방지하여 스레드 간의 안전성을 유지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Object Oriented Programming</a:t>
              </a:r>
              <a:r>
                <a:rPr lang="ko-KR" altLang="en-US" sz="1400" b="1" dirty="0"/>
                <a:t>의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한 개의 클래스는 하나의 기능 담당만을 가져야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051164" y="4236874"/>
            <a:ext cx="10778696" cy="667724"/>
            <a:chOff x="992530" y="2489333"/>
            <a:chExt cx="10778696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992530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051165" y="51909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객체는 구체적인 객체가 아닌 추상화에 의존해야 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상위의 인터페이스 타입의 객체로 통신해야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6FB5C8-E640-553A-DFCF-B0DAB34D60E1}"/>
              </a:ext>
            </a:extLst>
          </p:cNvPr>
          <p:cNvSpPr txBox="1"/>
          <p:nvPr/>
        </p:nvSpPr>
        <p:spPr>
          <a:xfrm>
            <a:off x="539501" y="99159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Method</a:t>
            </a:r>
            <a:r>
              <a:rPr lang="ko-KR" altLang="en-US" sz="1600" b="1" dirty="0"/>
              <a:t>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58015-C400-D357-F5E8-297F3DBBDDDF}"/>
              </a:ext>
            </a:extLst>
          </p:cNvPr>
          <p:cNvSpPr txBox="1"/>
          <p:nvPr/>
        </p:nvSpPr>
        <p:spPr>
          <a:xfrm>
            <a:off x="1109797" y="1590699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데이터 캡슐화</a:t>
            </a:r>
            <a:r>
              <a:rPr lang="en-US" altLang="ko-KR" sz="1600" b="1" dirty="0"/>
              <a:t>(Encapsulation)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C4E14-3DD9-BB40-4682-441F8D3F6975}"/>
              </a:ext>
            </a:extLst>
          </p:cNvPr>
          <p:cNvSpPr txBox="1"/>
          <p:nvPr/>
        </p:nvSpPr>
        <p:spPr>
          <a:xfrm>
            <a:off x="1447927" y="1969643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내부 상태를 조작하거나 내부 데이터에 접근하는 방법을 제공함으로써 외부에서 직접 접근하지 못하도록 보호할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8CF52-17DF-2376-D7A9-8E0BED4C6205}"/>
              </a:ext>
            </a:extLst>
          </p:cNvPr>
          <p:cNvSpPr txBox="1"/>
          <p:nvPr/>
        </p:nvSpPr>
        <p:spPr>
          <a:xfrm>
            <a:off x="1109797" y="277386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코드의 모듈화</a:t>
            </a:r>
            <a:r>
              <a:rPr lang="en-US" altLang="ko-KR" sz="1600" b="1" dirty="0"/>
              <a:t>(Modularity)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88B35-D0A5-3997-BADB-5B98FB31DBF1}"/>
              </a:ext>
            </a:extLst>
          </p:cNvPr>
          <p:cNvSpPr txBox="1"/>
          <p:nvPr/>
        </p:nvSpPr>
        <p:spPr>
          <a:xfrm>
            <a:off x="1447927" y="3152805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작업을 수행하는 독립적인 코드 블록으로 작동하여 유지보수 및 디버깅을 쉽게 만든다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3DDB0-0737-A1A9-F622-752A9CB23410}"/>
              </a:ext>
            </a:extLst>
          </p:cNvPr>
          <p:cNvSpPr txBox="1"/>
          <p:nvPr/>
        </p:nvSpPr>
        <p:spPr>
          <a:xfrm>
            <a:off x="1109797" y="368088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인터페이스 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1304A-C205-2BAD-8E88-EDC99D7C9A90}"/>
              </a:ext>
            </a:extLst>
          </p:cNvPr>
          <p:cNvSpPr txBox="1"/>
          <p:nvPr/>
        </p:nvSpPr>
        <p:spPr>
          <a:xfrm>
            <a:off x="1447927" y="4059831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인터페이스를 정의하여 클래스와 상호작용하는 방법을 알려준다</a:t>
            </a:r>
            <a:r>
              <a:rPr lang="en-US" altLang="ko-KR" dirty="0"/>
              <a:t>. </a:t>
            </a:r>
            <a:r>
              <a:rPr lang="ko-KR" altLang="en-US" dirty="0"/>
              <a:t>이로써 다른 개발자로 하여금 클래스의 기능과 동작을 쉽게 파악할 수 있도록 도움을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86010E-5217-5542-BD2F-1576C41599C7}"/>
              </a:ext>
            </a:extLst>
          </p:cNvPr>
          <p:cNvSpPr txBox="1"/>
          <p:nvPr/>
        </p:nvSpPr>
        <p:spPr>
          <a:xfrm>
            <a:off x="1109797" y="4841131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상태 관리 </a:t>
            </a:r>
            <a:r>
              <a:rPr lang="en-US" altLang="ko-KR" sz="1600" b="1" dirty="0"/>
              <a:t>(State Management)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8B7194-75E2-4AAA-B8B0-C11FF83A559D}"/>
              </a:ext>
            </a:extLst>
          </p:cNvPr>
          <p:cNvSpPr txBox="1"/>
          <p:nvPr/>
        </p:nvSpPr>
        <p:spPr>
          <a:xfrm>
            <a:off x="1447927" y="5220075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클래스의 상태를 변경하거나 관리하는 역할을 수행하여 프로그램이 동작하는 동안 객체의 상태를 조작하거나 유지하게끔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494F371-71C6-F09C-1B1F-516F67C8E9A9}"/>
              </a:ext>
            </a:extLst>
          </p:cNvPr>
          <p:cNvSpPr txBox="1"/>
          <p:nvPr/>
        </p:nvSpPr>
        <p:spPr>
          <a:xfrm>
            <a:off x="8950479" y="1969812"/>
            <a:ext cx="316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aa10_lidar_cone_tracking</a:t>
            </a:r>
          </a:p>
          <a:p>
            <a:r>
              <a:rPr lang="en-US" altLang="ko-KR" dirty="0"/>
              <a:t>aa10_ros_lane_control</a:t>
            </a:r>
          </a:p>
          <a:p>
            <a:r>
              <a:rPr lang="en-US" altLang="ko-KR" dirty="0"/>
              <a:t>aa10_lidar_overtake_control</a:t>
            </a:r>
          </a:p>
          <a:p>
            <a:r>
              <a:rPr lang="en-US" altLang="ko-KR" dirty="0"/>
              <a:t>aa10_lidar_maze_control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8B86B-C843-3418-B632-2F3CA099ECC3}"/>
              </a:ext>
            </a:extLst>
          </p:cNvPr>
          <p:cNvSpPr txBox="1"/>
          <p:nvPr/>
        </p:nvSpPr>
        <p:spPr>
          <a:xfrm>
            <a:off x="8503446" y="165367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Object</a:t>
            </a:r>
            <a:endParaRPr lang="ko-KR" altLang="en-US" sz="16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52F88C-7F84-8709-02A2-176B2A61C8C2}"/>
              </a:ext>
            </a:extLst>
          </p:cNvPr>
          <p:cNvGrpSpPr/>
          <p:nvPr/>
        </p:nvGrpSpPr>
        <p:grpSpPr>
          <a:xfrm>
            <a:off x="718011" y="1192691"/>
            <a:ext cx="4632430" cy="2380824"/>
            <a:chOff x="1259034" y="1226550"/>
            <a:chExt cx="4632430" cy="23808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8F77F7-B466-FAD2-1C68-81084FF00358}"/>
                </a:ext>
              </a:extLst>
            </p:cNvPr>
            <p:cNvSpPr/>
            <p:nvPr/>
          </p:nvSpPr>
          <p:spPr>
            <a:xfrm>
              <a:off x="4860758" y="2180120"/>
              <a:ext cx="637674" cy="1916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70B71A-ED4C-06C9-C211-65B8778E2C2D}"/>
                </a:ext>
              </a:extLst>
            </p:cNvPr>
            <p:cNvSpPr txBox="1"/>
            <p:nvPr/>
          </p:nvSpPr>
          <p:spPr>
            <a:xfrm>
              <a:off x="4488064" y="1226550"/>
              <a:ext cx="14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Class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74B0F4-F0C4-C269-F0FC-74D02E6920E7}"/>
                </a:ext>
              </a:extLst>
            </p:cNvPr>
            <p:cNvSpPr txBox="1"/>
            <p:nvPr/>
          </p:nvSpPr>
          <p:spPr>
            <a:xfrm>
              <a:off x="4421197" y="2009754"/>
              <a:ext cx="14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Attribute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DFAF92-E43C-EAF3-7DB2-1EEA720F8A7B}"/>
                </a:ext>
              </a:extLst>
            </p:cNvPr>
            <p:cNvSpPr txBox="1"/>
            <p:nvPr/>
          </p:nvSpPr>
          <p:spPr>
            <a:xfrm>
              <a:off x="4421197" y="3052562"/>
              <a:ext cx="14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Method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93EC579-440A-7EDC-316C-88C039136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034" y="1236385"/>
              <a:ext cx="2245600" cy="237098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13FB522-C97B-36C4-AA0F-39B2FEDF234C}"/>
                </a:ext>
              </a:extLst>
            </p:cNvPr>
            <p:cNvSpPr/>
            <p:nvPr/>
          </p:nvSpPr>
          <p:spPr>
            <a:xfrm>
              <a:off x="1606541" y="1241939"/>
              <a:ext cx="1422400" cy="2809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93D68A-3FAF-D35A-515A-C28ACE1F2FEB}"/>
                </a:ext>
              </a:extLst>
            </p:cNvPr>
            <p:cNvSpPr/>
            <p:nvPr/>
          </p:nvSpPr>
          <p:spPr>
            <a:xfrm>
              <a:off x="1378847" y="1573934"/>
              <a:ext cx="1817783" cy="14390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7EE1C4-E7B1-CB0A-B3A3-373A7B04A48F}"/>
                </a:ext>
              </a:extLst>
            </p:cNvPr>
            <p:cNvSpPr/>
            <p:nvPr/>
          </p:nvSpPr>
          <p:spPr>
            <a:xfrm>
              <a:off x="1378847" y="3187708"/>
              <a:ext cx="1894902" cy="2737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76FA754-4082-DE70-9669-FC057F8A2E76}"/>
                </a:ext>
              </a:extLst>
            </p:cNvPr>
            <p:cNvCxnSpPr>
              <a:cxnSpLocks/>
              <a:stCxn id="25" idx="3"/>
              <a:endCxn id="21" idx="1"/>
            </p:cNvCxnSpPr>
            <p:nvPr/>
          </p:nvCxnSpPr>
          <p:spPr>
            <a:xfrm flipV="1">
              <a:off x="3196630" y="2194420"/>
              <a:ext cx="1224567" cy="99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952056C-3068-8261-0AB9-DA3FD2A54C42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 flipV="1">
              <a:off x="3273749" y="3237228"/>
              <a:ext cx="1147448" cy="873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246BA67-CD22-D2ED-EFDB-64D83343E8E1}"/>
                </a:ext>
              </a:extLst>
            </p:cNvPr>
            <p:cNvCxnSpPr>
              <a:cxnSpLocks/>
              <a:stCxn id="24" idx="3"/>
              <a:endCxn id="20" idx="1"/>
            </p:cNvCxnSpPr>
            <p:nvPr/>
          </p:nvCxnSpPr>
          <p:spPr>
            <a:xfrm>
              <a:off x="3028941" y="1382428"/>
              <a:ext cx="1459123" cy="287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22CD83D-C975-D43C-9F2C-7C77C73E7E2D}"/>
                </a:ext>
              </a:extLst>
            </p:cNvPr>
            <p:cNvSpPr/>
            <p:nvPr/>
          </p:nvSpPr>
          <p:spPr>
            <a:xfrm>
              <a:off x="1751202" y="3230463"/>
              <a:ext cx="1261264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PID_Output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243D0B5-AF78-7FB9-39CF-8820ADBA95A0}"/>
              </a:ext>
            </a:extLst>
          </p:cNvPr>
          <p:cNvGrpSpPr/>
          <p:nvPr/>
        </p:nvGrpSpPr>
        <p:grpSpPr>
          <a:xfrm>
            <a:off x="5658418" y="1978679"/>
            <a:ext cx="5506337" cy="685470"/>
            <a:chOff x="5650023" y="1834233"/>
            <a:chExt cx="5506337" cy="6854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5F70E0-16F7-A1AA-9220-C6D7F3621E09}"/>
                </a:ext>
              </a:extLst>
            </p:cNvPr>
            <p:cNvSpPr txBox="1"/>
            <p:nvPr/>
          </p:nvSpPr>
          <p:spPr>
            <a:xfrm>
              <a:off x="6097056" y="2150371"/>
              <a:ext cx="164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Yaw__Control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9477AC-365D-288E-2D5A-FC3530E64AD0}"/>
                </a:ext>
              </a:extLst>
            </p:cNvPr>
            <p:cNvSpPr txBox="1"/>
            <p:nvPr/>
          </p:nvSpPr>
          <p:spPr>
            <a:xfrm>
              <a:off x="5650023" y="1834233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Object</a:t>
              </a:r>
              <a:endParaRPr lang="ko-KR" altLang="en-US" sz="1600" b="1" dirty="0"/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479FCC3-67B5-DE0F-E477-29B59D472542}"/>
              </a:ext>
            </a:extLst>
          </p:cNvPr>
          <p:cNvSpPr/>
          <p:nvPr/>
        </p:nvSpPr>
        <p:spPr>
          <a:xfrm>
            <a:off x="5039552" y="2294897"/>
            <a:ext cx="637674" cy="2981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9309F-46C7-7781-DA9D-896686410686}"/>
              </a:ext>
            </a:extLst>
          </p:cNvPr>
          <p:cNvSpPr/>
          <p:nvPr/>
        </p:nvSpPr>
        <p:spPr>
          <a:xfrm>
            <a:off x="7898156" y="2339832"/>
            <a:ext cx="637674" cy="2981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424602"/>
            <a:chOff x="1109799" y="2766251"/>
            <a:chExt cx="10674543" cy="1424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집합으로 기능적인 측면을 표현하는 요소로 함수로 표현된다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코드를 논리적으로 구조화가 가능하며 각 부분은 더 작고 이해하기 쉬운 단위로 나뉜다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2E503-6AF9-666C-879C-2F941089DD16}"/>
              </a:ext>
            </a:extLst>
          </p:cNvPr>
          <p:cNvSpPr/>
          <p:nvPr/>
        </p:nvSpPr>
        <p:spPr>
          <a:xfrm>
            <a:off x="7291137" y="2289587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9772FC-1E41-B890-8707-400F1DF51D62}"/>
              </a:ext>
            </a:extLst>
          </p:cNvPr>
          <p:cNvSpPr txBox="1"/>
          <p:nvPr/>
        </p:nvSpPr>
        <p:spPr>
          <a:xfrm>
            <a:off x="6918443" y="133601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CF533-CD96-7D4F-66AC-AB4F00D5FD5A}"/>
              </a:ext>
            </a:extLst>
          </p:cNvPr>
          <p:cNvSpPr txBox="1"/>
          <p:nvPr/>
        </p:nvSpPr>
        <p:spPr>
          <a:xfrm>
            <a:off x="6851576" y="2119221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C663B-525A-FBB3-99E3-E77801A5C781}"/>
              </a:ext>
            </a:extLst>
          </p:cNvPr>
          <p:cNvSpPr txBox="1"/>
          <p:nvPr/>
        </p:nvSpPr>
        <p:spPr>
          <a:xfrm>
            <a:off x="6851576" y="3162029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07FC10C-8586-E717-6291-BABEDCB1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13" y="1345852"/>
            <a:ext cx="2245600" cy="237098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B5524F-6B23-83D8-F3B5-417D4ECB091C}"/>
              </a:ext>
            </a:extLst>
          </p:cNvPr>
          <p:cNvSpPr/>
          <p:nvPr/>
        </p:nvSpPr>
        <p:spPr>
          <a:xfrm>
            <a:off x="4036920" y="1351406"/>
            <a:ext cx="1422400" cy="280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71736-7D8C-BE1D-D940-C5964F26BEE6}"/>
              </a:ext>
            </a:extLst>
          </p:cNvPr>
          <p:cNvSpPr/>
          <p:nvPr/>
        </p:nvSpPr>
        <p:spPr>
          <a:xfrm>
            <a:off x="3809226" y="1683401"/>
            <a:ext cx="1817783" cy="1439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9749EA-9C91-727D-648E-79D2B2AFEA97}"/>
              </a:ext>
            </a:extLst>
          </p:cNvPr>
          <p:cNvSpPr/>
          <p:nvPr/>
        </p:nvSpPr>
        <p:spPr>
          <a:xfrm>
            <a:off x="3809226" y="3297175"/>
            <a:ext cx="1894902" cy="273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C949ED-4120-F5AA-54E0-16E5D6A9BC30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 flipV="1">
            <a:off x="5627009" y="2303887"/>
            <a:ext cx="1224567" cy="9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006763-1661-94AE-E89B-4FBFE6EB9F8F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>
          <a:xfrm flipV="1">
            <a:off x="5704128" y="3346695"/>
            <a:ext cx="1147448" cy="87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584160-524F-ED60-95A3-139D96DD0C4B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5459320" y="1491895"/>
            <a:ext cx="1459123" cy="287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4B71B7-1A8F-87D5-F232-654B8943DC3E}"/>
              </a:ext>
            </a:extLst>
          </p:cNvPr>
          <p:cNvSpPr/>
          <p:nvPr/>
        </p:nvSpPr>
        <p:spPr>
          <a:xfrm>
            <a:off x="5197971" y="3346695"/>
            <a:ext cx="162426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Control Abstraction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Data Abstraction</a:t>
              </a:r>
              <a:endParaRPr lang="ko-KR" altLang="en-US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1" y="4802571"/>
            <a:ext cx="10674544" cy="802267"/>
            <a:chOff x="1085784" y="-1002527"/>
            <a:chExt cx="10674544" cy="802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4" y="-100252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569592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555086"/>
            <a:ext cx="1033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</a:t>
            </a:r>
            <a:r>
              <a:rPr lang="en-US" altLang="ko-KR" dirty="0"/>
              <a:t>Encapsulation</a:t>
            </a:r>
            <a:r>
              <a:rPr lang="ko-KR" altLang="en-US" dirty="0"/>
              <a:t>은 클래스 내에서 메서드를 함께 캡슐화 하며</a:t>
            </a:r>
            <a:r>
              <a:rPr lang="en-US" altLang="ko-KR" dirty="0"/>
              <a:t> </a:t>
            </a:r>
            <a:r>
              <a:rPr lang="ko-KR" altLang="en-US" dirty="0"/>
              <a:t>클래스의 내부 데이터에 접근하는 방법을 제공한다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향상시키며 외부에서 직접 접근하지 못하도록 보호하여 코드의 안정성을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171440" cy="1052912"/>
            <a:chOff x="1109798" y="2860942"/>
            <a:chExt cx="10171440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983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7" y="1886604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768EC-8600-715A-D56D-A07A574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9" y="3696946"/>
            <a:ext cx="5081888" cy="230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7A988-D842-ED48-1BCA-03E9DCD9ABBC}"/>
              </a:ext>
            </a:extLst>
          </p:cNvPr>
          <p:cNvSpPr txBox="1"/>
          <p:nvPr/>
        </p:nvSpPr>
        <p:spPr>
          <a:xfrm>
            <a:off x="3386431" y="1882681"/>
            <a:ext cx="804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1960</a:t>
            </a:r>
            <a:r>
              <a:rPr lang="ko-KR" altLang="en-US" sz="1400" dirty="0"/>
              <a:t>년대 후반 크리스티안 </a:t>
            </a:r>
            <a:r>
              <a:rPr lang="ko-KR" altLang="en-US" sz="1400" dirty="0" err="1"/>
              <a:t>니규어드</a:t>
            </a:r>
            <a:r>
              <a:rPr lang="en-US" altLang="ko-KR" sz="1400" dirty="0"/>
              <a:t>(Cristian Nygaard)</a:t>
            </a:r>
            <a:r>
              <a:rPr lang="ko-KR" altLang="en-US" sz="1400" dirty="0"/>
              <a:t>와 올레 </a:t>
            </a:r>
            <a:r>
              <a:rPr lang="ko-KR" altLang="en-US" sz="1400" dirty="0" err="1"/>
              <a:t>요한센이</a:t>
            </a:r>
            <a:r>
              <a:rPr lang="ko-KR" altLang="en-US" sz="1400" dirty="0"/>
              <a:t> 개발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시뮬레이션 시스템을 위해 고안되었으며 클래스와 객체 등 기본적인 </a:t>
            </a:r>
            <a:r>
              <a:rPr lang="en-US" altLang="ko-KR" sz="1400" dirty="0"/>
              <a:t>OOP</a:t>
            </a:r>
            <a:r>
              <a:rPr lang="ko-KR" altLang="en-US" sz="1400" dirty="0"/>
              <a:t>의 개념이 처음 도입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클래스는 매우 메서드 중심적이고 객체의 행위를 명시적으로 정의하는 데 중점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00FD-80E4-3EC6-57E3-4085BF5B6CC4}"/>
              </a:ext>
            </a:extLst>
          </p:cNvPr>
          <p:cNvSpPr txBox="1"/>
          <p:nvPr/>
        </p:nvSpPr>
        <p:spPr>
          <a:xfrm>
            <a:off x="5622877" y="4400514"/>
            <a:ext cx="6297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접근 제어 지시자가 없어 클래스의 멤버들은 기본적으로 </a:t>
            </a:r>
            <a:r>
              <a:rPr lang="en-US" altLang="ko-KR" sz="1400" dirty="0"/>
              <a:t>Public</a:t>
            </a:r>
            <a:r>
              <a:rPr lang="ko-KR" altLang="en-US" sz="1400" dirty="0"/>
              <a:t>으로 간주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인터페이스 및 추상 클래스의 개념이 부족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1F0B1-6020-4C33-C271-1F8C4C2FA736}"/>
              </a:ext>
            </a:extLst>
          </p:cNvPr>
          <p:cNvSpPr txBox="1"/>
          <p:nvPr/>
        </p:nvSpPr>
        <p:spPr>
          <a:xfrm>
            <a:off x="5343166" y="379562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Simula</a:t>
            </a:r>
            <a:r>
              <a:rPr lang="ko-KR" altLang="en-US" sz="1600" dirty="0"/>
              <a:t>의 구조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57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1981135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151962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1949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실질적인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기원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3713529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321622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3724839"/>
            <a:ext cx="8153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등장한다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66712-D52A-2AC0-E47E-CFC28246BC1A}"/>
              </a:ext>
            </a:extLst>
          </p:cNvPr>
          <p:cNvSpPr txBox="1"/>
          <p:nvPr/>
        </p:nvSpPr>
        <p:spPr>
          <a:xfrm>
            <a:off x="740227" y="488024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D4126-9413-5EFC-889C-C2F9BDDD6A77}"/>
              </a:ext>
            </a:extLst>
          </p:cNvPr>
          <p:cNvSpPr txBox="1"/>
          <p:nvPr/>
        </p:nvSpPr>
        <p:spPr>
          <a:xfrm>
            <a:off x="2830683" y="5269417"/>
            <a:ext cx="794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</a:t>
            </a:r>
            <a:endParaRPr lang="en-US" altLang="ko-KR" sz="1600" dirty="0"/>
          </a:p>
        </p:txBody>
      </p:sp>
      <p:pic>
        <p:nvPicPr>
          <p:cNvPr id="18" name="Picture 8" descr="Java] 자바란?">
            <a:extLst>
              <a:ext uri="{FF2B5EF4-FFF2-40B4-BE49-F238E27FC236}">
                <a16:creationId xmlns:a16="http://schemas.microsoft.com/office/drawing/2014/main" id="{3EC95474-05C9-0C10-30C6-A9C2DD1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7" y="5118458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8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 </a:t>
            </a:r>
            <a:r>
              <a:rPr lang="ko-KR" altLang="en-US" sz="1600" dirty="0">
                <a:latin typeface="Söhne"/>
              </a:rPr>
              <a:t>주로</a:t>
            </a:r>
            <a:r>
              <a:rPr lang="ko-KR" altLang="en-US" sz="1600" b="0" i="0" dirty="0">
                <a:effectLst/>
                <a:latin typeface="Söhne"/>
              </a:rPr>
              <a:t> 사용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</a:t>
            </a:r>
            <a:r>
              <a:rPr lang="en-US" altLang="ko-KR" sz="1600" b="1" dirty="0"/>
              <a:t>Procedure</a:t>
            </a:r>
            <a:r>
              <a:rPr lang="ko-KR" altLang="en-US" sz="1600" b="1" dirty="0"/>
              <a:t>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FCBAD8-05B6-A5BB-3C2E-AD9F8DD4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98" y="3993316"/>
            <a:ext cx="87045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CE1380-FEAE-24FF-480C-D5DA37669F63}"/>
              </a:ext>
            </a:extLst>
          </p:cNvPr>
          <p:cNvGrpSpPr/>
          <p:nvPr/>
        </p:nvGrpSpPr>
        <p:grpSpPr>
          <a:xfrm>
            <a:off x="740227" y="1499726"/>
            <a:ext cx="7835420" cy="1003374"/>
            <a:chOff x="629142" y="997755"/>
            <a:chExt cx="7835420" cy="1003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629142" y="997755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B09FF-BD90-3F78-6850-FB4178A18A53}"/>
                </a:ext>
              </a:extLst>
            </p:cNvPr>
            <p:cNvSpPr txBox="1"/>
            <p:nvPr/>
          </p:nvSpPr>
          <p:spPr>
            <a:xfrm>
              <a:off x="860057" y="1416354"/>
              <a:ext cx="7604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구조화 된 데이터를 처리할 때 사용하는 도구로 하나 이상의 변수를 묶어서 새로운 자료형을 정의하는 데에 사용된다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1353B7-9985-FF3F-B56C-E64543370E08}"/>
              </a:ext>
            </a:extLst>
          </p:cNvPr>
          <p:cNvGrpSpPr/>
          <p:nvPr/>
        </p:nvGrpSpPr>
        <p:grpSpPr>
          <a:xfrm>
            <a:off x="740227" y="2948675"/>
            <a:ext cx="10811089" cy="2776762"/>
            <a:chOff x="740227" y="2948675"/>
            <a:chExt cx="10811089" cy="27767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4BC992-1E22-10E3-F536-B24F06BE45CD}"/>
                </a:ext>
              </a:extLst>
            </p:cNvPr>
            <p:cNvGrpSpPr/>
            <p:nvPr/>
          </p:nvGrpSpPr>
          <p:grpSpPr>
            <a:xfrm>
              <a:off x="740227" y="2948675"/>
              <a:ext cx="10811089" cy="2776762"/>
              <a:chOff x="629142" y="2159104"/>
              <a:chExt cx="10811089" cy="27767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AA0EA-E3FC-9106-709D-2B6BF6B94216}"/>
                  </a:ext>
                </a:extLst>
              </p:cNvPr>
              <p:cNvSpPr txBox="1"/>
              <p:nvPr/>
            </p:nvSpPr>
            <p:spPr>
              <a:xfrm>
                <a:off x="629142" y="2159104"/>
                <a:ext cx="6101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Struct(</a:t>
                </a:r>
                <a:r>
                  <a:rPr lang="ko-KR" altLang="en-US" sz="1600" b="1" dirty="0"/>
                  <a:t>구조체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의 필요성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FF2-62C8-67F8-0D02-817CFC9AB289}"/>
                  </a:ext>
                </a:extLst>
              </p:cNvPr>
              <p:cNvSpPr txBox="1"/>
              <p:nvPr/>
            </p:nvSpPr>
            <p:spPr>
              <a:xfrm>
                <a:off x="1429088" y="4351091"/>
                <a:ext cx="100111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Söhne"/>
                  </a:rPr>
                  <a:t>여러 형의 데이터를 </a:t>
                </a:r>
                <a:r>
                  <a:rPr lang="ko-KR" altLang="en-US" sz="1600" dirty="0" err="1">
                    <a:latin typeface="Söhne"/>
                  </a:rPr>
                  <a:t>묶어야할</a:t>
                </a:r>
                <a:r>
                  <a:rPr lang="ko-KR" altLang="en-US" sz="1600" dirty="0">
                    <a:latin typeface="Söhne"/>
                  </a:rPr>
                  <a:t> 때 즉 구조화된 데이터 형으로 </a:t>
                </a:r>
                <a:r>
                  <a:rPr lang="ko-KR" altLang="en-US" sz="1600" dirty="0" err="1">
                    <a:latin typeface="Söhne"/>
                  </a:rPr>
                  <a:t>만들어야할</a:t>
                </a:r>
                <a:r>
                  <a:rPr lang="ko-KR" altLang="en-US" sz="1600" dirty="0">
                    <a:latin typeface="Söhne"/>
                  </a:rPr>
                  <a:t> 때 사용되며 함수에 데이터를 넘길 때 해당 구조체만 넘겨주면 된다</a:t>
                </a:r>
                <a:r>
                  <a:rPr lang="en-US" altLang="ko-KR" sz="1600" dirty="0">
                    <a:latin typeface="Söhne"/>
                  </a:rPr>
                  <a:t>.</a:t>
                </a:r>
                <a:endParaRPr lang="en-US" altLang="ko-KR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D1F20C-78CE-01EA-B114-31ADB9B21D37}"/>
                  </a:ext>
                </a:extLst>
              </p:cNvPr>
              <p:cNvSpPr txBox="1"/>
              <p:nvPr/>
            </p:nvSpPr>
            <p:spPr>
              <a:xfrm>
                <a:off x="860057" y="2622681"/>
                <a:ext cx="10011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차 후에 참조되는 함수에 파라미터를 추가하더라도 함수의 선언을 바꾸지 않고도 전달하고자 하는 데이터를 바꿀 수 있음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함수에 구조체만 넘겨주면 되기 때문에 가독성 증가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구조체 선언에서 필드만 추가 혹은 삭제하면 되어 코드의 유지보수성 증가</a:t>
                </a:r>
                <a:endParaRPr lang="en-US" altLang="ko-KR" sz="1600" dirty="0">
                  <a:latin typeface="Söhne"/>
                </a:endParaRPr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4BEB5226-0673-26A3-334A-91B91355372B}"/>
                </a:ext>
              </a:extLst>
            </p:cNvPr>
            <p:cNvSpPr/>
            <p:nvPr/>
          </p:nvSpPr>
          <p:spPr>
            <a:xfrm>
              <a:off x="1109799" y="5208819"/>
              <a:ext cx="375018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8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F2F76E-3498-AE97-EB62-5083C5FB448F}"/>
              </a:ext>
            </a:extLst>
          </p:cNvPr>
          <p:cNvSpPr txBox="1"/>
          <p:nvPr/>
        </p:nvSpPr>
        <p:spPr>
          <a:xfrm>
            <a:off x="629142" y="4554949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Struct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차이점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8DB-13E1-C421-6A03-B2B4CD8A56C7}"/>
              </a:ext>
            </a:extLst>
          </p:cNvPr>
          <p:cNvSpPr txBox="1"/>
          <p:nvPr/>
        </p:nvSpPr>
        <p:spPr>
          <a:xfrm>
            <a:off x="860057" y="4957255"/>
            <a:ext cx="1001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생성자를 선언할 수 있지만 반드시 파라미터가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상속의 개념이 존재하지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기본 접근 지정자가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이고 클래스는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클래스는 인스턴스를 생성하지 않고도 사용 가용하며 모든 인스턴스가 공통적인 동작을 처리 가능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7D3B-1F95-E669-13CE-34329577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901500"/>
            <a:ext cx="4210140" cy="3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40227" y="4290581"/>
            <a:ext cx="10720061" cy="1529498"/>
            <a:chOff x="1051165" y="1674394"/>
            <a:chExt cx="10720061" cy="1529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데이터는 여러 프로시저에서 다 접근하여 수정이 가능하도록 </a:t>
              </a:r>
              <a:r>
                <a:rPr lang="ko-KR" altLang="en-US" sz="1400" dirty="0" err="1"/>
                <a:t>열려있음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프로그램이 복잡해지면 어떤 프로시저가 어떤 데이터와의 연관성이 있는지 코드 해석이 </a:t>
              </a:r>
              <a:r>
                <a:rPr lang="ko-KR" altLang="en-US" sz="1400" dirty="0" err="1"/>
                <a:t>어려워짐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프로시저와 데이터의 관계를 잘 이해하지 못하고 다른 프로시저를 수정하거나 조작하면서 프로그램의 버그가 발생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</a:t>
              </a:r>
              <a:r>
                <a:rPr lang="ko-KR" altLang="en-US" sz="1400" b="1" dirty="0"/>
                <a:t>기존 </a:t>
              </a:r>
              <a:r>
                <a:rPr lang="en-US" altLang="ko-KR" sz="1400" b="1" dirty="0"/>
                <a:t>Procedural Programming</a:t>
              </a:r>
              <a:r>
                <a:rPr lang="ko-KR" altLang="en-US" sz="1400" b="1" dirty="0"/>
                <a:t>의 문제점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A0628A4-D35A-1AB6-1955-8B83F44EC9BA}"/>
              </a:ext>
            </a:extLst>
          </p:cNvPr>
          <p:cNvGrpSpPr/>
          <p:nvPr/>
        </p:nvGrpSpPr>
        <p:grpSpPr>
          <a:xfrm>
            <a:off x="993873" y="5957211"/>
            <a:ext cx="10330597" cy="307777"/>
            <a:chOff x="955562" y="5167293"/>
            <a:chExt cx="10330597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9D3F10-3C9E-A8B1-939A-E07CFD71D79E}"/>
                </a:ext>
              </a:extLst>
            </p:cNvPr>
            <p:cNvSpPr txBox="1"/>
            <p:nvPr/>
          </p:nvSpPr>
          <p:spPr>
            <a:xfrm>
              <a:off x="1275016" y="5167293"/>
              <a:ext cx="1001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  <a:latin typeface="Söhne"/>
                </a:rPr>
                <a:t>프로그램의 유지보수 및 코드의 복잡성이 증가함</a:t>
              </a:r>
              <a:r>
                <a:rPr lang="en-US" altLang="ko-KR" sz="1400" dirty="0">
                  <a:solidFill>
                    <a:srgbClr val="0070C0"/>
                  </a:solidFill>
                  <a:latin typeface="Söhne"/>
                </a:rPr>
                <a:t>.</a:t>
              </a:r>
              <a:endParaRPr lang="en-US" altLang="ko-KR" sz="1400" dirty="0">
                <a:solidFill>
                  <a:srgbClr val="0070C0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16491DC-5A62-F108-24F4-069B0AA0A495}"/>
                </a:ext>
              </a:extLst>
            </p:cNvPr>
            <p:cNvSpPr/>
            <p:nvPr/>
          </p:nvSpPr>
          <p:spPr>
            <a:xfrm>
              <a:off x="955562" y="5235450"/>
              <a:ext cx="264097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6" name="Picture 2" descr="스파게티 코드 - 나무위키">
            <a:extLst>
              <a:ext uri="{FF2B5EF4-FFF2-40B4-BE49-F238E27FC236}">
                <a16:creationId xmlns:a16="http://schemas.microsoft.com/office/drawing/2014/main" id="{30C251EB-E87D-C7B0-A0A4-538086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25" y="714296"/>
            <a:ext cx="2841757" cy="32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2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15315</TotalTime>
  <Words>1515</Words>
  <Application>Microsoft Office PowerPoint</Application>
  <PresentationFormat>와이드스크린</PresentationFormat>
  <Paragraphs>219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Söhne</vt:lpstr>
      <vt:lpstr>Malgun Gothic</vt:lpstr>
      <vt:lpstr>Malgun Gothic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310</cp:revision>
  <dcterms:created xsi:type="dcterms:W3CDTF">2019-04-07T02:14:34Z</dcterms:created>
  <dcterms:modified xsi:type="dcterms:W3CDTF">2023-12-05T23:49:01Z</dcterms:modified>
</cp:coreProperties>
</file>