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78" r:id="rId3"/>
    <p:sldId id="360" r:id="rId4"/>
    <p:sldId id="392" r:id="rId5"/>
    <p:sldId id="391" r:id="rId6"/>
    <p:sldId id="381" r:id="rId7"/>
    <p:sldId id="393" r:id="rId8"/>
    <p:sldId id="382" r:id="rId9"/>
    <p:sldId id="384" r:id="rId10"/>
    <p:sldId id="388" r:id="rId11"/>
    <p:sldId id="385" r:id="rId12"/>
    <p:sldId id="389" r:id="rId13"/>
    <p:sldId id="390" r:id="rId14"/>
    <p:sldId id="263" r:id="rId15"/>
    <p:sldId id="38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2D050"/>
    <a:srgbClr val="ED7D31"/>
    <a:srgbClr val="00B050"/>
    <a:srgbClr val="FF3399"/>
    <a:srgbClr val="E94781"/>
    <a:srgbClr val="FFFF00"/>
    <a:srgbClr val="578280"/>
    <a:srgbClr val="3B8571"/>
    <a:srgbClr val="2F2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44" y="1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8DD8A-04B3-4FD2-A9FE-A1FB3DC2D112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56FF0-B21D-4CE1-84A8-116A94ED9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71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9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6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0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1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3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8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0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9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1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58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3418" y="2369127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HL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</a:t>
            </a:r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SW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트랙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3418" y="3240886"/>
            <a:ext cx="618345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>
                <a:solidFill>
                  <a:srgbClr val="30296C"/>
                </a:solidFill>
                <a:latin typeface="휴먼둥근헤드라인"/>
                <a:ea typeface="휴먼둥근헤드라인"/>
              </a:rPr>
              <a:t>객체지향 프로그래밍과 클래스의 개념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8654" y="4885138"/>
            <a:ext cx="3373718" cy="10002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240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소프트웨어</a:t>
            </a:r>
            <a:r>
              <a:rPr lang="en-US" altLang="ko-KR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3</a:t>
            </a:r>
            <a:r>
              <a:rPr lang="ko-KR" altLang="en-US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</a:t>
            </a:r>
            <a:endParaRPr lang="en-US" altLang="ko-KR" sz="24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endParaRPr lang="en-US" altLang="ko-KR" sz="11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r>
              <a:rPr lang="ko-KR" altLang="en-US" sz="2400" dirty="0">
                <a:solidFill>
                  <a:srgbClr val="30296C"/>
                </a:solidFill>
                <a:latin typeface="휴먼둥근헤드라인"/>
                <a:ea typeface="휴먼둥근헤드라인"/>
              </a:rPr>
              <a:t>이 현 석</a:t>
            </a: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B73822C9-DE4D-B5E9-55C0-85B4C9FF1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350178"/>
            <a:ext cx="3520769" cy="85303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924BF2-9A70-EDEB-A6F1-EB8BD8D01974}"/>
              </a:ext>
            </a:extLst>
          </p:cNvPr>
          <p:cNvGrpSpPr/>
          <p:nvPr/>
        </p:nvGrpSpPr>
        <p:grpSpPr>
          <a:xfrm>
            <a:off x="5668786" y="288826"/>
            <a:ext cx="6091260" cy="853039"/>
            <a:chOff x="5021803" y="286264"/>
            <a:chExt cx="6091260" cy="853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5A02F31-97FC-7FE5-5F24-5FC602E2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3" name="그림 2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49549F38-CFCB-4A52-3EB1-BFFB2D8D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21803" y="286264"/>
              <a:ext cx="854428" cy="85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696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04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Abstraction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539501" y="3592836"/>
            <a:ext cx="11010625" cy="1010835"/>
            <a:chOff x="1217628" y="-1264499"/>
            <a:chExt cx="11010625" cy="10108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217628" y="-1264499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 Abstraction (</a:t>
              </a:r>
              <a:r>
                <a:rPr lang="ko-KR" altLang="en-US" sz="1600" b="1" dirty="0"/>
                <a:t>추상화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605920" y="-899995"/>
              <a:ext cx="10622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핵심적인 특징이나 기능을 추출하는 과정으로 복잡한 실제세계의 문제를 </a:t>
              </a:r>
              <a:r>
                <a:rPr lang="ko-KR" altLang="en-US" dirty="0" err="1"/>
                <a:t>객체화하여</a:t>
              </a:r>
              <a:r>
                <a:rPr lang="ko-KR" altLang="en-US" dirty="0"/>
                <a:t> 공통적인 속성과 기능을 추출하여 정의하는 것을 의미한다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9" y="4695632"/>
            <a:ext cx="10440327" cy="956910"/>
            <a:chOff x="1407515" y="254957"/>
            <a:chExt cx="10440327" cy="9569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407515" y="25495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1. </a:t>
              </a:r>
              <a:r>
                <a:rPr lang="ko-KR" altLang="en-US" sz="1600" b="1" dirty="0"/>
                <a:t>제어 추상화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511429" y="565536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메소드의 작동방식과 같은 내부 로직을 숨겨 복잡한 제어 흐름을 단순화하고 사용자로 하여금 간단한 방식으로 특정 동작을 수행할 수 있게 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6BBD44-F4D5-43D9-522A-45E7BC63C203}"/>
              </a:ext>
            </a:extLst>
          </p:cNvPr>
          <p:cNvGrpSpPr/>
          <p:nvPr/>
        </p:nvGrpSpPr>
        <p:grpSpPr>
          <a:xfrm>
            <a:off x="1116374" y="5789113"/>
            <a:ext cx="10440327" cy="679911"/>
            <a:chOff x="1407515" y="254957"/>
            <a:chExt cx="10440327" cy="67991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31E12F-B5AC-DC7E-7868-C5BD5850333B}"/>
                </a:ext>
              </a:extLst>
            </p:cNvPr>
            <p:cNvSpPr txBox="1"/>
            <p:nvPr/>
          </p:nvSpPr>
          <p:spPr>
            <a:xfrm>
              <a:off x="1407515" y="25495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2. </a:t>
              </a:r>
              <a:r>
                <a:rPr lang="ko-KR" altLang="en-US" sz="1600" b="1" dirty="0"/>
                <a:t>데이터 추상화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90BF0E-5E30-D2D1-9E83-BA6650EEA0F6}"/>
                </a:ext>
              </a:extLst>
            </p:cNvPr>
            <p:cNvSpPr txBox="1"/>
            <p:nvPr/>
          </p:nvSpPr>
          <p:spPr>
            <a:xfrm>
              <a:off x="1511429" y="565536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복잡한 데이터나 객체의 특성 중 일부만 강조하여 대상을 간단한 개념으로 일반화하는 과정이다</a:t>
              </a:r>
              <a:r>
                <a:rPr lang="en-US" altLang="ko-KR" dirty="0"/>
                <a:t>.</a:t>
              </a:r>
              <a:r>
                <a:rPr lang="ko-KR" altLang="en-US" dirty="0"/>
                <a:t> 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B274288A-4876-1366-A1A7-3606A7FF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07" y="1050882"/>
            <a:ext cx="4621650" cy="239918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6C91BD8-16B0-F115-9D1C-83C17E054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838" y="1006153"/>
            <a:ext cx="5560635" cy="25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9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05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Encapsulation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733912" y="4692121"/>
            <a:ext cx="10674543" cy="803773"/>
            <a:chOff x="1085785" y="-1112977"/>
            <a:chExt cx="10674543" cy="80377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Public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678536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외부에 공개할 멤버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733911" y="5678569"/>
            <a:ext cx="10674544" cy="775913"/>
            <a:chOff x="1109798" y="2860942"/>
            <a:chExt cx="10674544" cy="7759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Private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외부로부터 접근을 차단할 멤버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Encapsulation</a:t>
            </a:r>
            <a:endParaRPr lang="ko-KR" altLang="en-US" sz="16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08A9933-57E9-A511-EEB7-B2707D89A5B0}"/>
              </a:ext>
            </a:extLst>
          </p:cNvPr>
          <p:cNvGrpSpPr/>
          <p:nvPr/>
        </p:nvGrpSpPr>
        <p:grpSpPr>
          <a:xfrm>
            <a:off x="4628317" y="932141"/>
            <a:ext cx="2734683" cy="2365486"/>
            <a:chOff x="4570260" y="559262"/>
            <a:chExt cx="2734683" cy="236548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E63A698-99E3-E61F-5055-22189A7C9CE3}"/>
                </a:ext>
              </a:extLst>
            </p:cNvPr>
            <p:cNvSpPr/>
            <p:nvPr/>
          </p:nvSpPr>
          <p:spPr>
            <a:xfrm>
              <a:off x="4570260" y="559262"/>
              <a:ext cx="2734683" cy="2365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Private</a:t>
              </a:r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ADA58FA-CF6D-7913-8A95-B790BD0DD375}"/>
                </a:ext>
              </a:extLst>
            </p:cNvPr>
            <p:cNvSpPr/>
            <p:nvPr/>
          </p:nvSpPr>
          <p:spPr>
            <a:xfrm>
              <a:off x="5262688" y="1158208"/>
              <a:ext cx="1349828" cy="116759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Private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DA70A2-BFC3-08A3-F505-1FC6AAD725EC}"/>
                </a:ext>
              </a:extLst>
            </p:cNvPr>
            <p:cNvSpPr txBox="1"/>
            <p:nvPr/>
          </p:nvSpPr>
          <p:spPr>
            <a:xfrm>
              <a:off x="5146572" y="734653"/>
              <a:ext cx="1582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Public</a:t>
              </a:r>
              <a:endParaRPr lang="ko-KR" altLang="en-US" dirty="0"/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3D7F75D-FD37-7BDA-B485-4489A1F1EFB3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6357257" y="2036386"/>
            <a:ext cx="1576368" cy="25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DD0CB8-D9A0-81BE-4FB8-87DFA429255E}"/>
              </a:ext>
            </a:extLst>
          </p:cNvPr>
          <p:cNvCxnSpPr>
            <a:cxnSpLocks/>
          </p:cNvCxnSpPr>
          <p:nvPr/>
        </p:nvCxnSpPr>
        <p:spPr>
          <a:xfrm flipH="1" flipV="1">
            <a:off x="3383107" y="1877421"/>
            <a:ext cx="1788009" cy="4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EA411FB-382F-6306-0A43-865BEC952BD6}"/>
              </a:ext>
            </a:extLst>
          </p:cNvPr>
          <p:cNvSpPr txBox="1"/>
          <p:nvPr/>
        </p:nvSpPr>
        <p:spPr>
          <a:xfrm>
            <a:off x="1507976" y="1723532"/>
            <a:ext cx="249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어디서든 접근 가능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5AB670-7F4A-6E14-4E2D-AFAA1DE6CF57}"/>
              </a:ext>
            </a:extLst>
          </p:cNvPr>
          <p:cNvSpPr txBox="1"/>
          <p:nvPr/>
        </p:nvSpPr>
        <p:spPr>
          <a:xfrm>
            <a:off x="7933625" y="1882497"/>
            <a:ext cx="249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내에서만 접근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648467"/>
            <a:ext cx="10336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객체지향 프로그래밍의 특징인 데이터 캡슐화</a:t>
            </a:r>
            <a:r>
              <a:rPr lang="en-US" altLang="ko-KR" dirty="0"/>
              <a:t>(Encapsulation)</a:t>
            </a:r>
            <a:r>
              <a:rPr lang="ko-KR" altLang="en-US" dirty="0"/>
              <a:t>은 클래스 내에서 메서드를 함께 캡슐화 한다</a:t>
            </a:r>
            <a:r>
              <a:rPr lang="en-US" altLang="ko-KR" dirty="0"/>
              <a:t>. </a:t>
            </a:r>
            <a:r>
              <a:rPr lang="ko-KR" altLang="en-US" dirty="0"/>
              <a:t>데이터와 관련된 동작이 하나의 단일 단위로 </a:t>
            </a:r>
            <a:r>
              <a:rPr lang="ko-KR" altLang="en-US" dirty="0" err="1"/>
              <a:t>묶여있어</a:t>
            </a:r>
            <a:r>
              <a:rPr lang="ko-KR" altLang="en-US" dirty="0"/>
              <a:t> 코드의 가독성과 유지보수성을 향상시킨다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840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06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Inheritance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517457" y="4367180"/>
            <a:ext cx="10308459" cy="990458"/>
            <a:chOff x="1085785" y="-1112977"/>
            <a:chExt cx="10308459" cy="990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Parents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/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Child Class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9970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부모 클래스는 일반적으로 기본적인 기능이나 특성을 정의하고</a:t>
              </a:r>
              <a:r>
                <a:rPr lang="en-US" altLang="ko-KR" dirty="0"/>
                <a:t>, </a:t>
              </a:r>
              <a:r>
                <a:rPr lang="ko-KR" altLang="en-US" dirty="0"/>
                <a:t>자식 클래스는 부모 클래스에서 상속받은 기능을 확장하거나 특수한 기능을 추가한다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517456" y="5353628"/>
            <a:ext cx="10674544" cy="1052912"/>
            <a:chOff x="1109798" y="2860942"/>
            <a:chExt cx="10674544" cy="10529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</a:t>
              </a:r>
              <a:r>
                <a:rPr lang="ko-KR" altLang="en-US" sz="1600" b="1" dirty="0"/>
                <a:t>중복 사용 제거 및 코드 재사용성 증대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상위 클래스의 특징을 하위 클래스에서도 상속받는 특징을 이용하여 기능들을 모아 놓은 클래스를 한 번 만들어 놓으면 코드의 재사용성 및 중복 제거가 가능하여 유지보수가 편리하다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Inheritance(</a:t>
            </a:r>
            <a:r>
              <a:rPr lang="ko-KR" altLang="en-US" sz="1600" b="1" dirty="0"/>
              <a:t>상속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648467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객체들 간의 관계를 구축하는 상속을 이용하여 다른 클래스에서도 메서드를 사용할 수 있다</a:t>
            </a:r>
            <a:r>
              <a:rPr lang="en-US" altLang="ko-KR" dirty="0"/>
              <a:t>. </a:t>
            </a:r>
            <a:r>
              <a:rPr lang="ko-KR" altLang="en-US" dirty="0"/>
              <a:t>상속을 통해 코드의 중복 제거 및 재사용성이 증가한다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EDB84B1-96D1-59FB-1DF8-F105C9DD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093" y="987667"/>
            <a:ext cx="3685813" cy="20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72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07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Polymorphism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517457" y="4367180"/>
            <a:ext cx="10308459" cy="990458"/>
            <a:chOff x="1085785" y="-1112977"/>
            <a:chExt cx="10308459" cy="990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Overloading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9970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하나의 클래스 안에서 이름은 동일하지만 매개변수의 개수나 타입이 다른 여러 버전의 메서드를 정의하는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517456" y="5353628"/>
            <a:ext cx="10674544" cy="1052912"/>
            <a:chOff x="1109798" y="2860942"/>
            <a:chExt cx="10674544" cy="10529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Overriding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Parents </a:t>
              </a:r>
              <a:r>
                <a:rPr lang="ko-KR" altLang="en-US" dirty="0"/>
                <a:t>클래스에서 상속받은 메서드 내용을 변경하여 사용하는 것으로 상속 관계에서 부모 클래스의 메서드를 새로 구현하는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Polymorphism (</a:t>
            </a:r>
            <a:r>
              <a:rPr lang="ko-KR" altLang="en-US" sz="1600" b="1" dirty="0" err="1"/>
              <a:t>다형성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648467"/>
            <a:ext cx="1033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 인터페이스나 메소드가 상황에 따라 다양한 방식으로 동작하는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12343E9-A9E3-FCE5-CC92-F0CC9533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970" y="1106629"/>
            <a:ext cx="2568059" cy="18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0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8" name="Google Shape;248;p9"/>
          <p:cNvGrpSpPr/>
          <p:nvPr/>
        </p:nvGrpSpPr>
        <p:grpSpPr>
          <a:xfrm>
            <a:off x="-485731" y="275023"/>
            <a:ext cx="5348016" cy="1212536"/>
            <a:chOff x="-485731" y="275023"/>
            <a:chExt cx="5348016" cy="1212536"/>
          </a:xfrm>
        </p:grpSpPr>
        <p:grpSp>
          <p:nvGrpSpPr>
            <p:cNvPr id="249" name="Google Shape;249;p9"/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50" name="Google Shape;250;p9"/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05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chemeClr val="accent2"/>
              </a:solidFill>
              <a:ln w="12700" cap="flat" cmpd="sng">
                <a:solidFill>
                  <a:srgbClr val="ED7D3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" name="Google Shape;252;p9"/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" name="Google Shape;253;p9"/>
            <p:cNvSpPr txBox="1"/>
            <p:nvPr/>
          </p:nvSpPr>
          <p:spPr>
            <a:xfrm>
              <a:off x="943426" y="473044"/>
              <a:ext cx="39188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Constructor &amp; Destructor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9"/>
          <p:cNvGrpSpPr/>
          <p:nvPr/>
        </p:nvGrpSpPr>
        <p:grpSpPr>
          <a:xfrm>
            <a:off x="601797" y="1729108"/>
            <a:ext cx="10674543" cy="1267457"/>
            <a:chOff x="1085785" y="-1112977"/>
            <a:chExt cx="10674543" cy="1267457"/>
          </a:xfrm>
        </p:grpSpPr>
        <p:sp>
          <p:nvSpPr>
            <p:cNvPr id="255" name="Google Shape;255;p9"/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 Constructor(생성자)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9"/>
            <p:cNvSpPr txBox="1"/>
            <p:nvPr/>
          </p:nvSpPr>
          <p:spPr>
            <a:xfrm>
              <a:off x="1423915" y="-768850"/>
              <a:ext cx="1033641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클래스 객체를 생성할 때 멤버의 변수를 초기화하는 함수로 객체 생성시 반드시 한 번만 호출된다.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함수와 비슷한 특징을 가지며, 생성자 오버로딩을 통해 다양한 생성자를 만들 수 있고 생성자 명은 클래스 명과 같다.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7" name="Google Shape;257;p9"/>
          <p:cNvGrpSpPr/>
          <p:nvPr/>
        </p:nvGrpSpPr>
        <p:grpSpPr>
          <a:xfrm>
            <a:off x="601797" y="3716122"/>
            <a:ext cx="10674544" cy="1606910"/>
            <a:chOff x="1109798" y="2860942"/>
            <a:chExt cx="10674544" cy="1606910"/>
          </a:xfrm>
        </p:grpSpPr>
        <p:sp>
          <p:nvSpPr>
            <p:cNvPr id="258" name="Google Shape;258;p9"/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 Destructor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" name="Google Shape;259;p9"/>
            <p:cNvSpPr txBox="1"/>
            <p:nvPr/>
          </p:nvSpPr>
          <p:spPr>
            <a:xfrm>
              <a:off x="1447929" y="3267523"/>
              <a:ext cx="1033641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객체가 소멸될 때 호출되는 함수로 객체가 사라질 때 반드시 한 번만 호출된다. 객체가 소멸되는 시점은 일반 변수의 생명주기에서의 변수 소멸시점과 동일하다. 소멸자는 동적할당 메모리를 해제하거나, 임시 메모리를 지우기 위해 주로 사용된다. 소멸자의 이름은 클래스의 이름과 동일하나, 생성자와의 구별을 위해 이름 앞에 ‘~’문자가 붙는다.</a:t>
              </a:r>
              <a:endParaRPr/>
            </a:p>
          </p:txBody>
        </p:sp>
      </p:grpSp>
      <p:sp>
        <p:nvSpPr>
          <p:cNvPr id="260" name="Google Shape;260;p9"/>
          <p:cNvSpPr txBox="1"/>
          <p:nvPr/>
        </p:nvSpPr>
        <p:spPr>
          <a:xfrm>
            <a:off x="1109799" y="3233447"/>
            <a:ext cx="10336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생성자는 전역 객체 생성자 -&gt; 지역 객체 생성자 순으로 호출된다.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1275016" y="5540662"/>
            <a:ext cx="10336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소멸자는 지역 객체 소멸자 -&gt; 전역 객체 소멸자 순으로 수행된다. 객체가 후입선출 방식으로 동작하기 때문이다.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3418" y="3105834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endParaRPr lang="ko-KR" altLang="en-US" sz="3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B73822C9-DE4D-B5E9-55C0-85B4C9FF1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350178"/>
            <a:ext cx="3520769" cy="85303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924BF2-9A70-EDEB-A6F1-EB8BD8D01974}"/>
              </a:ext>
            </a:extLst>
          </p:cNvPr>
          <p:cNvGrpSpPr/>
          <p:nvPr/>
        </p:nvGrpSpPr>
        <p:grpSpPr>
          <a:xfrm>
            <a:off x="5668786" y="288826"/>
            <a:ext cx="6091260" cy="853039"/>
            <a:chOff x="5021803" y="286264"/>
            <a:chExt cx="6091260" cy="853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5A02F31-97FC-7FE5-5F24-5FC602E2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3" name="그림 2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49549F38-CFCB-4A52-3EB1-BFFB2D8D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21803" y="286264"/>
              <a:ext cx="854428" cy="85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617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4C39F45-3BE6-E80C-7FED-2AAAD42480A0}"/>
              </a:ext>
            </a:extLst>
          </p:cNvPr>
          <p:cNvGrpSpPr/>
          <p:nvPr/>
        </p:nvGrpSpPr>
        <p:grpSpPr>
          <a:xfrm>
            <a:off x="0" y="-1"/>
            <a:ext cx="12192000" cy="6858000"/>
            <a:chOff x="0" y="0"/>
            <a:chExt cx="12192000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561462D-E23C-39EC-9CD9-95D9A4FBFD4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6784F99-9A3E-75F4-9AB6-ED64B42B67EE}"/>
                </a:ext>
              </a:extLst>
            </p:cNvPr>
            <p:cNvSpPr/>
            <p:nvPr/>
          </p:nvSpPr>
          <p:spPr>
            <a:xfrm>
              <a:off x="149629" y="165100"/>
              <a:ext cx="11892742" cy="65405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8999C43-1E80-F236-337E-5E996137A379}"/>
              </a:ext>
            </a:extLst>
          </p:cNvPr>
          <p:cNvSpPr txBox="1"/>
          <p:nvPr/>
        </p:nvSpPr>
        <p:spPr>
          <a:xfrm>
            <a:off x="4769516" y="310955"/>
            <a:ext cx="265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     차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28E9AD5-ADE1-E70C-394F-4CA5C1C425DF}"/>
              </a:ext>
            </a:extLst>
          </p:cNvPr>
          <p:cNvGrpSpPr/>
          <p:nvPr/>
        </p:nvGrpSpPr>
        <p:grpSpPr>
          <a:xfrm>
            <a:off x="415633" y="1500831"/>
            <a:ext cx="4282685" cy="4853116"/>
            <a:chOff x="415633" y="1500831"/>
            <a:chExt cx="4282685" cy="485311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377476-4436-25C6-B02E-514163049632}"/>
                </a:ext>
              </a:extLst>
            </p:cNvPr>
            <p:cNvGrpSpPr/>
            <p:nvPr/>
          </p:nvGrpSpPr>
          <p:grpSpPr>
            <a:xfrm>
              <a:off x="449820" y="1500831"/>
              <a:ext cx="4248498" cy="1212536"/>
              <a:chOff x="-485731" y="275023"/>
              <a:chExt cx="4248498" cy="1212536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3CA0513D-0CEE-EE81-96E1-13D30436824B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E748C44-E5CC-6765-80C9-46EE4C995F5D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01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D70ECCCE-5758-3525-9D7D-6D20EC7D50B8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4E994F2-834D-A67B-79F6-28A1149102E3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871117-2CFF-BF07-C4ED-BEC7F27C7132}"/>
                  </a:ext>
                </a:extLst>
              </p:cNvPr>
              <p:cNvSpPr txBox="1"/>
              <p:nvPr/>
            </p:nvSpPr>
            <p:spPr>
              <a:xfrm>
                <a:off x="1109799" y="470613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객체 지향 프로그래밍이란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3FDAB93-C6C5-066A-924D-8D0A40F968B7}"/>
                </a:ext>
              </a:extLst>
            </p:cNvPr>
            <p:cNvGrpSpPr/>
            <p:nvPr/>
          </p:nvGrpSpPr>
          <p:grpSpPr>
            <a:xfrm>
              <a:off x="430464" y="2814960"/>
              <a:ext cx="4248498" cy="1212536"/>
              <a:chOff x="-485731" y="275023"/>
              <a:chExt cx="4248498" cy="1212536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1B678EE-2EA7-1BF4-EEC6-D7BFDF54208C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77C3A89-0E16-A190-90B6-5E032A509C23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02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75343835-0362-C5A8-D3B1-06D9CB27D503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92C3C35-6394-4282-111E-7716DF70ECDC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A372CD-740F-F32F-EC6C-EFE9D8DF3001}"/>
                  </a:ext>
                </a:extLst>
              </p:cNvPr>
              <p:cNvSpPr txBox="1"/>
              <p:nvPr/>
            </p:nvSpPr>
            <p:spPr>
              <a:xfrm>
                <a:off x="1109799" y="464710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Object &amp; Class</a:t>
                </a:r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6E3EBC6-3A38-21EE-E323-055023D4DE5E}"/>
                </a:ext>
              </a:extLst>
            </p:cNvPr>
            <p:cNvGrpSpPr/>
            <p:nvPr/>
          </p:nvGrpSpPr>
          <p:grpSpPr>
            <a:xfrm>
              <a:off x="415633" y="3956263"/>
              <a:ext cx="4248498" cy="1212536"/>
              <a:chOff x="-485731" y="275023"/>
              <a:chExt cx="4248498" cy="1212536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C36CB1C8-F4DC-FDE8-D186-C576634E9A6C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D696B25-1642-9023-E283-D96011E1DE67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03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F1B1B59F-1632-EA6D-8912-E30C3BE8B99E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89321BC-5CE9-A0E5-0077-396345A15EDE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2B7626-3D60-264A-2120-72136B58A65B}"/>
                  </a:ext>
                </a:extLst>
              </p:cNvPr>
              <p:cNvSpPr txBox="1"/>
              <p:nvPr/>
            </p:nvSpPr>
            <p:spPr>
              <a:xfrm>
                <a:off x="1109799" y="464710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클래스의 구조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26DD4D9-A813-942E-6EC5-6A68DDB102DE}"/>
                </a:ext>
              </a:extLst>
            </p:cNvPr>
            <p:cNvGrpSpPr/>
            <p:nvPr/>
          </p:nvGrpSpPr>
          <p:grpSpPr>
            <a:xfrm>
              <a:off x="415633" y="5141411"/>
              <a:ext cx="4248498" cy="1212536"/>
              <a:chOff x="-485731" y="275023"/>
              <a:chExt cx="4248498" cy="1212536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D67F4B5-1F32-CC31-37A6-08F200D01097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BD3DEBB-99B0-E547-01C6-8CDF4772F763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04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9E715361-4BB7-93A6-53FA-2BC342FF99EB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CE03D8-1E99-E21E-C0E0-C666744CA1F1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F5C9A8-0274-EA0D-F89A-AC12CB4641FA}"/>
                  </a:ext>
                </a:extLst>
              </p:cNvPr>
              <p:cNvSpPr txBox="1"/>
              <p:nvPr/>
            </p:nvSpPr>
            <p:spPr>
              <a:xfrm>
                <a:off x="1109799" y="470613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Abstraction</a:t>
                </a:r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B0EB73D-20F7-168F-C910-DC8BBFF434F0}"/>
              </a:ext>
            </a:extLst>
          </p:cNvPr>
          <p:cNvGrpSpPr/>
          <p:nvPr/>
        </p:nvGrpSpPr>
        <p:grpSpPr>
          <a:xfrm>
            <a:off x="5894068" y="1393081"/>
            <a:ext cx="4248498" cy="1212536"/>
            <a:chOff x="-485731" y="275023"/>
            <a:chExt cx="4248498" cy="121253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0283E47-1FAB-10A8-F211-E7CA834472B5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E88208-11AF-ECF7-AEF6-9C01E595634C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05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A0E9246-5F2B-004E-DFB1-D69DB3F81AD5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C44E7D-2827-27C3-6E91-2D3259C031CA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9EEEDA-A248-CE4D-7DFB-380FD64F2C69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Encapsulation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C3CE788-F561-7F5E-021C-83C3548DFC42}"/>
              </a:ext>
            </a:extLst>
          </p:cNvPr>
          <p:cNvGrpSpPr/>
          <p:nvPr/>
        </p:nvGrpSpPr>
        <p:grpSpPr>
          <a:xfrm>
            <a:off x="5917508" y="2709500"/>
            <a:ext cx="4248498" cy="1212536"/>
            <a:chOff x="-485731" y="275023"/>
            <a:chExt cx="4248498" cy="121253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2F53B3B-B09C-13C1-880F-979FD44D628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A84EF95-AD80-B3D3-DE32-BA7A0299A331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06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6C13F02-4A28-6728-AF79-8D885AFFA8E9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646773-5BC0-D1D2-6FFB-FE44B21CC2C6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277E5F4-8440-A2CC-0883-C41D4B51EFF4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Inheritance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D07C923-7EA0-EE80-0DA3-B73E015B7A8D}"/>
              </a:ext>
            </a:extLst>
          </p:cNvPr>
          <p:cNvGrpSpPr/>
          <p:nvPr/>
        </p:nvGrpSpPr>
        <p:grpSpPr>
          <a:xfrm>
            <a:off x="5909370" y="3917015"/>
            <a:ext cx="4248498" cy="1212536"/>
            <a:chOff x="-485731" y="275023"/>
            <a:chExt cx="4248498" cy="121253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B17AEE7-71ED-649B-7F1D-8BC751BAD45F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CDCA1F8-A20A-81A7-CF53-2AFE0F0C03E7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07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E0E3C29-E9C9-1621-240F-5C0D45198AFE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86B662-F743-04AE-9195-F923D6DA058C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4FF5547-BC8A-0B22-7B9D-846A348F1268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Polymorphism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442D63-E60F-8554-2A24-E8E9941D8F4B}"/>
              </a:ext>
            </a:extLst>
          </p:cNvPr>
          <p:cNvGrpSpPr/>
          <p:nvPr/>
        </p:nvGrpSpPr>
        <p:grpSpPr>
          <a:xfrm>
            <a:off x="5894068" y="5091137"/>
            <a:ext cx="5191124" cy="1212536"/>
            <a:chOff x="-485731" y="275023"/>
            <a:chExt cx="5191124" cy="121253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696EE19-9723-7F56-8AEF-AA70C5DF8714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B73AD3-FF18-FE42-28FE-D29F22276C23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08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D77446D-4092-E7BC-E90B-185D2FCABCF7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D833F5-8CFB-D395-1FC2-3ECB3591F35D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D18262-FC4A-4C45-CF2E-967716961280}"/>
                </a:ext>
              </a:extLst>
            </p:cNvPr>
            <p:cNvSpPr txBox="1"/>
            <p:nvPr/>
          </p:nvSpPr>
          <p:spPr>
            <a:xfrm>
              <a:off x="1109798" y="464710"/>
              <a:ext cx="3595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Constructor &amp; Destructor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70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7FF3C-673C-43D2-BA79-437BDA7C0415}"/>
              </a:ext>
            </a:extLst>
          </p:cNvPr>
          <p:cNvSpPr txBox="1"/>
          <p:nvPr/>
        </p:nvSpPr>
        <p:spPr>
          <a:xfrm>
            <a:off x="740227" y="1441392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</a:t>
            </a:r>
            <a:r>
              <a:rPr lang="ko-KR" altLang="en-US" sz="1600" dirty="0"/>
              <a:t> </a:t>
            </a:r>
            <a:r>
              <a:rPr lang="en-US" altLang="ko-KR" sz="1600" dirty="0"/>
              <a:t>Simula (1962~1967)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B09FF-BD90-3F78-6850-FB4178A18A53}"/>
              </a:ext>
            </a:extLst>
          </p:cNvPr>
          <p:cNvSpPr txBox="1"/>
          <p:nvPr/>
        </p:nvSpPr>
        <p:spPr>
          <a:xfrm>
            <a:off x="2830683" y="1830569"/>
            <a:ext cx="7604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effectLst/>
                <a:latin typeface="Söhne"/>
              </a:rPr>
              <a:t>  OOP</a:t>
            </a:r>
            <a:r>
              <a:rPr lang="ko-KR" altLang="en-US" sz="1600" b="0" i="0" dirty="0">
                <a:effectLst/>
                <a:latin typeface="Söhne"/>
              </a:rPr>
              <a:t>의 초기 형태는 </a:t>
            </a:r>
            <a:r>
              <a:rPr lang="en-US" altLang="ko-KR" sz="1600" b="0" i="0" dirty="0">
                <a:effectLst/>
                <a:latin typeface="Söhne"/>
              </a:rPr>
              <a:t>1960</a:t>
            </a:r>
            <a:r>
              <a:rPr lang="ko-KR" altLang="en-US" sz="1600" b="0" i="0" dirty="0">
                <a:effectLst/>
                <a:latin typeface="Söhne"/>
              </a:rPr>
              <a:t>년대 후반에 크리스티안 </a:t>
            </a:r>
            <a:r>
              <a:rPr lang="ko-KR" altLang="en-US" sz="1600" b="0" i="0" dirty="0" err="1">
                <a:effectLst/>
                <a:latin typeface="Söhne"/>
              </a:rPr>
              <a:t>니규어드</a:t>
            </a:r>
            <a:r>
              <a:rPr lang="en-US" altLang="ko-KR" sz="1600" b="0" i="0" dirty="0">
                <a:effectLst/>
                <a:latin typeface="Söhne"/>
              </a:rPr>
              <a:t>(Nygaard)</a:t>
            </a:r>
            <a:r>
              <a:rPr lang="ko-KR" altLang="en-US" sz="1600" b="0" i="0" dirty="0">
                <a:effectLst/>
                <a:latin typeface="Söhne"/>
              </a:rPr>
              <a:t>와 올레 </a:t>
            </a:r>
            <a:r>
              <a:rPr lang="ko-KR" altLang="en-US" sz="1600" b="0" i="0" dirty="0" err="1">
                <a:effectLst/>
                <a:latin typeface="Söhne"/>
              </a:rPr>
              <a:t>요한센</a:t>
            </a:r>
            <a:r>
              <a:rPr lang="en-US" altLang="ko-KR" sz="1600" b="0" i="0" dirty="0">
                <a:effectLst/>
                <a:latin typeface="Söhne"/>
              </a:rPr>
              <a:t>(Dahl)</a:t>
            </a:r>
            <a:r>
              <a:rPr lang="ko-KR" altLang="en-US" sz="1600" b="0" i="0" dirty="0">
                <a:effectLst/>
                <a:latin typeface="Söhne"/>
              </a:rPr>
              <a:t>이 개발한 </a:t>
            </a:r>
            <a:r>
              <a:rPr lang="ko-KR" altLang="en-US" sz="1600" b="0" i="0" dirty="0" err="1">
                <a:effectLst/>
                <a:latin typeface="Söhne"/>
              </a:rPr>
              <a:t>시뮬라라는</a:t>
            </a:r>
            <a:r>
              <a:rPr lang="ko-KR" altLang="en-US" sz="1600" b="0" i="0" dirty="0">
                <a:effectLst/>
                <a:latin typeface="Söhne"/>
              </a:rPr>
              <a:t> 언어에 기인합니다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 err="1">
                <a:effectLst/>
                <a:latin typeface="Söhne"/>
              </a:rPr>
              <a:t>시뮬라는</a:t>
            </a:r>
            <a:r>
              <a:rPr lang="ko-KR" altLang="en-US" sz="1600" b="0" i="0" dirty="0">
                <a:effectLst/>
                <a:latin typeface="Söhne"/>
              </a:rPr>
              <a:t> 시스템 시뮬레이션을 위해 고안되었으며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클래스와 객체 등의 기본적인 </a:t>
            </a:r>
            <a:r>
              <a:rPr lang="en-US" altLang="ko-KR" sz="1600" b="0" i="0" dirty="0">
                <a:effectLst/>
                <a:latin typeface="Söhne"/>
              </a:rPr>
              <a:t>OOP </a:t>
            </a:r>
            <a:r>
              <a:rPr lang="ko-KR" altLang="en-US" sz="1600" b="0" i="0" dirty="0">
                <a:effectLst/>
                <a:latin typeface="Söhne"/>
              </a:rPr>
              <a:t>개념이 처음 도입되었습니다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  <a:endParaRPr lang="en-US" altLang="ko-KR" sz="1600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0D44C75C-F3F0-DD53-A23D-0799AE13A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97" y="1765872"/>
            <a:ext cx="1773716" cy="8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15E1BB1-62BB-89C3-651C-6724003E6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22" y="3429000"/>
            <a:ext cx="1171180" cy="8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E742C4-3A4B-5AA2-3BEB-0BA5B9062780}"/>
              </a:ext>
            </a:extLst>
          </p:cNvPr>
          <p:cNvSpPr txBox="1"/>
          <p:nvPr/>
        </p:nvSpPr>
        <p:spPr>
          <a:xfrm>
            <a:off x="740227" y="2967485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</a:t>
            </a:r>
            <a:r>
              <a:rPr lang="ko-KR" altLang="en-US" sz="1600" dirty="0"/>
              <a:t> </a:t>
            </a:r>
            <a:r>
              <a:rPr lang="en-US" altLang="ko-KR" sz="1600" dirty="0"/>
              <a:t>Smalltalk (1969~1971)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CD3C8-CAE9-F425-472B-C315FB85315D}"/>
              </a:ext>
            </a:extLst>
          </p:cNvPr>
          <p:cNvSpPr txBox="1"/>
          <p:nvPr/>
        </p:nvSpPr>
        <p:spPr>
          <a:xfrm>
            <a:off x="2830683" y="3397845"/>
            <a:ext cx="7604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effectLst/>
                <a:latin typeface="Söhne"/>
              </a:rPr>
              <a:t>1970</a:t>
            </a:r>
            <a:r>
              <a:rPr lang="ko-KR" altLang="en-US" sz="1600" b="0" i="0" dirty="0">
                <a:effectLst/>
                <a:latin typeface="Söhne"/>
              </a:rPr>
              <a:t>년대 초반에는 </a:t>
            </a:r>
            <a:r>
              <a:rPr lang="en-US" altLang="ko-KR" sz="1600" b="0" i="0" dirty="0">
                <a:effectLst/>
                <a:latin typeface="Söhne"/>
              </a:rPr>
              <a:t>Smalltalk</a:t>
            </a:r>
            <a:r>
              <a:rPr lang="ko-KR" altLang="en-US" sz="1600" b="0" i="0" dirty="0">
                <a:effectLst/>
                <a:latin typeface="Söhne"/>
              </a:rPr>
              <a:t>이라는 프로그래밍 언어가 등장했습니다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앨런 케이</a:t>
            </a:r>
            <a:r>
              <a:rPr lang="en-US" altLang="ko-KR" sz="1600" b="0" i="0" dirty="0">
                <a:effectLst/>
                <a:latin typeface="Söhne"/>
              </a:rPr>
              <a:t>(Alan Kay)</a:t>
            </a:r>
            <a:r>
              <a:rPr lang="ko-KR" altLang="en-US" sz="1600" b="0" i="0" dirty="0">
                <a:effectLst/>
                <a:latin typeface="Söhne"/>
              </a:rPr>
              <a:t>와 그의 동료들이 개발한 이 언어는 </a:t>
            </a:r>
            <a:r>
              <a:rPr lang="en-US" altLang="ko-KR" sz="1600" b="0" i="0" dirty="0">
                <a:effectLst/>
                <a:latin typeface="Söhne"/>
              </a:rPr>
              <a:t>OOP</a:t>
            </a:r>
            <a:r>
              <a:rPr lang="ko-KR" altLang="en-US" sz="1600" b="0" i="0" dirty="0">
                <a:effectLst/>
                <a:latin typeface="Söhne"/>
              </a:rPr>
              <a:t>의 핵심 개념들을 포함하고 있었습니다</a:t>
            </a:r>
            <a:r>
              <a:rPr lang="en-US" altLang="ko-KR" sz="1600" b="0" i="0" dirty="0">
                <a:effectLst/>
                <a:latin typeface="Söhne"/>
              </a:rPr>
              <a:t>. Smalltalk</a:t>
            </a:r>
            <a:r>
              <a:rPr lang="ko-KR" altLang="en-US" sz="1600" b="0" i="0" dirty="0">
                <a:effectLst/>
                <a:latin typeface="Söhne"/>
              </a:rPr>
              <a:t>은 객체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클래스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상속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 err="1">
                <a:effectLst/>
                <a:latin typeface="Söhne"/>
              </a:rPr>
              <a:t>다형성</a:t>
            </a:r>
            <a:r>
              <a:rPr lang="ko-KR" altLang="en-US" sz="1600" b="0" i="0" dirty="0">
                <a:effectLst/>
                <a:latin typeface="Söhne"/>
              </a:rPr>
              <a:t> 등을 지원하여 현대적인 </a:t>
            </a:r>
            <a:r>
              <a:rPr lang="en-US" altLang="ko-KR" sz="1600" b="0" i="0" dirty="0">
                <a:effectLst/>
                <a:latin typeface="Söhne"/>
              </a:rPr>
              <a:t>OOP </a:t>
            </a:r>
            <a:r>
              <a:rPr lang="ko-KR" altLang="en-US" sz="1600" b="0" i="0" dirty="0">
                <a:effectLst/>
                <a:latin typeface="Söhne"/>
              </a:rPr>
              <a:t>언어의 모태가 되었습니다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  <a:endParaRPr lang="en-US" altLang="ko-KR" sz="1600" dirty="0"/>
          </a:p>
        </p:txBody>
      </p:sp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A6750FC5-3283-C17B-8C89-00EB34D4E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834" y="5161394"/>
            <a:ext cx="739241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3B5B69-202C-2698-40D7-1BD7D1444801}"/>
              </a:ext>
            </a:extLst>
          </p:cNvPr>
          <p:cNvSpPr txBox="1"/>
          <p:nvPr/>
        </p:nvSpPr>
        <p:spPr>
          <a:xfrm>
            <a:off x="740227" y="4664090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</a:t>
            </a:r>
            <a:r>
              <a:rPr lang="ko-KR" altLang="en-US" sz="1600" dirty="0"/>
              <a:t> </a:t>
            </a:r>
            <a:r>
              <a:rPr lang="en-US" altLang="ko-KR" sz="1600" dirty="0"/>
              <a:t>C++ (1979~1985)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5B1FA4-61D2-F5E2-87FA-5BCB21880F59}"/>
              </a:ext>
            </a:extLst>
          </p:cNvPr>
          <p:cNvSpPr txBox="1"/>
          <p:nvPr/>
        </p:nvSpPr>
        <p:spPr>
          <a:xfrm>
            <a:off x="2830683" y="5211343"/>
            <a:ext cx="7604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effectLst/>
                <a:latin typeface="Söhne"/>
              </a:rPr>
              <a:t>1980</a:t>
            </a:r>
            <a:r>
              <a:rPr lang="ko-KR" altLang="en-US" sz="1600" b="0" i="0" dirty="0">
                <a:effectLst/>
                <a:latin typeface="Söhne"/>
              </a:rPr>
              <a:t>년대에는 </a:t>
            </a:r>
            <a:r>
              <a:rPr lang="ko-KR" altLang="en-US" sz="1600" b="0" i="0" dirty="0" err="1">
                <a:effectLst/>
                <a:latin typeface="Söhne"/>
              </a:rPr>
              <a:t>비야른</a:t>
            </a:r>
            <a:r>
              <a:rPr lang="ko-KR" altLang="en-US" sz="1600" b="0" i="0" dirty="0">
                <a:effectLst/>
                <a:latin typeface="Söhne"/>
              </a:rPr>
              <a:t> </a:t>
            </a:r>
            <a:r>
              <a:rPr lang="ko-KR" altLang="en-US" sz="1600" b="0" i="0" dirty="0" err="1">
                <a:effectLst/>
                <a:latin typeface="Söhne"/>
              </a:rPr>
              <a:t>스트롭스트룹</a:t>
            </a:r>
            <a:r>
              <a:rPr lang="en-US" altLang="ko-KR" sz="1600" b="0" i="0" dirty="0">
                <a:effectLst/>
                <a:latin typeface="Söhne"/>
              </a:rPr>
              <a:t>(Bjarne </a:t>
            </a:r>
            <a:r>
              <a:rPr lang="en-US" altLang="ko-KR" sz="1600" b="0" i="0" dirty="0" err="1">
                <a:effectLst/>
                <a:latin typeface="Söhne"/>
              </a:rPr>
              <a:t>Stroustrup</a:t>
            </a:r>
            <a:r>
              <a:rPr lang="en-US" altLang="ko-KR" sz="1600" b="0" i="0" dirty="0">
                <a:effectLst/>
                <a:latin typeface="Söhne"/>
              </a:rPr>
              <a:t>)</a:t>
            </a:r>
            <a:r>
              <a:rPr lang="ko-KR" altLang="en-US" sz="1600" b="0" i="0" dirty="0">
                <a:effectLst/>
                <a:latin typeface="Söhne"/>
              </a:rPr>
              <a:t>이 </a:t>
            </a:r>
            <a:r>
              <a:rPr lang="en-US" altLang="ko-KR" sz="1600" b="0" i="0" dirty="0">
                <a:effectLst/>
                <a:latin typeface="Söhne"/>
              </a:rPr>
              <a:t>C </a:t>
            </a:r>
            <a:r>
              <a:rPr lang="ko-KR" altLang="en-US" sz="1600" b="0" i="0" dirty="0">
                <a:effectLst/>
                <a:latin typeface="Söhne"/>
              </a:rPr>
              <a:t>언어를 기반으로 확장하여 개발한 </a:t>
            </a: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이 등장했습니다</a:t>
            </a:r>
            <a:r>
              <a:rPr lang="en-US" altLang="ko-KR" sz="1600" b="0" i="0" dirty="0">
                <a:effectLst/>
                <a:latin typeface="Söhne"/>
              </a:rPr>
              <a:t>. C++</a:t>
            </a:r>
            <a:r>
              <a:rPr lang="ko-KR" altLang="en-US" sz="1600" b="0" i="0" dirty="0">
                <a:effectLst/>
                <a:latin typeface="Söhne"/>
              </a:rPr>
              <a:t>은 클래스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상속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 err="1">
                <a:effectLst/>
                <a:latin typeface="Söhne"/>
              </a:rPr>
              <a:t>다형성</a:t>
            </a:r>
            <a:r>
              <a:rPr lang="ko-KR" altLang="en-US" sz="1600" b="0" i="0" dirty="0">
                <a:effectLst/>
                <a:latin typeface="Söhne"/>
              </a:rPr>
              <a:t> 등 </a:t>
            </a:r>
            <a:r>
              <a:rPr lang="en-US" altLang="ko-KR" sz="1600" b="0" i="0" dirty="0">
                <a:effectLst/>
                <a:latin typeface="Söhne"/>
              </a:rPr>
              <a:t>OOP </a:t>
            </a:r>
            <a:r>
              <a:rPr lang="ko-KR" altLang="en-US" sz="1600" b="0" i="0" dirty="0">
                <a:effectLst/>
                <a:latin typeface="Söhne"/>
              </a:rPr>
              <a:t>개념을 </a:t>
            </a:r>
            <a:r>
              <a:rPr lang="en-US" altLang="ko-KR" sz="1600" b="0" i="0" dirty="0">
                <a:effectLst/>
                <a:latin typeface="Söhne"/>
              </a:rPr>
              <a:t>C </a:t>
            </a:r>
            <a:r>
              <a:rPr lang="ko-KR" altLang="en-US" sz="1600" b="0" i="0" dirty="0">
                <a:effectLst/>
                <a:latin typeface="Söhne"/>
              </a:rPr>
              <a:t>언어에 추가한 형태로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강력한 시스템 프로그래밍 언어로서 널리 사용되었습니다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4642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7FF3C-673C-43D2-BA79-437BDA7C0415}"/>
              </a:ext>
            </a:extLst>
          </p:cNvPr>
          <p:cNvSpPr txBox="1"/>
          <p:nvPr/>
        </p:nvSpPr>
        <p:spPr>
          <a:xfrm>
            <a:off x="728825" y="1571803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</a:t>
            </a:r>
            <a:r>
              <a:rPr lang="ko-KR" altLang="en-US" sz="1600" dirty="0"/>
              <a:t> </a:t>
            </a:r>
            <a:r>
              <a:rPr lang="en-US" altLang="ko-KR" sz="1600" dirty="0"/>
              <a:t>Java (1991~1995)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B09FF-BD90-3F78-6850-FB4178A18A53}"/>
              </a:ext>
            </a:extLst>
          </p:cNvPr>
          <p:cNvSpPr txBox="1"/>
          <p:nvPr/>
        </p:nvSpPr>
        <p:spPr>
          <a:xfrm>
            <a:off x="2819281" y="1960980"/>
            <a:ext cx="7604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effectLst/>
                <a:latin typeface="Söhne"/>
              </a:rPr>
              <a:t>1990</a:t>
            </a:r>
            <a:r>
              <a:rPr lang="ko-KR" altLang="en-US" sz="1600" b="0" i="0" dirty="0">
                <a:effectLst/>
                <a:latin typeface="Söhne"/>
              </a:rPr>
              <a:t>년대에는 썬 </a:t>
            </a:r>
            <a:r>
              <a:rPr lang="ko-KR" altLang="en-US" sz="1600" b="0" i="0" dirty="0" err="1">
                <a:effectLst/>
                <a:latin typeface="Söhne"/>
              </a:rPr>
              <a:t>마이크로시스템즈</a:t>
            </a:r>
            <a:r>
              <a:rPr lang="en-US" altLang="ko-KR" sz="1600" b="0" i="0" dirty="0">
                <a:effectLst/>
                <a:latin typeface="Söhne"/>
              </a:rPr>
              <a:t>(Sun Microsystems)</a:t>
            </a:r>
            <a:r>
              <a:rPr lang="ko-KR" altLang="en-US" sz="1600" b="0" i="0" dirty="0">
                <a:effectLst/>
                <a:latin typeface="Söhne"/>
              </a:rPr>
              <a:t>에서 개발한 자바 언어가 등장했습니다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자바는 </a:t>
            </a: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의 장점을 채택하면서도 간결하고 이식성이 뛰어나며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웹 개발 분야에서의 사용이 확대되었습니다</a:t>
            </a:r>
            <a:endParaRPr lang="en-US" altLang="ko-KR" sz="1600" dirty="0"/>
          </a:p>
        </p:txBody>
      </p:sp>
      <p:pic>
        <p:nvPicPr>
          <p:cNvPr id="2056" name="Picture 8" descr="Java] 자바란?">
            <a:extLst>
              <a:ext uri="{FF2B5EF4-FFF2-40B4-BE49-F238E27FC236}">
                <a16:creationId xmlns:a16="http://schemas.microsoft.com/office/drawing/2014/main" id="{E62D5C1B-A762-90CE-15B9-2B9C2FB0E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15" y="1810021"/>
            <a:ext cx="1110887" cy="11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3AA0EA-E3FC-9106-709D-2B6BF6B94216}"/>
              </a:ext>
            </a:extLst>
          </p:cNvPr>
          <p:cNvSpPr txBox="1"/>
          <p:nvPr/>
        </p:nvSpPr>
        <p:spPr>
          <a:xfrm>
            <a:off x="520285" y="3508629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프로그래밍과 절차적 프로그래밍의 차이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07D3D5A-10EB-81EA-9D51-FE3A20107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498" y="4007274"/>
            <a:ext cx="8715003" cy="21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202177"/>
            <a:ext cx="550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</a:p>
          <a:p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410ED-C8BE-1DDE-624E-F9EF9CE75CF4}"/>
              </a:ext>
            </a:extLst>
          </p:cNvPr>
          <p:cNvSpPr txBox="1"/>
          <p:nvPr/>
        </p:nvSpPr>
        <p:spPr>
          <a:xfrm>
            <a:off x="1109799" y="1535009"/>
            <a:ext cx="10341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컴퓨터의 프로그램을 명령어의 목록으로 보는 시각에서 벗어나 여러 개의 독립된 단위</a:t>
            </a:r>
            <a:r>
              <a:rPr lang="en-US" altLang="ko-KR" sz="1600" dirty="0"/>
              <a:t>, </a:t>
            </a:r>
            <a:r>
              <a:rPr lang="ko-KR" altLang="en-US" sz="1600" dirty="0"/>
              <a:t>즉 </a:t>
            </a:r>
            <a:r>
              <a:rPr lang="en-US" altLang="ko-KR" sz="1600" dirty="0"/>
              <a:t>“</a:t>
            </a:r>
            <a:r>
              <a:rPr lang="ko-KR" altLang="en-US" sz="1600" dirty="0"/>
              <a:t>객체</a:t>
            </a:r>
            <a:r>
              <a:rPr lang="en-US" altLang="ko-KR" sz="1600" dirty="0"/>
              <a:t>”</a:t>
            </a:r>
            <a:r>
              <a:rPr lang="ko-KR" altLang="en-US" sz="1600" dirty="0"/>
              <a:t>들의 모임으로 파악하고자 하는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이로써 각각의 객체는 메시지를 주고받고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처리할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CE4A24-1D59-6F8C-1720-73F724EC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99" y="2992373"/>
            <a:ext cx="4578585" cy="2502029"/>
          </a:xfrm>
          <a:prstGeom prst="rect">
            <a:avLst/>
          </a:prstGeom>
        </p:spPr>
      </p:pic>
      <p:pic>
        <p:nvPicPr>
          <p:cNvPr id="6" name="Picture 2" descr="객체 지향에 대한 이해 / 객체 지향적 설계">
            <a:extLst>
              <a:ext uri="{FF2B5EF4-FFF2-40B4-BE49-F238E27FC236}">
                <a16:creationId xmlns:a16="http://schemas.microsoft.com/office/drawing/2014/main" id="{E49F747D-83C3-E43D-F446-ADF0DFC62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243" y="2834965"/>
            <a:ext cx="2385106" cy="26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5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202177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프로그래밍의 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3F7BB-A035-EFF8-6ED2-273CBD72FE16}"/>
              </a:ext>
            </a:extLst>
          </p:cNvPr>
          <p:cNvSpPr txBox="1"/>
          <p:nvPr/>
        </p:nvSpPr>
        <p:spPr>
          <a:xfrm>
            <a:off x="1275016" y="4613854"/>
            <a:ext cx="10336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상속을 통한 코드 재사용 용이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추상화로 클래스 단위로 모듈화 개발이 가능해 대규모 소프트웨어 개발에 많이 사용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캡슐화로 프로그램 개발과 보수가 간편해짐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다형성으로 보다 직관적인 코드 분석이 가능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19C6F3-8264-15C0-49B6-1667027EC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564" y="2322848"/>
            <a:ext cx="5124713" cy="1797142"/>
          </a:xfrm>
          <a:prstGeom prst="rect">
            <a:avLst/>
          </a:prstGeom>
        </p:spPr>
      </p:pic>
      <p:pic>
        <p:nvPicPr>
          <p:cNvPr id="8" name="Picture 2" descr="객체 지향에 대한 이해 / 객체 지향적 설계">
            <a:extLst>
              <a:ext uri="{FF2B5EF4-FFF2-40B4-BE49-F238E27FC236}">
                <a16:creationId xmlns:a16="http://schemas.microsoft.com/office/drawing/2014/main" id="{E539B42B-386E-CC51-1392-304F0E8FA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14" y="1825997"/>
            <a:ext cx="2385106" cy="26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55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044086"/>
            <a:ext cx="668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OOP(Object Oriented Programming)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가지 설계 원칙</a:t>
            </a:r>
            <a:r>
              <a:rPr lang="en-US" altLang="ko-KR" sz="1600" b="1" dirty="0"/>
              <a:t>(SOLID)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410ED-C8BE-1DDE-624E-F9EF9CE75CF4}"/>
              </a:ext>
            </a:extLst>
          </p:cNvPr>
          <p:cNvSpPr txBox="1"/>
          <p:nvPr/>
        </p:nvSpPr>
        <p:spPr>
          <a:xfrm>
            <a:off x="1429252" y="2034341"/>
            <a:ext cx="1034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한 개의 클래스는 하나의 기능 담당만을 가져야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6F8A6-251C-3AB6-C657-14087AAE0762}"/>
              </a:ext>
            </a:extLst>
          </p:cNvPr>
          <p:cNvSpPr txBox="1"/>
          <p:nvPr/>
        </p:nvSpPr>
        <p:spPr>
          <a:xfrm>
            <a:off x="1051165" y="1674394"/>
            <a:ext cx="5423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단일 책임 원칙 </a:t>
            </a:r>
            <a:r>
              <a:rPr lang="en-US" altLang="ko-KR" sz="1400" b="1" dirty="0"/>
              <a:t>(SRP, Single Responsibility </a:t>
            </a:r>
            <a:r>
              <a:rPr lang="en-US" altLang="ko-KR" sz="1400" b="1" dirty="0" err="1"/>
              <a:t>Pinciple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5938528-B70C-73E8-14F2-E163EEEB5728}"/>
              </a:ext>
            </a:extLst>
          </p:cNvPr>
          <p:cNvGrpSpPr/>
          <p:nvPr/>
        </p:nvGrpSpPr>
        <p:grpSpPr>
          <a:xfrm>
            <a:off x="1051165" y="2489333"/>
            <a:ext cx="10720061" cy="667724"/>
            <a:chOff x="1051165" y="2489333"/>
            <a:chExt cx="10720061" cy="6677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DFFE85-50E7-7FD6-DFEF-5CDD69CE20F7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클래스를 확상 하는 데에는 열려 </a:t>
              </a:r>
              <a:r>
                <a:rPr lang="ko-KR" altLang="en-US" sz="1400" dirty="0" err="1"/>
                <a:t>있어야하며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수정하는 데는 </a:t>
              </a:r>
              <a:r>
                <a:rPr lang="ko-KR" altLang="en-US" sz="1400" dirty="0" err="1"/>
                <a:t>닫혀있어야</a:t>
              </a:r>
              <a:r>
                <a:rPr lang="ko-KR" altLang="en-US" sz="1400" dirty="0"/>
                <a:t>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4310BA-59B3-92A9-B395-1180536F6150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2. </a:t>
              </a:r>
              <a:r>
                <a:rPr lang="ko-KR" altLang="en-US" sz="1400" b="1" dirty="0"/>
                <a:t>개방 폐쇄 원칙 </a:t>
              </a:r>
              <a:r>
                <a:rPr lang="en-US" altLang="ko-KR" sz="1400" b="1" dirty="0"/>
                <a:t>(OCP, Open Closed Principle)</a:t>
              </a:r>
              <a:endParaRPr lang="ko-KR" altLang="en-US" sz="14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57A0EBA-010B-BF55-2132-E2333531CC7D}"/>
              </a:ext>
            </a:extLst>
          </p:cNvPr>
          <p:cNvGrpSpPr/>
          <p:nvPr/>
        </p:nvGrpSpPr>
        <p:grpSpPr>
          <a:xfrm>
            <a:off x="1051165" y="3363103"/>
            <a:ext cx="10720061" cy="667724"/>
            <a:chOff x="1051165" y="2489333"/>
            <a:chExt cx="10720061" cy="6677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CFF78E-5C7F-F90B-4E19-A4A6187B1A47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한 개의 클래스는 하나의 기능 담당만을 가져야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0B7C4D-298A-D06F-D58B-7416DE2F899F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3. </a:t>
              </a:r>
              <a:r>
                <a:rPr lang="ko-KR" altLang="en-US" sz="1400" b="1" dirty="0" err="1"/>
                <a:t>리스코프</a:t>
              </a:r>
              <a:r>
                <a:rPr lang="ko-KR" altLang="en-US" sz="1400" b="1" dirty="0"/>
                <a:t> 치환 원칙 </a:t>
              </a:r>
              <a:r>
                <a:rPr lang="en-US" altLang="ko-KR" sz="1400" b="1" dirty="0"/>
                <a:t>(LSP, </a:t>
              </a:r>
              <a:r>
                <a:rPr lang="en-US" altLang="ko-KR" sz="1400" b="1" dirty="0" err="1"/>
                <a:t>Liscov</a:t>
              </a:r>
              <a:r>
                <a:rPr lang="en-US" altLang="ko-KR" sz="1400" b="1" dirty="0"/>
                <a:t> Substitution Principle)</a:t>
              </a:r>
              <a:endParaRPr lang="ko-KR" altLang="en-US" sz="1400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3E1B01-0C9B-A3D8-73C0-55682AD18A20}"/>
              </a:ext>
            </a:extLst>
          </p:cNvPr>
          <p:cNvGrpSpPr/>
          <p:nvPr/>
        </p:nvGrpSpPr>
        <p:grpSpPr>
          <a:xfrm>
            <a:off x="1109799" y="4236874"/>
            <a:ext cx="10720061" cy="667724"/>
            <a:chOff x="1051165" y="2489333"/>
            <a:chExt cx="10720061" cy="66772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94386A-8923-2378-C081-BDF7149F281B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인터페이스의 단일 책임을 강조하는 것으로 인터페이스를 각각 사용에 맞게끔 잘 분리해야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0114F2-17C4-3991-D318-6D204354F44B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4. </a:t>
              </a:r>
              <a:r>
                <a:rPr lang="ko-KR" altLang="en-US" sz="1400" b="1" dirty="0"/>
                <a:t>인터페이스 분리 원칙 </a:t>
              </a:r>
              <a:r>
                <a:rPr lang="en-US" altLang="ko-KR" sz="1400" b="1" dirty="0"/>
                <a:t>(ISP, Interface Segregation Principle)</a:t>
              </a:r>
              <a:endParaRPr lang="ko-KR" altLang="en-US" sz="1400" b="1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1357AE4-FBE6-0FA8-3CEA-9A2D69253167}"/>
              </a:ext>
            </a:extLst>
          </p:cNvPr>
          <p:cNvGrpSpPr/>
          <p:nvPr/>
        </p:nvGrpSpPr>
        <p:grpSpPr>
          <a:xfrm>
            <a:off x="1114337" y="5166175"/>
            <a:ext cx="10720061" cy="667724"/>
            <a:chOff x="1051165" y="2489333"/>
            <a:chExt cx="10720061" cy="6677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CF360B-B9D8-4506-8489-AA21DFCB1CE9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객체는 구체적인 객체가 아닌 추상화에 의존해야 하며</a:t>
              </a:r>
              <a:r>
                <a:rPr lang="en-US" altLang="ko-KR" sz="1400" dirty="0"/>
                <a:t>,</a:t>
              </a:r>
              <a:r>
                <a:rPr lang="ko-KR" altLang="en-US" sz="1400" dirty="0"/>
                <a:t> 상위의 인터페이스 타입의 객체로 통신해야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350B46E-9EE3-52EA-8E6C-24A92821B71E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5. </a:t>
              </a:r>
              <a:r>
                <a:rPr lang="ko-KR" altLang="en-US" sz="1400" b="1" dirty="0"/>
                <a:t>의존역전 원칙 </a:t>
              </a:r>
              <a:r>
                <a:rPr lang="en-US" altLang="ko-KR" sz="1400" b="1" dirty="0"/>
                <a:t>(DIP, Dependency Inversion Principle)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9470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02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5028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Object &amp; Class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109799" y="3844697"/>
            <a:ext cx="10674543" cy="1179240"/>
            <a:chOff x="1085786" y="1113400"/>
            <a:chExt cx="10674543" cy="117924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6" y="1113400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객체</a:t>
              </a:r>
              <a:r>
                <a:rPr lang="en-US" altLang="ko-KR" sz="1600" b="1" dirty="0"/>
                <a:t>(Object)</a:t>
              </a:r>
              <a:r>
                <a:rPr lang="ko-KR" altLang="en-US" sz="1600" b="1" dirty="0"/>
                <a:t>란</a:t>
              </a:r>
              <a:r>
                <a:rPr lang="en-US" altLang="ko-KR" sz="1600" b="1" dirty="0"/>
                <a:t>?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6" y="1646309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프로그램에서 사용되는 데이터 또는 식별자에 의해 참조되는 공간으로 값을 저장할 변수와 작업을 수행할 메소드를 서로 연관된 것들끼리 묶어서 만든 것을 의미한다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9" y="5170798"/>
            <a:ext cx="10674543" cy="1147603"/>
            <a:chOff x="1109799" y="2766251"/>
            <a:chExt cx="10674543" cy="11476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9" y="2766251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클래스</a:t>
              </a:r>
              <a:r>
                <a:rPr lang="en-US" altLang="ko-KR" sz="1600" b="1" dirty="0"/>
                <a:t>(Class)</a:t>
              </a:r>
              <a:r>
                <a:rPr lang="ko-KR" altLang="en-US" sz="1600" b="1" dirty="0"/>
                <a:t>란</a:t>
              </a:r>
              <a:r>
                <a:rPr lang="en-US" altLang="ko-KR" sz="1600" b="1" dirty="0"/>
                <a:t>?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 지향 프로그래밍에서 특정 객체를 생성하기 위해 변수와 메소드를 정의하는 일종의 틀</a:t>
              </a:r>
              <a:r>
                <a:rPr lang="en-US" altLang="ko-KR" dirty="0"/>
                <a:t>(Template)</a:t>
              </a:r>
              <a:r>
                <a:rPr lang="ko-KR" altLang="en-US" dirty="0"/>
                <a:t>이다</a:t>
              </a:r>
              <a:r>
                <a:rPr lang="en-US" altLang="ko-KR" dirty="0"/>
                <a:t>. </a:t>
              </a:r>
              <a:r>
                <a:rPr lang="ko-KR" altLang="en-US" dirty="0"/>
                <a:t>객체를 정의하기 위한 메소드와 변수로 구성된다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A5C9AEB-E296-8E07-68C0-C259FDA45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249" y="1263235"/>
            <a:ext cx="5009501" cy="274193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8F77F7-B466-FAD2-1C68-81084FF00358}"/>
              </a:ext>
            </a:extLst>
          </p:cNvPr>
          <p:cNvSpPr/>
          <p:nvPr/>
        </p:nvSpPr>
        <p:spPr>
          <a:xfrm>
            <a:off x="4860758" y="2180120"/>
            <a:ext cx="637674" cy="1916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817AB-ECB8-47BB-755B-09E0EA35DE14}"/>
              </a:ext>
            </a:extLst>
          </p:cNvPr>
          <p:cNvSpPr txBox="1"/>
          <p:nvPr/>
        </p:nvSpPr>
        <p:spPr>
          <a:xfrm>
            <a:off x="4853113" y="2148964"/>
            <a:ext cx="6453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accent6"/>
                </a:solidFill>
              </a:rPr>
              <a:t>추상화</a:t>
            </a:r>
          </a:p>
        </p:txBody>
      </p:sp>
    </p:spTree>
    <p:extLst>
      <p:ext uri="{BB962C8B-B14F-4D97-AF65-F5344CB8AC3E}">
        <p14:creationId xmlns:p14="http://schemas.microsoft.com/office/powerpoint/2010/main" val="377586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03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클래스의 구조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109798" y="4074949"/>
            <a:ext cx="10674543" cy="866636"/>
            <a:chOff x="1085785" y="-1266154"/>
            <a:chExt cx="10674543" cy="8666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266154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1. Attribute(</a:t>
              </a:r>
              <a:r>
                <a:rPr lang="ko-KR" altLang="en-US" sz="1600" b="1" dirty="0"/>
                <a:t>속성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객체의 상태 및 속성을 나타내는 요소로 변수로 표현된다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8" y="5119883"/>
            <a:ext cx="10674543" cy="1147603"/>
            <a:chOff x="1109799" y="2766251"/>
            <a:chExt cx="10674543" cy="11476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9" y="2766251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2. Method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어떠한 특정 작업을 수행하기 위한 명령문의 </a:t>
              </a:r>
              <a:r>
                <a:rPr lang="ko-KR" altLang="en-US" dirty="0" err="1"/>
                <a:t>집합으로기능적인</a:t>
              </a:r>
              <a:r>
                <a:rPr lang="ko-KR" altLang="en-US" dirty="0"/>
                <a:t> 측면을 표현하는 요소로 함수로 표현된다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8245098A-04BA-B96E-68B8-D74DA293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917" y="1248909"/>
            <a:ext cx="1983394" cy="239427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B4471D-A150-05E8-920E-9D47B582EF7B}"/>
              </a:ext>
            </a:extLst>
          </p:cNvPr>
          <p:cNvSpPr/>
          <p:nvPr/>
        </p:nvSpPr>
        <p:spPr>
          <a:xfrm>
            <a:off x="2743200" y="1318282"/>
            <a:ext cx="14224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29E212-372B-72D9-29CA-D60C34719441}"/>
              </a:ext>
            </a:extLst>
          </p:cNvPr>
          <p:cNvCxnSpPr>
            <a:cxnSpLocks/>
          </p:cNvCxnSpPr>
          <p:nvPr/>
        </p:nvCxnSpPr>
        <p:spPr>
          <a:xfrm flipV="1">
            <a:off x="4154714" y="1147349"/>
            <a:ext cx="1531257" cy="3475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0FCDD3-1EC3-089C-A8BD-2D62D871E4FE}"/>
              </a:ext>
            </a:extLst>
          </p:cNvPr>
          <p:cNvSpPr txBox="1"/>
          <p:nvPr/>
        </p:nvSpPr>
        <p:spPr>
          <a:xfrm>
            <a:off x="5663314" y="970707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F929A3-5BE7-7EC3-846E-1C023ACC5E22}"/>
              </a:ext>
            </a:extLst>
          </p:cNvPr>
          <p:cNvSpPr txBox="1"/>
          <p:nvPr/>
        </p:nvSpPr>
        <p:spPr>
          <a:xfrm>
            <a:off x="5576229" y="2227256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Attribute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7F8300-541B-1F28-72FE-BFC888AD37D7}"/>
              </a:ext>
            </a:extLst>
          </p:cNvPr>
          <p:cNvSpPr/>
          <p:nvPr/>
        </p:nvSpPr>
        <p:spPr>
          <a:xfrm>
            <a:off x="2743200" y="1938533"/>
            <a:ext cx="1422400" cy="961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74BFD51-633E-EB04-B106-09728DEC85BD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165600" y="2391271"/>
            <a:ext cx="1417886" cy="277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564B44-D345-55A6-30F1-9ACA559EE040}"/>
              </a:ext>
            </a:extLst>
          </p:cNvPr>
          <p:cNvSpPr/>
          <p:nvPr/>
        </p:nvSpPr>
        <p:spPr>
          <a:xfrm>
            <a:off x="2743200" y="3187847"/>
            <a:ext cx="14224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5B6540E-FF67-BE83-DAAD-5717DEEE5EBD}"/>
              </a:ext>
            </a:extLst>
          </p:cNvPr>
          <p:cNvCxnSpPr>
            <a:cxnSpLocks/>
          </p:cNvCxnSpPr>
          <p:nvPr/>
        </p:nvCxnSpPr>
        <p:spPr>
          <a:xfrm>
            <a:off x="4154714" y="3361634"/>
            <a:ext cx="1428772" cy="69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9D6A718-0DD4-4737-9358-1152407C73B1}"/>
              </a:ext>
            </a:extLst>
          </p:cNvPr>
          <p:cNvSpPr txBox="1"/>
          <p:nvPr/>
        </p:nvSpPr>
        <p:spPr>
          <a:xfrm>
            <a:off x="5600925" y="3191518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03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12179</TotalTime>
  <Words>967</Words>
  <Application>Microsoft Office PowerPoint</Application>
  <PresentationFormat>와이드스크린</PresentationFormat>
  <Paragraphs>127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Söhne</vt:lpstr>
      <vt:lpstr>맑은 고딕</vt:lpstr>
      <vt:lpstr>맑은 고딕</vt:lpstr>
      <vt:lpstr>휴먼둥근헤드라인</vt:lpstr>
      <vt:lpstr>Arial</vt:lpstr>
      <vt:lpstr>Monospac821 BT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622-9</dc:creator>
  <cp:lastModifiedBy>이현석</cp:lastModifiedBy>
  <cp:revision>291</cp:revision>
  <dcterms:created xsi:type="dcterms:W3CDTF">2019-04-07T02:14:34Z</dcterms:created>
  <dcterms:modified xsi:type="dcterms:W3CDTF">2023-12-01T08:37:37Z</dcterms:modified>
</cp:coreProperties>
</file>