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7"/>
  </p:handoutMasterIdLst>
  <p:sldIdLst>
    <p:sldId id="256" r:id="rId2"/>
    <p:sldId id="259" r:id="rId3"/>
    <p:sldId id="260" r:id="rId4"/>
    <p:sldId id="262" r:id="rId5"/>
    <p:sldId id="261" r:id="rId6"/>
  </p:sldIdLst>
  <p:sldSz cx="9144000" cy="6858000" type="screen4x3"/>
  <p:notesSz cx="9928225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35"/>
  </p:normalViewPr>
  <p:slideViewPr>
    <p:cSldViewPr>
      <p:cViewPr varScale="1">
        <p:scale>
          <a:sx n="69" d="100"/>
          <a:sy n="69" d="100"/>
        </p:scale>
        <p:origin x="5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3" cy="3402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2594" y="0"/>
            <a:ext cx="4303313" cy="3402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6E173-F26C-4E71-B460-B03D9021BAEA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378"/>
            <a:ext cx="4303313" cy="3402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2594" y="6456378"/>
            <a:ext cx="4303313" cy="3402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37B51-EECD-4771-BBD1-C60B687B09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951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60A2FC9-3A3F-4546-B1FC-84E6BAA37882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458C27C-84BE-4097-8AE3-31D83AAC585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2FC9-3A3F-4546-B1FC-84E6BAA37882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C27C-84BE-4097-8AE3-31D83AAC585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2FC9-3A3F-4546-B1FC-84E6BAA37882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C27C-84BE-4097-8AE3-31D83AAC585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60A2FC9-3A3F-4546-B1FC-84E6BAA37882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458C27C-84BE-4097-8AE3-31D83AAC585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60A2FC9-3A3F-4546-B1FC-84E6BAA37882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458C27C-84BE-4097-8AE3-31D83AAC585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2FC9-3A3F-4546-B1FC-84E6BAA37882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C27C-84BE-4097-8AE3-31D83AAC585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2FC9-3A3F-4546-B1FC-84E6BAA37882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C27C-84BE-4097-8AE3-31D83AAC585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0A2FC9-3A3F-4546-B1FC-84E6BAA37882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458C27C-84BE-4097-8AE3-31D83AAC585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2FC9-3A3F-4546-B1FC-84E6BAA37882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C27C-84BE-4097-8AE3-31D83AAC585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60A2FC9-3A3F-4546-B1FC-84E6BAA37882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458C27C-84BE-4097-8AE3-31D83AAC585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0A2FC9-3A3F-4546-B1FC-84E6BAA37882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458C27C-84BE-4097-8AE3-31D83AAC585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60A2FC9-3A3F-4546-B1FC-84E6BAA37882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458C27C-84BE-4097-8AE3-31D83AAC585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HW </a:t>
            </a:r>
            <a:r>
              <a:rPr lang="en-US" altLang="zh-TW" smtClean="0"/>
              <a:t>3   </a:t>
            </a:r>
            <a:r>
              <a:rPr lang="en-US" altLang="zh-TW" dirty="0"/>
              <a:t>(Due :</a:t>
            </a:r>
            <a:r>
              <a:rPr lang="en-US" altLang="zh-TW" dirty="0" smtClean="0"/>
              <a:t>12/13)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r>
              <a:rPr lang="zh-TW" altLang="en-US" dirty="0" smtClean="0"/>
              <a:t>邊緣偵測與線段偵測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CannyEdgeDetection</a:t>
            </a:r>
            <a:r>
              <a:rPr lang="en-US" altLang="zh-TW" dirty="0" smtClean="0"/>
              <a:t>/Hough Transform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91929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要求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571184" cy="4873752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利用</a:t>
            </a:r>
            <a:r>
              <a:rPr lang="en-US" altLang="zh-TW" dirty="0" err="1" smtClean="0"/>
              <a:t>OpenCV</a:t>
            </a:r>
            <a:r>
              <a:rPr lang="zh-TW" altLang="en-US" dirty="0" smtClean="0"/>
              <a:t>寫出上課教的邊緣偵測</a:t>
            </a:r>
            <a:r>
              <a:rPr lang="en-US" altLang="zh-TW" dirty="0" smtClean="0"/>
              <a:t>: Canny Edge Detection </a:t>
            </a:r>
            <a:r>
              <a:rPr lang="zh-TW" altLang="en-US" dirty="0" smtClean="0"/>
              <a:t>與 線段偵測</a:t>
            </a:r>
            <a:r>
              <a:rPr lang="en-US" altLang="zh-TW" dirty="0" smtClean="0"/>
              <a:t>: Hough Transform</a:t>
            </a:r>
          </a:p>
          <a:p>
            <a:r>
              <a:rPr lang="zh-TW" altLang="en-US" dirty="0" smtClean="0"/>
              <a:t>在輸出的圖片右下角加上屬於自己的簽名</a:t>
            </a:r>
            <a:r>
              <a:rPr lang="en-US" altLang="zh-TW" dirty="0" smtClean="0"/>
              <a:t>(</a:t>
            </a:r>
            <a:r>
              <a:rPr lang="zh-TW" altLang="en-US" dirty="0" smtClean="0"/>
              <a:t>利用圖</a:t>
            </a:r>
            <a:r>
              <a:rPr lang="zh-TW" altLang="en-US" dirty="0"/>
              <a:t>檔</a:t>
            </a:r>
            <a:r>
              <a:rPr lang="en-US" altLang="zh-TW" dirty="0" smtClean="0"/>
              <a:t>)</a:t>
            </a:r>
            <a:endParaRPr lang="en-US" altLang="zh-CN" dirty="0"/>
          </a:p>
        </p:txBody>
      </p:sp>
      <p:grpSp>
        <p:nvGrpSpPr>
          <p:cNvPr id="4" name="群組 3"/>
          <p:cNvGrpSpPr/>
          <p:nvPr/>
        </p:nvGrpSpPr>
        <p:grpSpPr>
          <a:xfrm>
            <a:off x="683568" y="3284984"/>
            <a:ext cx="6876256" cy="3489551"/>
            <a:chOff x="0" y="1342598"/>
            <a:chExt cx="9354393" cy="4747152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2"/>
            <a:srcRect l="50261"/>
            <a:stretch/>
          </p:blipFill>
          <p:spPr>
            <a:xfrm>
              <a:off x="6244167" y="1342598"/>
              <a:ext cx="3110226" cy="4747152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344254"/>
              <a:ext cx="6244167" cy="4723066"/>
            </a:xfrm>
            <a:prstGeom prst="rect">
              <a:avLst/>
            </a:prstGeom>
          </p:spPr>
        </p:pic>
      </p:grpSp>
      <p:sp>
        <p:nvSpPr>
          <p:cNvPr id="7" name="矩形 6"/>
          <p:cNvSpPr/>
          <p:nvPr/>
        </p:nvSpPr>
        <p:spPr>
          <a:xfrm>
            <a:off x="3358890" y="2900381"/>
            <a:ext cx="1767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Canny e</a:t>
            </a:r>
            <a:r>
              <a:rPr lang="en-US" altLang="zh-TW" dirty="0" smtClean="0"/>
              <a:t>dges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084168" y="2915652"/>
            <a:ext cx="13290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Lines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6290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限制</a:t>
            </a:r>
            <a:r>
              <a:rPr lang="en-US" altLang="zh-TW" dirty="0" smtClean="0"/>
              <a:t>/</a:t>
            </a:r>
            <a:r>
              <a:rPr lang="zh-TW" altLang="en-US" dirty="0" smtClean="0"/>
              <a:t>評分標準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357192"/>
          </a:xfrm>
        </p:spPr>
        <p:txBody>
          <a:bodyPr>
            <a:normAutofit/>
          </a:bodyPr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zh-TW" altLang="en-US" sz="2400" dirty="0">
                <a:solidFill>
                  <a:srgbClr val="FF0000"/>
                </a:solidFill>
              </a:rPr>
              <a:t>嚴禁抄襲</a:t>
            </a:r>
            <a:endParaRPr lang="en-US" altLang="zh-TW" sz="2400" dirty="0"/>
          </a:p>
          <a:p>
            <a:r>
              <a:rPr lang="en-US" altLang="zh-TW" dirty="0" smtClean="0"/>
              <a:t>Canny Edge Detection</a:t>
            </a:r>
            <a:r>
              <a:rPr lang="zh-TW" altLang="en-US" dirty="0" smtClean="0"/>
              <a:t>：</a:t>
            </a:r>
            <a:r>
              <a:rPr lang="en-US" altLang="zh-TW" dirty="0" smtClean="0"/>
              <a:t>80%</a:t>
            </a:r>
          </a:p>
          <a:p>
            <a:pPr marL="365760" lvl="1" indent="0">
              <a:buNone/>
            </a:pPr>
            <a:r>
              <a:rPr lang="zh-TW" altLang="en-US" sz="2000" u="sng" dirty="0" smtClean="0">
                <a:solidFill>
                  <a:schemeClr val="accent1">
                    <a:lumMod val="50000"/>
                  </a:schemeClr>
                </a:solidFill>
              </a:rPr>
              <a:t>優惠：使用</a:t>
            </a:r>
            <a:r>
              <a:rPr lang="en-US" altLang="zh-TW" sz="2000" u="sng" dirty="0" err="1" smtClean="0">
                <a:solidFill>
                  <a:schemeClr val="accent1">
                    <a:lumMod val="50000"/>
                  </a:schemeClr>
                </a:solidFill>
              </a:rPr>
              <a:t>OpenCV</a:t>
            </a:r>
            <a:r>
              <a:rPr lang="zh-TW" altLang="en-US" sz="2000" u="sng" dirty="0" smtClean="0">
                <a:solidFill>
                  <a:schemeClr val="accent1">
                    <a:lumMod val="50000"/>
                  </a:schemeClr>
                </a:solidFill>
              </a:rPr>
              <a:t>函數 </a:t>
            </a:r>
            <a:r>
              <a:rPr lang="en-US" altLang="zh-TW" sz="2000" u="sng" dirty="0" smtClean="0">
                <a:solidFill>
                  <a:schemeClr val="accent1">
                    <a:lumMod val="50000"/>
                  </a:schemeClr>
                </a:solidFill>
              </a:rPr>
              <a:t>20</a:t>
            </a:r>
            <a:r>
              <a:rPr lang="zh-TW" altLang="en-US" sz="2000" u="sng" dirty="0" smtClean="0">
                <a:solidFill>
                  <a:schemeClr val="accent1">
                    <a:lumMod val="50000"/>
                  </a:schemeClr>
                </a:solidFill>
              </a:rPr>
              <a:t>分</a:t>
            </a:r>
            <a:endParaRPr lang="en-US" altLang="zh-TW" sz="2000" u="sng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zh-TW" altLang="en-US" sz="2000" dirty="0" smtClean="0"/>
              <a:t>計算</a:t>
            </a:r>
            <a:r>
              <a:rPr lang="en-US" altLang="zh-TW" sz="2000" i="1" dirty="0" smtClean="0"/>
              <a:t>M(</a:t>
            </a:r>
            <a:r>
              <a:rPr lang="en-US" altLang="zh-TW" sz="2000" i="1" dirty="0" err="1" smtClean="0"/>
              <a:t>x,y</a:t>
            </a:r>
            <a:r>
              <a:rPr lang="en-US" altLang="zh-TW" sz="2000" i="1" dirty="0" smtClean="0"/>
              <a:t>)</a:t>
            </a:r>
            <a:r>
              <a:rPr lang="en-US" altLang="zh-TW" sz="2000" dirty="0" smtClean="0"/>
              <a:t>                               		20%</a:t>
            </a:r>
          </a:p>
          <a:p>
            <a:pPr lvl="1"/>
            <a:r>
              <a:rPr lang="en-US" altLang="zh-TW" sz="2000" dirty="0" smtClean="0"/>
              <a:t>Non-Maximum Suppression		30%</a:t>
            </a:r>
          </a:p>
          <a:p>
            <a:pPr lvl="1"/>
            <a:r>
              <a:rPr lang="zh-TW" altLang="en-US" sz="2000" dirty="0" smtClean="0"/>
              <a:t>雙</a:t>
            </a:r>
            <a:r>
              <a:rPr lang="zh-TW" altLang="en-US" sz="2000" dirty="0"/>
              <a:t>門檻和連通</a:t>
            </a:r>
            <a:r>
              <a:rPr lang="zh-TW" altLang="en-US" sz="2000" dirty="0" smtClean="0"/>
              <a:t>成份連接斷掉的邊界 </a:t>
            </a:r>
            <a:r>
              <a:rPr lang="en-US" altLang="zh-TW" sz="2000" dirty="0" smtClean="0"/>
              <a:t>		30%</a:t>
            </a:r>
          </a:p>
          <a:p>
            <a:r>
              <a:rPr lang="en-US" altLang="zh-TW" dirty="0" smtClean="0"/>
              <a:t>Hough Transform</a:t>
            </a:r>
            <a:r>
              <a:rPr lang="zh-TW" altLang="en-US" dirty="0" smtClean="0"/>
              <a:t>：</a:t>
            </a:r>
            <a:r>
              <a:rPr lang="en-US" altLang="zh-TW" dirty="0" smtClean="0"/>
              <a:t>40%</a:t>
            </a:r>
          </a:p>
          <a:p>
            <a:pPr marL="365760" lvl="1" indent="0">
              <a:buNone/>
            </a:pPr>
            <a:r>
              <a:rPr lang="zh-TW" altLang="en-US" sz="2000" u="sng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優惠：使用</a:t>
            </a:r>
            <a:r>
              <a:rPr lang="en-US" altLang="zh-TW" sz="2000" u="sng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OpenCV</a:t>
            </a:r>
            <a:r>
              <a:rPr lang="zh-TW" altLang="en-US" sz="2000" u="sng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函數 </a:t>
            </a:r>
            <a:r>
              <a:rPr lang="en-US" altLang="zh-TW" sz="2000" u="sng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20</a:t>
            </a:r>
            <a:r>
              <a:rPr lang="zh-TW" altLang="en-US" sz="2000" u="sng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分</a:t>
            </a:r>
            <a:endParaRPr lang="en-US" altLang="zh-TW" sz="2000" u="sng" dirty="0" smtClean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lvl="1"/>
            <a:r>
              <a:rPr lang="zh-TW" altLang="en-US" sz="2000" dirty="0" smtClean="0">
                <a:latin typeface="+mj-lt"/>
                <a:ea typeface="+mj-ea"/>
                <a:cs typeface="Calibri" panose="020F0502020204030204" pitchFamily="34" charset="0"/>
              </a:rPr>
              <a:t>將 </a:t>
            </a:r>
            <a:r>
              <a:rPr lang="en-US" altLang="zh-TW" sz="2000" i="1" dirty="0" err="1" smtClean="0">
                <a:latin typeface="+mj-lt"/>
                <a:ea typeface="+mj-ea"/>
                <a:cs typeface="Calibri" panose="020F0502020204030204" pitchFamily="34" charset="0"/>
              </a:rPr>
              <a:t>xy</a:t>
            </a:r>
            <a:r>
              <a:rPr lang="en-US" altLang="zh-TW" sz="2000" dirty="0" smtClean="0">
                <a:latin typeface="+mj-lt"/>
                <a:ea typeface="+mj-ea"/>
                <a:cs typeface="Calibri" panose="020F0502020204030204" pitchFamily="34" charset="0"/>
              </a:rPr>
              <a:t> </a:t>
            </a:r>
            <a:r>
              <a:rPr lang="zh-TW" altLang="en-US" sz="2000" dirty="0" smtClean="0">
                <a:latin typeface="+mj-lt"/>
                <a:ea typeface="+mj-ea"/>
                <a:cs typeface="Calibri" panose="020F0502020204030204" pitchFamily="34" charset="0"/>
              </a:rPr>
              <a:t>座標影像轉換至</a:t>
            </a:r>
            <a:r>
              <a:rPr lang="el-GR" altLang="zh-TW" sz="2000" i="1" dirty="0" smtClean="0">
                <a:latin typeface="+mj-lt"/>
                <a:ea typeface="+mj-ea"/>
                <a:cs typeface="Calibri" panose="020F0502020204030204" pitchFamily="34" charset="0"/>
              </a:rPr>
              <a:t>ϴρ</a:t>
            </a:r>
            <a:r>
              <a:rPr lang="en-US" altLang="zh-TW" sz="2000" dirty="0" smtClean="0">
                <a:latin typeface="+mj-lt"/>
                <a:ea typeface="+mj-ea"/>
                <a:cs typeface="Calibri" panose="020F0502020204030204" pitchFamily="34" charset="0"/>
              </a:rPr>
              <a:t> </a:t>
            </a:r>
            <a:r>
              <a:rPr lang="zh-TW" altLang="en-US" sz="2000" dirty="0" smtClean="0">
                <a:latin typeface="+mj-lt"/>
                <a:ea typeface="+mj-ea"/>
                <a:cs typeface="Calibri" panose="020F0502020204030204" pitchFamily="34" charset="0"/>
              </a:rPr>
              <a:t>座標並繪出</a:t>
            </a:r>
            <a:r>
              <a:rPr lang="en-US" altLang="zh-TW" sz="2000" dirty="0" smtClean="0">
                <a:latin typeface="+mj-lt"/>
                <a:ea typeface="+mj-ea"/>
                <a:cs typeface="Calibri" panose="020F0502020204030204" pitchFamily="34" charset="0"/>
              </a:rPr>
              <a:t>	30%</a:t>
            </a:r>
          </a:p>
          <a:p>
            <a:pPr lvl="1"/>
            <a:r>
              <a:rPr lang="zh-TW" altLang="en-US" sz="2000" dirty="0" smtClean="0">
                <a:latin typeface="+mj-lt"/>
                <a:ea typeface="+mj-ea"/>
              </a:rPr>
              <a:t>完成</a:t>
            </a:r>
            <a:r>
              <a:rPr lang="en-US" altLang="zh-TW" sz="2000" dirty="0" smtClean="0">
                <a:latin typeface="+mj-lt"/>
                <a:ea typeface="+mj-ea"/>
              </a:rPr>
              <a:t>Hough Transform</a:t>
            </a:r>
            <a:r>
              <a:rPr lang="zh-TW" altLang="en-US" sz="2000" dirty="0" smtClean="0">
                <a:latin typeface="+mj-lt"/>
                <a:ea typeface="+mj-ea"/>
              </a:rPr>
              <a:t>畫出線段圖</a:t>
            </a:r>
            <a:r>
              <a:rPr lang="en-US" altLang="zh-TW" sz="2000" dirty="0" smtClean="0">
                <a:latin typeface="+mj-lt"/>
                <a:ea typeface="+mj-ea"/>
              </a:rPr>
              <a:t>		10%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zh-TW" altLang="en-US" dirty="0" smtClean="0"/>
              <a:t>去背簽名檔：</a:t>
            </a:r>
            <a:r>
              <a:rPr lang="en-US" altLang="zh-TW" dirty="0" smtClean="0"/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3799972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注意事項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Canny Edge Detection</a:t>
            </a:r>
            <a:r>
              <a:rPr lang="zh-TW" altLang="en-US" dirty="0" smtClean="0"/>
              <a:t>部分</a:t>
            </a:r>
            <a:endParaRPr lang="en-US" altLang="zh-TW" dirty="0" smtClean="0"/>
          </a:p>
          <a:p>
            <a:pPr lvl="1"/>
            <a:r>
              <a:rPr lang="zh-TW" altLang="en-US" sz="2000" dirty="0" smtClean="0"/>
              <a:t>開始前先做</a:t>
            </a:r>
            <a:r>
              <a:rPr lang="en-US" altLang="zh-TW" sz="2000" dirty="0" smtClean="0"/>
              <a:t>Gaussian Blur! (</a:t>
            </a:r>
            <a:r>
              <a:rPr lang="zh-TW" altLang="en-US" sz="2000" dirty="0" smtClean="0"/>
              <a:t>模糊化濾掉高頻</a:t>
            </a:r>
            <a:r>
              <a:rPr lang="en-US" altLang="zh-TW" sz="2000" dirty="0" smtClean="0"/>
              <a:t>/</a:t>
            </a:r>
            <a:r>
              <a:rPr lang="zh-TW" altLang="en-US" sz="2000" dirty="0" smtClean="0"/>
              <a:t>雜訊</a:t>
            </a:r>
            <a:r>
              <a:rPr lang="en-US" altLang="zh-TW" sz="2000" dirty="0" smtClean="0"/>
              <a:t>/</a:t>
            </a:r>
            <a:r>
              <a:rPr lang="zh-TW" altLang="en-US" sz="2000" dirty="0" smtClean="0"/>
              <a:t>細節</a:t>
            </a:r>
            <a:r>
              <a:rPr lang="en-US" altLang="zh-TW" sz="2000" dirty="0" smtClean="0"/>
              <a:t>)</a:t>
            </a:r>
          </a:p>
          <a:p>
            <a:pPr lvl="1"/>
            <a:r>
              <a:rPr lang="zh-TW" altLang="en-US" sz="2000" dirty="0" smtClean="0"/>
              <a:t>計算梯度用</a:t>
            </a:r>
            <a:r>
              <a:rPr lang="en-US" altLang="zh-TW" sz="2000" i="1" dirty="0" smtClean="0"/>
              <a:t>Sobel/</a:t>
            </a:r>
            <a:r>
              <a:rPr lang="en-US" altLang="zh-TW" sz="2000" i="1" dirty="0" err="1" smtClean="0"/>
              <a:t>Pewitt</a:t>
            </a:r>
            <a:r>
              <a:rPr lang="en-US" altLang="zh-TW" sz="2000" i="1" dirty="0" smtClean="0"/>
              <a:t>/</a:t>
            </a:r>
            <a:r>
              <a:rPr lang="en-US" altLang="zh-TW" sz="2000" i="1" dirty="0" err="1" smtClean="0"/>
              <a:t>Scharr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注意梯度包含量值和方向性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、</a:t>
            </a:r>
            <a:r>
              <a:rPr lang="en-US" altLang="zh-TW" sz="2000" i="1" dirty="0" smtClean="0"/>
              <a:t>M</a:t>
            </a:r>
            <a:r>
              <a:rPr lang="zh-TW" altLang="en-US" sz="2000" dirty="0" smtClean="0"/>
              <a:t>值計算</a:t>
            </a:r>
            <a:r>
              <a:rPr lang="zh-TW" altLang="en-US" sz="2000" dirty="0" smtClean="0">
                <a:latin typeface="+mj-ea"/>
                <a:ea typeface="+mj-ea"/>
              </a:rPr>
              <a:t>用平方和開根號或是絕對值都可以</a:t>
            </a:r>
            <a:endParaRPr lang="en-US" altLang="zh-TW" sz="2000" dirty="0" smtClean="0">
              <a:latin typeface="+mj-ea"/>
              <a:ea typeface="+mj-ea"/>
            </a:endParaRPr>
          </a:p>
          <a:p>
            <a:pPr lvl="1"/>
            <a:r>
              <a:rPr lang="en-US" altLang="zh-TW" sz="2000" dirty="0" smtClean="0"/>
              <a:t>Non-Maximum Suppression </a:t>
            </a:r>
            <a:r>
              <a:rPr lang="zh-TW" altLang="en-US" sz="2000" dirty="0" smtClean="0"/>
              <a:t>只分成四個方向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上下、左右、正</a:t>
            </a:r>
            <a:r>
              <a:rPr lang="en-US" altLang="zh-TW" sz="2000" dirty="0" smtClean="0"/>
              <a:t>45</a:t>
            </a:r>
            <a:r>
              <a:rPr lang="zh-TW" altLang="en-US" sz="2000" dirty="0" smtClean="0"/>
              <a:t>度、負</a:t>
            </a:r>
            <a:r>
              <a:rPr lang="en-US" altLang="zh-TW" sz="2000" dirty="0" smtClean="0"/>
              <a:t>45</a:t>
            </a:r>
            <a:r>
              <a:rPr lang="zh-TW" altLang="en-US" sz="2000" dirty="0" smtClean="0"/>
              <a:t>度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，只保留同方向上連續點中的最大值。不要去砍到不連續的地方喔</a:t>
            </a:r>
            <a:r>
              <a:rPr lang="en-US" altLang="zh-TW" sz="2000" dirty="0" smtClean="0"/>
              <a:t>!</a:t>
            </a:r>
          </a:p>
          <a:p>
            <a:pPr lvl="1"/>
            <a:r>
              <a:rPr lang="zh-TW" altLang="en-US" sz="2000" dirty="0" smtClean="0"/>
              <a:t>雙門檻值可以自己訂，建議高低門檻為</a:t>
            </a:r>
            <a:r>
              <a:rPr lang="en-US" altLang="zh-TW" sz="2000" dirty="0" smtClean="0"/>
              <a:t>2:1</a:t>
            </a:r>
            <a:r>
              <a:rPr lang="zh-TW" altLang="en-US" sz="2000" dirty="0" smtClean="0"/>
              <a:t>或</a:t>
            </a:r>
            <a:r>
              <a:rPr lang="en-US" altLang="zh-TW" sz="2000" dirty="0" smtClean="0"/>
              <a:t>3:1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r>
              <a:rPr lang="en-US" altLang="zh-TW" sz="2300" dirty="0" smtClean="0"/>
              <a:t>Hough Transform</a:t>
            </a:r>
            <a:r>
              <a:rPr lang="zh-TW" altLang="en-US" sz="2300" dirty="0" smtClean="0"/>
              <a:t>部分</a:t>
            </a:r>
            <a:endParaRPr lang="en-US" altLang="zh-TW" sz="2300" dirty="0" smtClean="0"/>
          </a:p>
          <a:p>
            <a:pPr lvl="1"/>
            <a:r>
              <a:rPr lang="zh-TW" altLang="en-US" sz="2000" dirty="0" smtClean="0"/>
              <a:t>可以隨機減少點的數量以加快計算速度。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會形成線的點，在畫面中一定超級多</a:t>
            </a:r>
            <a:r>
              <a:rPr lang="en-US" altLang="zh-TW" sz="2000" dirty="0" smtClean="0"/>
              <a:t>)</a:t>
            </a:r>
          </a:p>
          <a:p>
            <a:pPr lvl="1"/>
            <a:r>
              <a:rPr lang="zh-TW" altLang="en-US" sz="2000" dirty="0" smtClean="0"/>
              <a:t>投票的時候記得附近</a:t>
            </a:r>
            <a:r>
              <a:rPr lang="el-GR" altLang="zh-TW" sz="2000" i="1" dirty="0">
                <a:cs typeface="Calibri" panose="020F0502020204030204" pitchFamily="34" charset="0"/>
              </a:rPr>
              <a:t>ϴρ</a:t>
            </a:r>
            <a:r>
              <a:rPr lang="zh-TW" altLang="en-US" sz="2000" dirty="0" smtClean="0"/>
              <a:t>都要投，不要只投給剛剛好的</a:t>
            </a:r>
            <a:r>
              <a:rPr lang="el-GR" altLang="zh-TW" sz="2000" i="1" dirty="0" smtClean="0">
                <a:cs typeface="Calibri" panose="020F0502020204030204" pitchFamily="34" charset="0"/>
              </a:rPr>
              <a:t>ϴρ</a:t>
            </a:r>
            <a:r>
              <a:rPr lang="zh-TW" altLang="en-US" sz="2000" dirty="0" smtClean="0">
                <a:cs typeface="Calibri" panose="020F0502020204030204" pitchFamily="34" charset="0"/>
              </a:rPr>
              <a:t>。</a:t>
            </a:r>
            <a:r>
              <a:rPr lang="en-US" altLang="zh-TW" sz="2000" dirty="0" smtClean="0">
                <a:cs typeface="Calibri" panose="020F0502020204030204" pitchFamily="34" charset="0"/>
              </a:rPr>
              <a:t>(</a:t>
            </a:r>
            <a:r>
              <a:rPr lang="zh-TW" altLang="en-US" sz="2000" dirty="0" smtClean="0">
                <a:cs typeface="Calibri" panose="020F0502020204030204" pitchFamily="34" charset="0"/>
              </a:rPr>
              <a:t>取樣問題</a:t>
            </a:r>
            <a:r>
              <a:rPr lang="en-US" altLang="zh-TW" sz="2000" dirty="0" smtClean="0">
                <a:cs typeface="Calibri" panose="020F0502020204030204" pitchFamily="34" charset="0"/>
              </a:rPr>
              <a:t>/</a:t>
            </a:r>
            <a:r>
              <a:rPr lang="zh-TW" altLang="en-US" sz="2000" dirty="0" smtClean="0">
                <a:cs typeface="Calibri" panose="020F0502020204030204" pitchFamily="34" charset="0"/>
              </a:rPr>
              <a:t>誤差問題</a:t>
            </a:r>
            <a:r>
              <a:rPr lang="en-US" altLang="zh-TW" sz="2000" dirty="0" smtClean="0">
                <a:cs typeface="Calibri" panose="020F0502020204030204" pitchFamily="34" charset="0"/>
              </a:rPr>
              <a:t>)</a:t>
            </a:r>
          </a:p>
          <a:p>
            <a:pPr lvl="1"/>
            <a:endParaRPr lang="en-US" altLang="zh-TW" sz="2000" dirty="0" smtClean="0"/>
          </a:p>
          <a:p>
            <a:pPr lvl="1"/>
            <a:endParaRPr lang="en-US" altLang="zh-TW" sz="2000" dirty="0" smtClean="0"/>
          </a:p>
          <a:p>
            <a:pPr lvl="1"/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68113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繳交方式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Deadline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12/13(SUN)</a:t>
            </a:r>
          </a:p>
          <a:p>
            <a:r>
              <a:rPr lang="zh-TW" altLang="en-US" dirty="0" smtClean="0"/>
              <a:t>繳交內容：</a:t>
            </a:r>
            <a:r>
              <a:rPr lang="en-US" altLang="zh-TW" dirty="0" smtClean="0"/>
              <a:t>source code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WORD</a:t>
            </a:r>
            <a:r>
              <a:rPr lang="zh-TW" altLang="en-US" dirty="0" smtClean="0"/>
              <a:t>報告包含程式碼、註解、執行結果和心得討論。請自己拍攝</a:t>
            </a:r>
            <a:r>
              <a:rPr lang="zh-TW" altLang="en-US" b="1" dirty="0" smtClean="0"/>
              <a:t>兩張</a:t>
            </a:r>
            <a:r>
              <a:rPr lang="zh-TW" altLang="en-US" dirty="0" smtClean="0"/>
              <a:t>包含建築物</a:t>
            </a:r>
            <a:r>
              <a:rPr lang="en-US" altLang="zh-TW" dirty="0" smtClean="0"/>
              <a:t>(</a:t>
            </a:r>
            <a:r>
              <a:rPr lang="zh-TW" altLang="en-US" dirty="0" smtClean="0"/>
              <a:t>逢甲大學、街景、室內、七期</a:t>
            </a:r>
            <a:r>
              <a:rPr lang="en-US" altLang="zh-TW" dirty="0" smtClean="0"/>
              <a:t>…</a:t>
            </a:r>
            <a:r>
              <a:rPr lang="zh-TW" altLang="en-US" dirty="0" smtClean="0"/>
              <a:t>等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的照片作為</a:t>
            </a:r>
            <a:r>
              <a:rPr lang="en-US" altLang="zh-TW" dirty="0" smtClean="0"/>
              <a:t>source image</a:t>
            </a:r>
            <a:r>
              <a:rPr lang="zh-TW" altLang="en-US" dirty="0" smtClean="0"/>
              <a:t>，並加上</a:t>
            </a:r>
            <a:r>
              <a:rPr lang="zh-TW" altLang="en-US" b="1" dirty="0" smtClean="0"/>
              <a:t>一張</a:t>
            </a:r>
            <a:r>
              <a:rPr lang="zh-TW" altLang="en-US" dirty="0" smtClean="0"/>
              <a:t>自己的自拍照作為測資。</a:t>
            </a:r>
            <a:endParaRPr lang="en-US" altLang="zh-TW" dirty="0" smtClean="0"/>
          </a:p>
          <a:p>
            <a:pPr lvl="1"/>
            <a:r>
              <a:rPr lang="zh-TW" altLang="en-US" sz="2400" dirty="0" smtClean="0"/>
              <a:t>一共</a:t>
            </a:r>
            <a:r>
              <a:rPr lang="zh-TW" altLang="en-US" sz="2400" b="1" dirty="0" smtClean="0"/>
              <a:t>三張</a:t>
            </a:r>
            <a:r>
              <a:rPr lang="zh-TW" altLang="en-US" sz="2400" dirty="0" smtClean="0"/>
              <a:t>測試圖片</a:t>
            </a:r>
            <a:r>
              <a:rPr lang="zh-TW" altLang="en-US" sz="2400" dirty="0"/>
              <a:t>喔</a:t>
            </a:r>
            <a:endParaRPr lang="en-US" altLang="zh-TW" sz="2400" dirty="0" smtClean="0"/>
          </a:p>
          <a:p>
            <a:r>
              <a:rPr lang="zh-TW" altLang="en-US" dirty="0" smtClean="0"/>
              <a:t>上傳至</a:t>
            </a:r>
            <a:r>
              <a:rPr lang="en-US" altLang="zh-TW" dirty="0" err="1" smtClean="0"/>
              <a:t>iLearn</a:t>
            </a:r>
            <a:r>
              <a:rPr lang="zh-TW" altLang="en-US" dirty="0" smtClean="0"/>
              <a:t>，請把所有上傳檔案壓縮成</a:t>
            </a:r>
            <a:r>
              <a:rPr lang="zh-TW" altLang="en-US" b="1" dirty="0" smtClean="0"/>
              <a:t>學號</a:t>
            </a:r>
            <a:r>
              <a:rPr lang="en-US" altLang="zh-TW" b="1" dirty="0" smtClean="0"/>
              <a:t>.zip</a:t>
            </a:r>
          </a:p>
          <a:p>
            <a:pPr lvl="1"/>
            <a:r>
              <a:rPr lang="en-US" altLang="zh-TW" dirty="0" smtClean="0"/>
              <a:t>EX: </a:t>
            </a:r>
            <a:r>
              <a:rPr lang="zh-TW" altLang="en-US" dirty="0" smtClean="0"/>
              <a:t>如果學號是</a:t>
            </a:r>
            <a:r>
              <a:rPr lang="en-US" altLang="zh-TW" b="1" dirty="0" smtClean="0"/>
              <a:t>D0922123</a:t>
            </a:r>
            <a:r>
              <a:rPr lang="zh-TW" altLang="en-US" dirty="0" smtClean="0"/>
              <a:t>的學生，請把上傳的壓縮檔命名為</a:t>
            </a:r>
            <a:r>
              <a:rPr lang="en-US" altLang="zh-TW" b="1" dirty="0" smtClean="0"/>
              <a:t>D0922123.zip    </a:t>
            </a:r>
            <a:r>
              <a:rPr lang="zh-TW" altLang="en-US" b="1" dirty="0" smtClean="0">
                <a:solidFill>
                  <a:srgbClr val="FF0000"/>
                </a:solidFill>
              </a:rPr>
              <a:t>不要多打名字</a:t>
            </a:r>
            <a:r>
              <a:rPr lang="en-US" altLang="zh-TW" b="1" dirty="0" smtClean="0">
                <a:solidFill>
                  <a:srgbClr val="FF0000"/>
                </a:solidFill>
              </a:rPr>
              <a:t>!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要</a:t>
            </a:r>
            <a:r>
              <a:rPr lang="en-US" altLang="zh-TW" dirty="0" smtClean="0"/>
              <a:t>Demo</a:t>
            </a:r>
          </a:p>
          <a:p>
            <a:pPr lvl="1"/>
            <a:r>
              <a:rPr lang="zh-TW" altLang="en-US" dirty="0" smtClean="0"/>
              <a:t>我來想想怎麼</a:t>
            </a:r>
            <a:r>
              <a:rPr lang="en-US" altLang="zh-TW" dirty="0" smtClean="0"/>
              <a:t>Demo…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7093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壁窗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189</TotalTime>
  <Words>355</Words>
  <Application>Microsoft Office PowerPoint</Application>
  <PresentationFormat>如螢幕大小 (4:3)</PresentationFormat>
  <Paragraphs>39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宋体</vt:lpstr>
      <vt:lpstr>新細明體</vt:lpstr>
      <vt:lpstr>Calibri</vt:lpstr>
      <vt:lpstr>Century Schoolbook</vt:lpstr>
      <vt:lpstr>Wingdings</vt:lpstr>
      <vt:lpstr>Wingdings 2</vt:lpstr>
      <vt:lpstr>壁窗</vt:lpstr>
      <vt:lpstr>HW 3   (Due :12/13)</vt:lpstr>
      <vt:lpstr>要求</vt:lpstr>
      <vt:lpstr>限制/評分標準</vt:lpstr>
      <vt:lpstr>注意事項</vt:lpstr>
      <vt:lpstr>繳交方式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 1</dc:title>
  <dc:creator>caroul</dc:creator>
  <cp:lastModifiedBy>Windows 使用者</cp:lastModifiedBy>
  <cp:revision>88</cp:revision>
  <cp:lastPrinted>2012-03-19T09:31:25Z</cp:lastPrinted>
  <dcterms:created xsi:type="dcterms:W3CDTF">2012-03-14T05:27:11Z</dcterms:created>
  <dcterms:modified xsi:type="dcterms:W3CDTF">2020-11-25T02:17:16Z</dcterms:modified>
</cp:coreProperties>
</file>