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72" r:id="rId3"/>
    <p:sldId id="275" r:id="rId4"/>
    <p:sldId id="276" r:id="rId5"/>
    <p:sldId id="277" r:id="rId6"/>
    <p:sldId id="278" r:id="rId7"/>
    <p:sldId id="284" r:id="rId8"/>
    <p:sldId id="283" r:id="rId9"/>
    <p:sldId id="279" r:id="rId10"/>
    <p:sldId id="285" r:id="rId11"/>
    <p:sldId id="286" r:id="rId12"/>
    <p:sldId id="273" r:id="rId13"/>
    <p:sldId id="280" r:id="rId14"/>
    <p:sldId id="281" r:id="rId15"/>
    <p:sldId id="282" r:id="rId16"/>
    <p:sldId id="274" r:id="rId17"/>
    <p:sldId id="257" r:id="rId18"/>
    <p:sldId id="258" r:id="rId19"/>
    <p:sldId id="259" r:id="rId20"/>
    <p:sldId id="260" r:id="rId21"/>
    <p:sldId id="261" r:id="rId22"/>
    <p:sldId id="263" r:id="rId23"/>
    <p:sldId id="262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56E88-74CF-4DB4-B52C-338F4872CA1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9B396-75BE-45EC-AC40-CF97B277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A882A026-359E-4044-80C2-F3791655035C}" type="datetime3">
              <a:rPr lang="en-US" smtClean="0"/>
              <a:t>18 August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Made By Yee Ming Ooi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1D13F262-F68A-42EC-9680-CDF7960AB5FB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61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740F-B724-4146-8E6F-69D4DAB97998}" type="datetime3">
              <a:rPr lang="en-US" smtClean="0"/>
              <a:t>18 August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Yee Ming Ooi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F262-F68A-42EC-9680-CDF7960A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2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AF1E1ABA-BEA3-4CC0-894C-90B66D5CAE56}" type="datetime3">
              <a:rPr lang="en-US" smtClean="0"/>
              <a:t>18 August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Made By Yee Ming Ooi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1D13F262-F68A-42EC-9680-CDF7960AB5F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80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8CCE-5EAC-4B7D-A4DF-1ED9BA455229}" type="datetime3">
              <a:rPr lang="en-US" smtClean="0"/>
              <a:t>18 August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Yee Ming Ooi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F262-F68A-42EC-9680-CDF7960A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7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B2D670A-B98D-4E86-B98B-D43C46793899}" type="datetime3">
              <a:rPr lang="en-US" smtClean="0"/>
              <a:t>18 August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Made By Yee Ming Ooi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13F262-F68A-42EC-9680-CDF7960AB5F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219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CE26E-45A3-4081-8EE2-BAEDC4B66108}" type="datetime3">
              <a:rPr lang="en-US" smtClean="0"/>
              <a:t>18 August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Yee Ming Ooi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F262-F68A-42EC-9680-CDF7960A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0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 anchor="b"/>
          <a:lstStyle>
            <a:lvl1pPr>
              <a:defRPr lang="en-US" sz="4400" kern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4230-E807-4B72-A1A1-2A922AAF20D8}" type="datetime3">
              <a:rPr lang="en-US" smtClean="0"/>
              <a:t>18 August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Yee Ming Ooi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F262-F68A-42EC-9680-CDF7960A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2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1D6E-9423-44DC-BD37-282E1771B48C}" type="datetime3">
              <a:rPr lang="en-US" smtClean="0"/>
              <a:t>18 August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Yee Ming Ooi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F262-F68A-42EC-9680-CDF7960A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4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253E-8BE4-4AF1-BEC4-A5A53CF44817}" type="datetime3">
              <a:rPr lang="en-US" smtClean="0"/>
              <a:t>18 August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Yee Ming Ooi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F262-F68A-42EC-9680-CDF7960A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10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A92B998A-C93F-4386-B6C5-86CB6EBA6116}" type="datetime3">
              <a:rPr lang="en-US" smtClean="0"/>
              <a:t>18 August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Made By Yee Ming Ooi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1D13F262-F68A-42EC-9680-CDF7960A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05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9E2E95D5-FB9B-469D-A9ED-041D6E944429}" type="datetime3">
              <a:rPr lang="en-US" smtClean="0"/>
              <a:t>18 August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Made By Yee Ming Ooi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1D13F262-F68A-42EC-9680-CDF7960A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3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378B568-B3AF-4FF9-8EC0-ECEEA9B53A82}" type="datetime3">
              <a:rPr lang="en-US" smtClean="0"/>
              <a:t>18 August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Made By Yee Ming Ooi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D13F262-F68A-42EC-9680-CDF7960AB5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8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微處理機系統</a:t>
            </a:r>
            <a:br>
              <a:rPr lang="en-US" altLang="zh-TW" dirty="0"/>
            </a:br>
            <a:r>
              <a:rPr lang="en-US" altLang="zh-TW" dirty="0"/>
              <a:t>&amp;</a:t>
            </a:r>
            <a:br>
              <a:rPr lang="en-US" altLang="zh-TW" dirty="0"/>
            </a:br>
            <a:r>
              <a:rPr lang="zh-TW" altLang="en-US" dirty="0"/>
              <a:t>微處理機系統實習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操作說明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21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ADB4-1C27-44A2-9FDB-A860B1F3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II</a:t>
            </a:r>
            <a:br>
              <a:rPr lang="en-US" altLang="zh-TW" dirty="0"/>
            </a:br>
            <a:r>
              <a:rPr lang="zh-TW" altLang="en-US" dirty="0"/>
              <a:t>實驗板更新說明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077DD-7681-40D6-B7C4-5740D408F1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0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13A8-0993-41BA-A3BB-E3D3CF60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實驗板更新說明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C7BF-75B5-4365-A38C-F1C817C5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當更新視窗彈出時，請點擊 </a:t>
            </a:r>
            <a:r>
              <a:rPr lang="zh-TW" altLang="en-US" b="1" u="sng" dirty="0"/>
              <a:t>是</a:t>
            </a:r>
            <a:r>
              <a:rPr lang="zh-TW" altLang="en-US" dirty="0"/>
              <a:t>，讓實驗板</a:t>
            </a:r>
            <a:br>
              <a:rPr lang="en-US" altLang="zh-TW" dirty="0"/>
            </a:br>
            <a:r>
              <a:rPr lang="zh-TW" altLang="en-US" dirty="0"/>
              <a:t>更新至最新版本</a:t>
            </a:r>
            <a:endParaRPr lang="en-US" altLang="zh-TW" dirty="0"/>
          </a:p>
          <a:p>
            <a:r>
              <a:rPr lang="zh-TW" altLang="en-US" dirty="0"/>
              <a:t>等待更新視窗執行，當視窗內容更形成</a:t>
            </a:r>
            <a:br>
              <a:rPr lang="en-US" altLang="zh-TW" dirty="0"/>
            </a:br>
            <a:r>
              <a:rPr lang="zh-TW" altLang="en-US" dirty="0"/>
              <a:t>下圖顯示，再將連接線斷開再接回</a:t>
            </a:r>
            <a:endParaRPr lang="en-US" altLang="zh-TW" dirty="0"/>
          </a:p>
          <a:p>
            <a:r>
              <a:rPr lang="zh-TW" altLang="en-US" dirty="0"/>
              <a:t>最後就會更新完成</a:t>
            </a:r>
            <a:endParaRPr lang="en-US" dirty="0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6D8C634-BA8B-4F5C-964C-F3DA011A9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687" y="2438400"/>
            <a:ext cx="3648584" cy="2629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570984-A0C3-43DB-84C8-850F3C7D3723}"/>
              </a:ext>
            </a:extLst>
          </p:cNvPr>
          <p:cNvSpPr/>
          <p:nvPr/>
        </p:nvSpPr>
        <p:spPr>
          <a:xfrm>
            <a:off x="9996256" y="4721109"/>
            <a:ext cx="880791" cy="251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7B7681-84DD-48CF-869B-4DF87B32E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199" y="5312217"/>
            <a:ext cx="4782217" cy="1400370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46832A8-4EF6-4C71-93E9-E4740FA8F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054" y="5312217"/>
            <a:ext cx="4782217" cy="140037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ECCC2813-0E9D-4919-AED7-896CD5416293}"/>
              </a:ext>
            </a:extLst>
          </p:cNvPr>
          <p:cNvSpPr/>
          <p:nvPr/>
        </p:nvSpPr>
        <p:spPr>
          <a:xfrm>
            <a:off x="6507332" y="5877017"/>
            <a:ext cx="568171" cy="292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4464-8DA3-42B6-A83E-D2F5B5A5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III</a:t>
            </a:r>
            <a:br>
              <a:rPr lang="en-US" altLang="zh-TW" dirty="0"/>
            </a:br>
            <a:r>
              <a:rPr lang="zh-TW" altLang="en-US" dirty="0"/>
              <a:t>專案建立操作說明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5199B-3F2D-4C61-9B9A-E97CF4842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1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0139-49E4-4581-AB0D-B77711DA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專案建立操作說明 </a:t>
            </a:r>
            <a:r>
              <a:rPr lang="en-US" altLang="zh-TW" dirty="0"/>
              <a:t>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8B1A-64F6-4604-B092-783B0BAC2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 </a:t>
            </a:r>
            <a:r>
              <a:rPr lang="en-US" dirty="0"/>
              <a:t>Keil uVision5</a:t>
            </a:r>
          </a:p>
          <a:p>
            <a:r>
              <a:rPr lang="zh-TW" altLang="en-US" dirty="0"/>
              <a:t>選擇 </a:t>
            </a:r>
            <a:r>
              <a:rPr lang="en-US" altLang="zh-TW" u="sng" dirty="0" err="1"/>
              <a:t>Project→New</a:t>
            </a:r>
            <a:r>
              <a:rPr lang="en-US" altLang="zh-TW" u="sng" dirty="0"/>
              <a:t> </a:t>
            </a:r>
            <a:r>
              <a:rPr lang="en-US" u="sng" dirty="0" err="1"/>
              <a:t>uVision</a:t>
            </a:r>
            <a:r>
              <a:rPr lang="en-US" u="sng" dirty="0"/>
              <a:t> </a:t>
            </a:r>
            <a:r>
              <a:rPr lang="en-US" altLang="zh-TW" u="sng" dirty="0"/>
              <a:t>Project…</a:t>
            </a:r>
          </a:p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建議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zh-TW" altLang="en-US" dirty="0">
                <a:solidFill>
                  <a:srgbClr val="FF0000"/>
                </a:solidFill>
              </a:rPr>
              <a:t>新建一個文件夾來儲存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輸入檔案名稱後儲存</a:t>
            </a:r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177F992-2D2B-46A5-8645-828C7D1F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370" y="2438400"/>
            <a:ext cx="4432901" cy="2830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FBEDAD-27F6-4732-8EDC-37FC2180146C}"/>
              </a:ext>
            </a:extLst>
          </p:cNvPr>
          <p:cNvSpPr/>
          <p:nvPr/>
        </p:nvSpPr>
        <p:spPr>
          <a:xfrm>
            <a:off x="7940352" y="2636668"/>
            <a:ext cx="1147664" cy="311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34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7126-556E-40B6-ACFC-63E1E756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專案建立操作說明 </a:t>
            </a:r>
            <a:r>
              <a:rPr lang="en-US" altLang="zh-TW" dirty="0"/>
              <a:t>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F4B8-5EB2-49DC-A0A6-F046EA558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完成後會彈出視窗，再依照右邊</a:t>
            </a:r>
            <a:br>
              <a:rPr lang="en-US" altLang="zh-TW" dirty="0"/>
            </a:br>
            <a:r>
              <a:rPr lang="zh-TW" altLang="en-US" dirty="0"/>
              <a:t>圖示操作</a:t>
            </a:r>
            <a:endParaRPr lang="en-US" altLang="zh-TW" dirty="0"/>
          </a:p>
          <a:p>
            <a:r>
              <a:rPr lang="zh-TW" altLang="en-US" dirty="0"/>
              <a:t>最後點選 </a:t>
            </a:r>
            <a:r>
              <a:rPr lang="en-US" altLang="zh-TW" b="1" u="sng" dirty="0"/>
              <a:t>OK</a:t>
            </a:r>
          </a:p>
          <a:p>
            <a:r>
              <a:rPr lang="zh-TW" altLang="en-US" dirty="0"/>
              <a:t>完成後會彈出視窗，選擇 </a:t>
            </a:r>
            <a:r>
              <a:rPr lang="zh-TW" altLang="en-US" b="1" u="sng" dirty="0"/>
              <a:t>是 </a:t>
            </a:r>
            <a:br>
              <a:rPr lang="en-US" altLang="zh-TW" b="1" u="sng" dirty="0"/>
            </a:br>
            <a:r>
              <a:rPr lang="zh-TW" altLang="en-US" dirty="0"/>
              <a:t>繼續操作</a:t>
            </a:r>
            <a:endParaRPr lang="en-US" altLang="zh-TW" dirty="0"/>
          </a:p>
          <a:p>
            <a:r>
              <a:rPr lang="zh-TW" altLang="en-US" dirty="0"/>
              <a:t>完成後請依照下一頁繼續操作</a:t>
            </a: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7B08885-6913-464D-B5D1-CAA6F5917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192" y="2479908"/>
            <a:ext cx="4361079" cy="32742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88F47F-C379-48FA-9FCC-E89A9B873153}"/>
              </a:ext>
            </a:extLst>
          </p:cNvPr>
          <p:cNvSpPr/>
          <p:nvPr/>
        </p:nvSpPr>
        <p:spPr>
          <a:xfrm>
            <a:off x="7781732" y="2935248"/>
            <a:ext cx="1147664" cy="227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115659-9275-42A9-8988-CB726BF895F5}"/>
              </a:ext>
            </a:extLst>
          </p:cNvPr>
          <p:cNvSpPr/>
          <p:nvPr/>
        </p:nvSpPr>
        <p:spPr>
          <a:xfrm>
            <a:off x="7781732" y="3581009"/>
            <a:ext cx="1147664" cy="227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F9C060-D22F-4613-807F-B6B48EDC84EE}"/>
              </a:ext>
            </a:extLst>
          </p:cNvPr>
          <p:cNvSpPr/>
          <p:nvPr/>
        </p:nvSpPr>
        <p:spPr>
          <a:xfrm>
            <a:off x="7781732" y="4077781"/>
            <a:ext cx="1147664" cy="227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F9FEE4B-2B84-4AEE-9C04-418F5AEB37F1}"/>
              </a:ext>
            </a:extLst>
          </p:cNvPr>
          <p:cNvSpPr/>
          <p:nvPr/>
        </p:nvSpPr>
        <p:spPr>
          <a:xfrm>
            <a:off x="9085194" y="2753956"/>
            <a:ext cx="990961" cy="511235"/>
          </a:xfrm>
          <a:prstGeom prst="wedgeEllipseCallout">
            <a:avLst>
              <a:gd name="adj1" fmla="val -61919"/>
              <a:gd name="adj2" fmla="val 51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選擇</a:t>
            </a:r>
            <a:endParaRPr lang="en-US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304D6E1-7FCA-4135-BDF9-D58284E020C6}"/>
              </a:ext>
            </a:extLst>
          </p:cNvPr>
          <p:cNvSpPr/>
          <p:nvPr/>
        </p:nvSpPr>
        <p:spPr>
          <a:xfrm>
            <a:off x="9085194" y="3393488"/>
            <a:ext cx="990961" cy="511235"/>
          </a:xfrm>
          <a:prstGeom prst="wedgeEllipseCallout">
            <a:avLst>
              <a:gd name="adj1" fmla="val -61919"/>
              <a:gd name="adj2" fmla="val 51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輸入</a:t>
            </a:r>
            <a:endParaRPr lang="en-US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848237DA-D095-49BF-BBEF-5D8702EC637A}"/>
              </a:ext>
            </a:extLst>
          </p:cNvPr>
          <p:cNvSpPr/>
          <p:nvPr/>
        </p:nvSpPr>
        <p:spPr>
          <a:xfrm>
            <a:off x="9085194" y="4033020"/>
            <a:ext cx="990961" cy="511235"/>
          </a:xfrm>
          <a:prstGeom prst="wedgeEllipseCallout">
            <a:avLst>
              <a:gd name="adj1" fmla="val -60127"/>
              <a:gd name="adj2" fmla="val -17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2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2122-CCA4-4D0C-9A3D-E9AC8804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專案建立操作說明 </a:t>
            </a:r>
            <a:r>
              <a:rPr lang="en-US" altLang="zh-TW" dirty="0"/>
              <a:t>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0FA8E-5BC2-490A-B4F4-662AEB99C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至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下載 </a:t>
            </a:r>
            <a:r>
              <a:rPr lang="en-US" altLang="zh-TW" dirty="0"/>
              <a:t>Library :</a:t>
            </a:r>
            <a:r>
              <a:rPr lang="zh-TW" altLang="en-US" dirty="0"/>
              <a:t> </a:t>
            </a:r>
            <a:r>
              <a:rPr lang="en-US" altLang="zh-TW" dirty="0"/>
              <a:t>https://github.com/arhming/NUC140V-source.git</a:t>
            </a:r>
          </a:p>
          <a:p>
            <a:r>
              <a:rPr lang="zh-TW" altLang="en-US" dirty="0"/>
              <a:t>將檔案存入專案文件夾，建議放入一個文件夾</a:t>
            </a:r>
            <a:endParaRPr lang="en-US" altLang="zh-TW" dirty="0"/>
          </a:p>
          <a:p>
            <a:r>
              <a:rPr lang="zh-TW" altLang="en-US" dirty="0"/>
              <a:t>請點擊</a:t>
            </a:r>
            <a:r>
              <a:rPr lang="en-US" altLang="zh-TW" dirty="0"/>
              <a:t>      </a:t>
            </a:r>
            <a:r>
              <a:rPr lang="zh-TW" altLang="en-US" dirty="0"/>
              <a:t>，點擊後會開啓視窗</a:t>
            </a:r>
            <a:endParaRPr lang="en-US" altLang="zh-TW" dirty="0"/>
          </a:p>
          <a:p>
            <a:r>
              <a:rPr lang="zh-TW" altLang="en-US" dirty="0"/>
              <a:t>匯入所需的檔案即可使用</a:t>
            </a:r>
            <a:endParaRPr lang="en-US" altLang="zh-TW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14606-1B92-4E93-B019-B48551EF4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808" y="3429000"/>
            <a:ext cx="295316" cy="266737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62E64C4-3C78-4E84-AF44-A765EAD24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475" y="3328973"/>
            <a:ext cx="4810796" cy="733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0E061-1527-4AD4-BF07-287145E8741C}"/>
              </a:ext>
            </a:extLst>
          </p:cNvPr>
          <p:cNvSpPr/>
          <p:nvPr/>
        </p:nvSpPr>
        <p:spPr>
          <a:xfrm>
            <a:off x="10324729" y="3809926"/>
            <a:ext cx="273668" cy="227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C14199-7F68-4B57-829B-5A91F052F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096" y="4037755"/>
            <a:ext cx="3651175" cy="273256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88A279-FA90-41D5-B1C8-49A1171934BC}"/>
              </a:ext>
            </a:extLst>
          </p:cNvPr>
          <p:cNvSpPr/>
          <p:nvPr/>
        </p:nvSpPr>
        <p:spPr>
          <a:xfrm>
            <a:off x="10461563" y="6154925"/>
            <a:ext cx="999510" cy="199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4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4464-8DA3-42B6-A83E-D2F5B5A5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IV</a:t>
            </a:r>
            <a:br>
              <a:rPr lang="en-US" altLang="zh-TW" dirty="0"/>
            </a:br>
            <a:r>
              <a:rPr lang="en-US" altLang="zh-TW" dirty="0"/>
              <a:t>Debug Session </a:t>
            </a:r>
            <a:r>
              <a:rPr lang="zh-TW" altLang="en-US" dirty="0"/>
              <a:t>操作說明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5199B-3F2D-4C61-9B9A-E97CF4842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82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TW" dirty="0"/>
              <a:t>Debug Session </a:t>
            </a:r>
            <a:r>
              <a:rPr lang="zh-TW" altLang="en-US" dirty="0"/>
              <a:t>操作說明</a:t>
            </a:r>
            <a:r>
              <a:rPr lang="en-US" altLang="zh-TW" dirty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要使用 </a:t>
            </a:r>
            <a:r>
              <a:rPr lang="en-US" altLang="zh-TW" i="1" dirty="0" err="1"/>
              <a:t>Keil</a:t>
            </a:r>
            <a:r>
              <a:rPr lang="en-US" altLang="zh-TW" i="1" dirty="0"/>
              <a:t> </a:t>
            </a:r>
            <a:r>
              <a:rPr lang="en-US" i="1" dirty="0"/>
              <a:t>µVision IDE </a:t>
            </a:r>
            <a:r>
              <a:rPr lang="zh-TW" altLang="en-US" dirty="0"/>
              <a:t>的 </a:t>
            </a:r>
            <a:r>
              <a:rPr lang="en-US" altLang="zh-TW" i="1" dirty="0"/>
              <a:t>Debug</a:t>
            </a:r>
            <a:r>
              <a:rPr lang="en-US" altLang="zh-TW" dirty="0"/>
              <a:t> </a:t>
            </a:r>
            <a:r>
              <a:rPr lang="zh-TW" altLang="en-US" dirty="0"/>
              <a:t>功能需要執行以下動作：</a:t>
            </a:r>
            <a:endParaRPr lang="en-US" altLang="zh-TW" dirty="0"/>
          </a:p>
          <a:p>
            <a:pPr marL="662940" lvl="1" indent="-342900">
              <a:buFont typeface="+mj-lt"/>
              <a:buAutoNum type="arabicPeriod"/>
            </a:pPr>
            <a:r>
              <a:rPr lang="zh-TW" altLang="en-US" dirty="0"/>
              <a:t>打開目錄</a:t>
            </a:r>
            <a:r>
              <a:rPr lang="en-US" altLang="zh-TW" dirty="0"/>
              <a:t>: </a:t>
            </a:r>
            <a:r>
              <a:rPr lang="en-US" i="1" dirty="0"/>
              <a:t>C:\Keil_V5\Arm\NULink\NuConsole_Sample</a:t>
            </a:r>
          </a:p>
          <a:p>
            <a:pPr marL="662940" lvl="1" indent="-342900">
              <a:buFont typeface="+mj-lt"/>
              <a:buAutoNum type="arabicPeriod"/>
            </a:pPr>
            <a:r>
              <a:rPr lang="zh-TW" altLang="en-US" dirty="0"/>
              <a:t>將文件夾內檔案複製到專案底下</a:t>
            </a:r>
            <a:r>
              <a:rPr lang="en-US" altLang="zh-TW" dirty="0"/>
              <a:t>(</a:t>
            </a:r>
            <a:r>
              <a:rPr lang="zh-TW" altLang="en-US" dirty="0"/>
              <a:t>與</a:t>
            </a:r>
            <a:r>
              <a:rPr lang="zh-TW" altLang="en-US" i="1" dirty="0"/>
              <a:t> </a:t>
            </a:r>
            <a:r>
              <a:rPr lang="en-US" altLang="zh-TW" i="1" dirty="0" err="1"/>
              <a:t>main.c</a:t>
            </a:r>
            <a:r>
              <a:rPr lang="en-US" altLang="zh-TW" i="1" dirty="0"/>
              <a:t> </a:t>
            </a:r>
            <a:r>
              <a:rPr lang="zh-TW" altLang="en-US" dirty="0"/>
              <a:t>同一路徑</a:t>
            </a:r>
            <a:r>
              <a:rPr lang="en-US" altLang="zh-TW" dirty="0"/>
              <a:t>)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NuConsole.h</a:t>
            </a:r>
            <a:endParaRPr lang="en-US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NuConsol</a:t>
            </a:r>
            <a:r>
              <a:rPr lang="en-US" altLang="zh-TW" dirty="0" err="1"/>
              <a:t>e</a:t>
            </a:r>
            <a:r>
              <a:rPr lang="en-US" dirty="0" err="1"/>
              <a:t>.c</a:t>
            </a:r>
            <a:endParaRPr lang="en-US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NuConsole_Config.h</a:t>
            </a:r>
            <a:endParaRPr lang="en-US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NuConsole_Retarget.c</a:t>
            </a:r>
            <a:endParaRPr lang="en-US" altLang="zh-TW" dirty="0"/>
          </a:p>
          <a:p>
            <a:pPr marL="662940" lvl="1" indent="-342900">
              <a:buFont typeface="+mj-lt"/>
              <a:buAutoNum type="arabicPeriod"/>
            </a:pPr>
            <a:r>
              <a:rPr lang="zh-TW" altLang="en-US" dirty="0"/>
              <a:t>打開專案，且將 </a:t>
            </a:r>
            <a:endParaRPr lang="en-US" altLang="zh-TW" dirty="0"/>
          </a:p>
          <a:p>
            <a:pPr marL="982980" lvl="2" indent="-342900">
              <a:buFont typeface="+mj-lt"/>
              <a:buAutoNum type="arabicPeriod"/>
            </a:pPr>
            <a:r>
              <a:rPr lang="en-US" altLang="zh-TW" dirty="0" err="1"/>
              <a:t>retarget.c</a:t>
            </a:r>
            <a:r>
              <a:rPr lang="en-US" altLang="zh-TW" dirty="0"/>
              <a:t> </a:t>
            </a:r>
            <a:r>
              <a:rPr lang="zh-TW" altLang="en-US" i="0" dirty="0"/>
              <a:t>移除並匯入 </a:t>
            </a:r>
            <a:r>
              <a:rPr lang="en-US" dirty="0" err="1"/>
              <a:t>NuConsole_Retarget.c</a:t>
            </a:r>
            <a:r>
              <a:rPr lang="en-US" dirty="0"/>
              <a:t> </a:t>
            </a:r>
            <a:r>
              <a:rPr lang="zh-TW" altLang="en-US" i="0" dirty="0"/>
              <a:t>至</a:t>
            </a:r>
            <a:r>
              <a:rPr lang="zh-TW" altLang="en-US" dirty="0"/>
              <a:t> </a:t>
            </a:r>
            <a:r>
              <a:rPr lang="en-US" altLang="zh-TW" dirty="0"/>
              <a:t>Library </a:t>
            </a:r>
            <a:r>
              <a:rPr lang="zh-TW" altLang="en-US" i="0" dirty="0"/>
              <a:t>檔案夾</a:t>
            </a:r>
            <a:endParaRPr lang="en-US" i="0" dirty="0"/>
          </a:p>
          <a:p>
            <a:pPr marL="982980" lvl="2" indent="-342900">
              <a:buFont typeface="+mj-lt"/>
              <a:buAutoNum type="arabicPeriod"/>
            </a:pPr>
            <a:r>
              <a:rPr lang="zh-TW" altLang="en-US" i="0" dirty="0"/>
              <a:t>匯入 </a:t>
            </a:r>
            <a:r>
              <a:rPr lang="en-US" dirty="0" err="1"/>
              <a:t>NuConsole.c</a:t>
            </a:r>
            <a:r>
              <a:rPr lang="en-US" i="0" dirty="0"/>
              <a:t> </a:t>
            </a:r>
            <a:r>
              <a:rPr lang="zh-TW" altLang="en-US" i="0" dirty="0"/>
              <a:t>至 </a:t>
            </a:r>
            <a:r>
              <a:rPr lang="en-US" altLang="zh-TW" dirty="0"/>
              <a:t>User</a:t>
            </a:r>
            <a:r>
              <a:rPr lang="zh-TW" altLang="en-US" i="0" dirty="0"/>
              <a:t>，並引入標頭檔</a:t>
            </a:r>
            <a:r>
              <a:rPr lang="zh-TW" altLang="en-US" dirty="0"/>
              <a:t> </a:t>
            </a:r>
            <a:r>
              <a:rPr lang="en-US" dirty="0" err="1"/>
              <a:t>NuConsole.</a:t>
            </a:r>
            <a:r>
              <a:rPr lang="en-US" altLang="zh-TW" dirty="0" err="1"/>
              <a:t>h</a:t>
            </a:r>
            <a:r>
              <a:rPr lang="en-US" altLang="zh-TW" dirty="0"/>
              <a:t> </a:t>
            </a:r>
          </a:p>
          <a:p>
            <a:pPr marL="662940" lvl="1" indent="-342900">
              <a:buFont typeface="+mj-lt"/>
              <a:buAutoNum type="arabicPeriod"/>
            </a:pPr>
            <a:r>
              <a:rPr lang="zh-TW" altLang="en-US" dirty="0"/>
              <a:t>在使用 </a:t>
            </a:r>
            <a:r>
              <a:rPr lang="en-US" altLang="zh-TW" i="1" dirty="0" err="1"/>
              <a:t>printf</a:t>
            </a:r>
            <a:r>
              <a:rPr lang="en-US" altLang="zh-TW" i="1" dirty="0"/>
              <a:t>() </a:t>
            </a:r>
            <a:r>
              <a:rPr lang="zh-TW" altLang="en-US" dirty="0"/>
              <a:t>之前，呼叫 </a:t>
            </a:r>
            <a:r>
              <a:rPr lang="en-US" i="1" dirty="0" err="1"/>
              <a:t>NuConsole_Init</a:t>
            </a:r>
            <a:r>
              <a:rPr lang="en-US" i="1" dirty="0"/>
              <a:t>(</a:t>
            </a:r>
            <a:r>
              <a:rPr lang="en-US" dirty="0"/>
              <a:t>) </a:t>
            </a:r>
            <a:r>
              <a:rPr lang="zh-TW" altLang="en-US" dirty="0"/>
              <a:t>以滿足初始化</a:t>
            </a:r>
            <a:endParaRPr lang="en-US" dirty="0"/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15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2800" dirty="0"/>
              <a:t>移除</a:t>
            </a:r>
            <a:r>
              <a:rPr lang="en-US" altLang="zh-TW" sz="2800" dirty="0" err="1"/>
              <a:t>retarget.c</a:t>
            </a:r>
            <a:endParaRPr lang="en-US" altLang="zh-TW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035" y="1687201"/>
            <a:ext cx="6503902" cy="51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35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2800" dirty="0"/>
              <a:t>匯入 </a:t>
            </a:r>
            <a:r>
              <a:rPr lang="en-US" altLang="zh-TW" sz="2800" dirty="0" err="1"/>
              <a:t>NuConsole_Retarget.c</a:t>
            </a:r>
            <a:endParaRPr lang="zh-TW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035" y="1687201"/>
            <a:ext cx="6503902" cy="51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1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4464-8DA3-42B6-A83E-D2F5B5A5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I </a:t>
            </a:r>
            <a:br>
              <a:rPr lang="en-US" altLang="zh-TW" dirty="0"/>
            </a:br>
            <a:r>
              <a:rPr lang="zh-TW" altLang="en-US" dirty="0"/>
              <a:t>安裝操作說明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5199B-3F2D-4C61-9B9A-E97CF4842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94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2800" dirty="0"/>
              <a:t>匯入 </a:t>
            </a:r>
            <a:r>
              <a:rPr lang="en-US" altLang="zh-TW" sz="2800" dirty="0" err="1"/>
              <a:t>NuConsole_Retarget.c</a:t>
            </a:r>
            <a:r>
              <a:rPr lang="en-US" altLang="zh-TW" sz="2800" dirty="0"/>
              <a:t> </a:t>
            </a:r>
            <a:r>
              <a:rPr lang="zh-TW" altLang="en-US" sz="2800" dirty="0"/>
              <a:t>至 </a:t>
            </a:r>
            <a:r>
              <a:rPr lang="en-US" altLang="zh-TW" sz="2800" dirty="0"/>
              <a:t>Library </a:t>
            </a:r>
            <a:r>
              <a:rPr lang="zh-TW" altLang="en-US" sz="2800" dirty="0"/>
              <a:t>檔案夾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929" y="2849492"/>
            <a:ext cx="4020111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86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2800" dirty="0"/>
              <a:t>匯入 </a:t>
            </a:r>
            <a:r>
              <a:rPr lang="en-US" sz="2800" dirty="0" err="1"/>
              <a:t>NuConsole.c</a:t>
            </a:r>
            <a:r>
              <a:rPr lang="en-US" sz="2800" dirty="0"/>
              <a:t> </a:t>
            </a:r>
            <a:r>
              <a:rPr lang="zh-TW" altLang="en-US" sz="2800" dirty="0"/>
              <a:t>至 </a:t>
            </a:r>
            <a:r>
              <a:rPr lang="en-US" altLang="zh-TW" sz="2800" dirty="0"/>
              <a:t>User</a:t>
            </a:r>
            <a:endParaRPr lang="zh-TW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034" y="1687201"/>
            <a:ext cx="6503902" cy="51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39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2800" dirty="0"/>
              <a:t>匯入 </a:t>
            </a:r>
            <a:r>
              <a:rPr lang="en-US" sz="2800" dirty="0" err="1"/>
              <a:t>NuConsole.c</a:t>
            </a:r>
            <a:r>
              <a:rPr lang="en-US" sz="2800" dirty="0"/>
              <a:t> </a:t>
            </a:r>
            <a:r>
              <a:rPr lang="zh-TW" altLang="en-US" sz="2800" dirty="0"/>
              <a:t>至 </a:t>
            </a:r>
            <a:r>
              <a:rPr lang="en-US" altLang="zh-TW" sz="2800" dirty="0"/>
              <a:t>User</a:t>
            </a:r>
            <a:endParaRPr lang="zh-TW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929" y="2849492"/>
            <a:ext cx="4020111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59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2800" dirty="0"/>
              <a:t>引入標頭檔 </a:t>
            </a:r>
            <a:r>
              <a:rPr lang="en-US" sz="2800" dirty="0" err="1"/>
              <a:t>NuConsole.</a:t>
            </a:r>
            <a:r>
              <a:rPr lang="en-US" altLang="zh-TW" sz="2800" dirty="0" err="1"/>
              <a:t>h</a:t>
            </a:r>
            <a:endParaRPr lang="zh-TW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034" y="1687201"/>
            <a:ext cx="6503902" cy="51539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92520" y="3425619"/>
            <a:ext cx="1543792" cy="14250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00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2800" dirty="0"/>
              <a:t>呼叫 </a:t>
            </a:r>
            <a:r>
              <a:rPr lang="en-US" sz="2800" dirty="0" err="1"/>
              <a:t>NuConsole_Init</a:t>
            </a:r>
            <a:r>
              <a:rPr lang="en-US" sz="2800" dirty="0"/>
              <a:t>() </a:t>
            </a:r>
            <a:r>
              <a:rPr lang="zh-TW" altLang="en-US" sz="2800" dirty="0"/>
              <a:t>以滿足初始化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034" y="1687201"/>
            <a:ext cx="6503902" cy="51539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84570" y="5121069"/>
            <a:ext cx="1543792" cy="14250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32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Debug Session </a:t>
            </a:r>
            <a:r>
              <a:rPr lang="zh-TW" altLang="en-US" dirty="0"/>
              <a:t>操作說明</a:t>
            </a:r>
            <a:r>
              <a:rPr lang="en-US" altLang="zh-TW" dirty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要使用 </a:t>
            </a:r>
            <a:r>
              <a:rPr lang="en-US" altLang="zh-TW" i="1" dirty="0" err="1"/>
              <a:t>Keil</a:t>
            </a:r>
            <a:r>
              <a:rPr lang="en-US" altLang="zh-TW" i="1" dirty="0"/>
              <a:t> </a:t>
            </a:r>
            <a:r>
              <a:rPr lang="en-US" i="1" dirty="0"/>
              <a:t>µVision IDE </a:t>
            </a:r>
            <a:r>
              <a:rPr lang="zh-TW" altLang="en-US" dirty="0"/>
              <a:t>的 </a:t>
            </a:r>
            <a:r>
              <a:rPr lang="en-US" altLang="zh-TW" i="1" dirty="0"/>
              <a:t>Debug</a:t>
            </a:r>
            <a:r>
              <a:rPr lang="en-US" altLang="zh-TW" dirty="0"/>
              <a:t> </a:t>
            </a:r>
            <a:r>
              <a:rPr lang="zh-TW" altLang="en-US" dirty="0"/>
              <a:t>功能需要執行以下動作：</a:t>
            </a:r>
            <a:endParaRPr lang="en-US" altLang="zh-TW" dirty="0"/>
          </a:p>
          <a:p>
            <a:pPr marL="662940" lvl="1" indent="-342900">
              <a:buFont typeface="+mj-lt"/>
              <a:buAutoNum type="arabicPeriod"/>
            </a:pPr>
            <a:r>
              <a:rPr lang="zh-TW" altLang="en-US" dirty="0"/>
              <a:t>編譯 </a:t>
            </a:r>
            <a:r>
              <a:rPr lang="en-US" altLang="zh-TW" i="1" dirty="0"/>
              <a:t>(F7) </a:t>
            </a:r>
            <a:r>
              <a:rPr lang="zh-TW" altLang="en-US" dirty="0"/>
              <a:t>並燒錄 </a:t>
            </a:r>
            <a:r>
              <a:rPr lang="en-US" altLang="zh-TW" i="1" dirty="0"/>
              <a:t>(F8)</a:t>
            </a:r>
          </a:p>
          <a:p>
            <a:pPr marL="662940" lvl="1" indent="-342900">
              <a:buFont typeface="+mj-lt"/>
              <a:buAutoNum type="arabicPeriod"/>
            </a:pPr>
            <a:r>
              <a:rPr lang="zh-TW" altLang="en-US" dirty="0"/>
              <a:t>打開調試模式 </a:t>
            </a:r>
            <a:r>
              <a:rPr lang="en-US" altLang="zh-TW" i="1" dirty="0"/>
              <a:t>Debug → Start/Stop Debug Session</a:t>
            </a:r>
          </a:p>
          <a:p>
            <a:pPr marL="662940" lvl="1" indent="-342900">
              <a:buFont typeface="+mj-lt"/>
              <a:buAutoNum type="arabicPeriod"/>
            </a:pPr>
            <a:r>
              <a:rPr lang="zh-TW" altLang="en-US" dirty="0"/>
              <a:t>在調試模式下開啟 </a:t>
            </a:r>
            <a:r>
              <a:rPr lang="en-US" altLang="zh-TW" i="1" dirty="0" err="1"/>
              <a:t>NuConsole</a:t>
            </a:r>
            <a:r>
              <a:rPr lang="en-US" altLang="zh-TW" i="1" dirty="0"/>
              <a:t> </a:t>
            </a:r>
            <a:r>
              <a:rPr lang="zh-TW" altLang="en-US" dirty="0"/>
              <a:t>視窗且點擊 </a:t>
            </a:r>
            <a:r>
              <a:rPr lang="en-US" altLang="zh-TW" i="1" dirty="0"/>
              <a:t>Start</a:t>
            </a:r>
          </a:p>
          <a:p>
            <a:pPr marL="662940" lvl="1" indent="-342900">
              <a:buFont typeface="+mj-lt"/>
              <a:buAutoNum type="arabicPeriod"/>
            </a:pPr>
            <a:r>
              <a:rPr lang="zh-TW" altLang="en-US" dirty="0"/>
              <a:t>點擊要觀察的程式碼</a:t>
            </a:r>
            <a:endParaRPr lang="en-US" altLang="zh-TW" dirty="0"/>
          </a:p>
          <a:p>
            <a:pPr marL="662940" lvl="1" indent="-342900">
              <a:buFont typeface="+mj-lt"/>
              <a:buAutoNum type="arabicPeriod"/>
            </a:pPr>
            <a:r>
              <a:rPr lang="zh-TW" altLang="en-US" dirty="0"/>
              <a:t>點擊 </a:t>
            </a:r>
            <a:r>
              <a:rPr lang="en-US" altLang="zh-TW" i="1" dirty="0"/>
              <a:t>Jump to Cursor Line (Control + F8)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***</a:t>
            </a:r>
            <a:r>
              <a:rPr lang="zh-TW" altLang="en-US" dirty="0">
                <a:solidFill>
                  <a:srgbClr val="FF0000"/>
                </a:solidFill>
              </a:rPr>
              <a:t>有任何修改必須重複以上動作</a:t>
            </a:r>
            <a:r>
              <a:rPr lang="en-US" altLang="zh-TW" dirty="0">
                <a:solidFill>
                  <a:srgbClr val="FF0000"/>
                </a:solidFill>
              </a:rPr>
              <a:t>***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85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2800" dirty="0"/>
              <a:t>打開調試模式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034" y="1687201"/>
            <a:ext cx="6503902" cy="51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20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2800" dirty="0"/>
              <a:t>打開調試模式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034" y="1687201"/>
            <a:ext cx="6503902" cy="51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79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2800" dirty="0"/>
              <a:t>打開調試模式且點擊 </a:t>
            </a:r>
            <a:r>
              <a:rPr lang="en-US" altLang="zh-TW" sz="2800" dirty="0"/>
              <a:t>Start</a:t>
            </a:r>
            <a:endParaRPr lang="zh-TW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02" y="1853959"/>
            <a:ext cx="5576366" cy="48203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49852" y="2158768"/>
            <a:ext cx="831773" cy="2308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77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2800" dirty="0"/>
              <a:t>點擊要觀察的程式碼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034" y="1687201"/>
            <a:ext cx="6503902" cy="51539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75192" y="4682919"/>
            <a:ext cx="4359407" cy="1367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3870192" y="3412665"/>
            <a:ext cx="1905000" cy="1333500"/>
          </a:xfrm>
          <a:prstGeom prst="wedgeEllipseCallout">
            <a:avLst>
              <a:gd name="adj1" fmla="val 50167"/>
              <a:gd name="adj2" fmla="val 49643"/>
            </a:avLst>
          </a:prstGeom>
          <a:solidFill>
            <a:schemeClr val="bg2">
              <a:lumMod val="90000"/>
            </a:scheme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1. </a:t>
            </a:r>
            <a:r>
              <a:rPr lang="zh-TW" altLang="en-US" dirty="0">
                <a:solidFill>
                  <a:sysClr val="windowText" lastClr="000000"/>
                </a:solidFill>
              </a:rPr>
              <a:t>會出現藍色三角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276C-A272-4CBB-B7EA-3D4F1264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安裝說明 </a:t>
            </a:r>
            <a:r>
              <a:rPr lang="en-US" altLang="zh-TW" dirty="0"/>
              <a:t>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5326-5912-4AFA-B899-516335B9D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安裝檔案有兩個：</a:t>
            </a:r>
            <a:endParaRPr lang="en-US" altLang="zh-TW" dirty="0"/>
          </a:p>
          <a:p>
            <a:pPr lvl="1"/>
            <a:r>
              <a:rPr lang="en-US" dirty="0"/>
              <a:t>Keil uVision5		: MDK535.exe</a:t>
            </a:r>
          </a:p>
          <a:p>
            <a:pPr lvl="1"/>
            <a:r>
              <a:rPr lang="da-DK" dirty="0"/>
              <a:t>Nuvoton Cortex-M0 </a:t>
            </a:r>
            <a:r>
              <a:rPr lang="zh-TW" altLang="en-US" dirty="0"/>
              <a:t>驅動</a:t>
            </a:r>
            <a:r>
              <a:rPr lang="en-US" altLang="zh-TW" dirty="0"/>
              <a:t>	: </a:t>
            </a:r>
            <a:r>
              <a:rPr lang="da-DK" dirty="0"/>
              <a:t>Nu-Link_Keil_Driver 3.07.7246r.exe</a:t>
            </a:r>
          </a:p>
          <a:p>
            <a:endParaRPr lang="da-DK" dirty="0"/>
          </a:p>
          <a:p>
            <a:r>
              <a:rPr lang="zh-TW" altLang="en-US" dirty="0"/>
              <a:t>安裝方式很重要，順序錯誤會導致 </a:t>
            </a:r>
            <a:r>
              <a:rPr lang="en-US" altLang="zh-TW" dirty="0"/>
              <a:t>Keil uVision5 </a:t>
            </a:r>
            <a:r>
              <a:rPr lang="zh-TW" altLang="en-US" dirty="0"/>
              <a:t>無法識別出實驗板 </a:t>
            </a:r>
            <a:r>
              <a:rPr lang="en-US" altLang="zh-TW" dirty="0"/>
              <a:t>(NL-NUC140V)</a:t>
            </a:r>
          </a:p>
          <a:p>
            <a:r>
              <a:rPr lang="zh-TW" altLang="en-US" dirty="0"/>
              <a:t>安裝說明請參考以下：</a:t>
            </a:r>
            <a:endParaRPr lang="en-US" altLang="zh-TW" dirty="0"/>
          </a:p>
          <a:p>
            <a:pPr marL="662940" lvl="1" indent="-342900">
              <a:buFont typeface="+mj-lt"/>
              <a:buAutoNum type="arabicPeriod"/>
            </a:pPr>
            <a:r>
              <a:rPr lang="zh-TW" altLang="en-US" dirty="0"/>
              <a:t>執行 </a:t>
            </a:r>
            <a:r>
              <a:rPr lang="en-US" dirty="0"/>
              <a:t>MDK535.exe</a:t>
            </a:r>
          </a:p>
          <a:p>
            <a:pPr marL="662940" lvl="1" indent="-342900">
              <a:buFont typeface="+mj-lt"/>
              <a:buAutoNum type="arabicPeriod"/>
            </a:pPr>
            <a:r>
              <a:rPr lang="zh-TW" altLang="en-US" dirty="0"/>
              <a:t>執行 </a:t>
            </a:r>
            <a:r>
              <a:rPr lang="da-DK" dirty="0"/>
              <a:t>Nu-Link_Keil_Driver 3.07.7246r.exe</a:t>
            </a:r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96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034" y="1681667"/>
            <a:ext cx="6503902" cy="515390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2800" dirty="0"/>
              <a:t>點擊 </a:t>
            </a:r>
            <a:r>
              <a:rPr lang="en-US" altLang="zh-TW" sz="2800" dirty="0"/>
              <a:t>Jump to Cursor Line (Control + F8)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3562350" y="2747739"/>
            <a:ext cx="1905000" cy="1333500"/>
          </a:xfrm>
          <a:prstGeom prst="wedgeEllipseCallout">
            <a:avLst>
              <a:gd name="adj1" fmla="val 38167"/>
              <a:gd name="adj2" fmla="val -68928"/>
            </a:avLst>
          </a:prstGeom>
          <a:solidFill>
            <a:schemeClr val="bg2">
              <a:lumMod val="90000"/>
            </a:scheme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2. </a:t>
            </a:r>
            <a:r>
              <a:rPr lang="zh-TW" altLang="en-US" dirty="0">
                <a:solidFill>
                  <a:sysClr val="windowText" lastClr="000000"/>
                </a:solidFill>
              </a:rPr>
              <a:t>點擊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32267" y="2296549"/>
            <a:ext cx="235083" cy="14185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61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2800" dirty="0"/>
              <a:t>打開調試模式且點擊 </a:t>
            </a:r>
            <a:r>
              <a:rPr lang="en-US" altLang="zh-TW" sz="2800" dirty="0"/>
              <a:t>Start</a:t>
            </a:r>
            <a:endParaRPr lang="zh-TW" alt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549852" y="2158768"/>
            <a:ext cx="831773" cy="2308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02" y="1853959"/>
            <a:ext cx="5576366" cy="48203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54602" y="2419350"/>
            <a:ext cx="831773" cy="2308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3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EAB0-A17E-4D0D-A923-20BAB512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安裝說明 </a:t>
            </a:r>
            <a:r>
              <a:rPr lang="en-US" altLang="zh-TW" dirty="0"/>
              <a:t>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91907-3874-4527-A696-1F75F8215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 </a:t>
            </a:r>
            <a:r>
              <a:rPr lang="en-US" dirty="0"/>
              <a:t>MDK535.exe</a:t>
            </a:r>
          </a:p>
          <a:p>
            <a:pPr lvl="1"/>
            <a:r>
              <a:rPr lang="zh-TW" altLang="en-US" dirty="0"/>
              <a:t>每一個 </a:t>
            </a:r>
            <a:r>
              <a:rPr lang="zh-TW" altLang="en-US" b="1" u="sng" dirty="0"/>
              <a:t>下一步</a:t>
            </a:r>
            <a:r>
              <a:rPr lang="zh-TW" altLang="en-US" b="1" dirty="0"/>
              <a:t> </a:t>
            </a:r>
            <a:r>
              <a:rPr lang="zh-TW" altLang="en-US" dirty="0"/>
              <a:t>都勇敢的點下去</a:t>
            </a:r>
            <a:endParaRPr lang="en-US" altLang="zh-TW" dirty="0"/>
          </a:p>
          <a:p>
            <a:pPr lvl="1"/>
            <a:r>
              <a:rPr lang="zh-TW" altLang="en-US" dirty="0"/>
              <a:t>執行至 </a:t>
            </a:r>
            <a:r>
              <a:rPr lang="en-US" altLang="zh-TW" dirty="0"/>
              <a:t>Customer Information </a:t>
            </a:r>
            <a:r>
              <a:rPr lang="zh-TW" altLang="en-US" dirty="0"/>
              <a:t>後，</a:t>
            </a:r>
            <a:br>
              <a:rPr lang="en-US" altLang="zh-TW" dirty="0"/>
            </a:br>
            <a:r>
              <a:rPr lang="zh-TW" altLang="en-US" dirty="0"/>
              <a:t>請參考右邊的圖片填寫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或輸入空白鍵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再次勇敢的點擊 </a:t>
            </a:r>
            <a:r>
              <a:rPr lang="zh-TW" altLang="en-US" b="1" u="sng" dirty="0"/>
              <a:t>下一步</a:t>
            </a:r>
            <a:endParaRPr lang="en-US" altLang="zh-TW" b="1" u="sng" dirty="0"/>
          </a:p>
          <a:p>
            <a:pPr lvl="1"/>
            <a:r>
              <a:rPr lang="zh-TW" altLang="en-US" dirty="0"/>
              <a:t>安裝完成後會彈出 </a:t>
            </a:r>
            <a:r>
              <a:rPr lang="en-US" altLang="zh-TW" dirty="0"/>
              <a:t>Pack Installer</a:t>
            </a:r>
            <a:br>
              <a:rPr lang="en-US" altLang="zh-TW" dirty="0"/>
            </a:br>
            <a:r>
              <a:rPr lang="zh-TW" altLang="en-US" dirty="0"/>
              <a:t>視窗，等待更新完畢後即可關閉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參考下一頁</a:t>
            </a:r>
            <a:r>
              <a:rPr lang="en-US" altLang="zh-TW" dirty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4" name="圖片 6">
            <a:extLst>
              <a:ext uri="{FF2B5EF4-FFF2-40B4-BE49-F238E27FC236}">
                <a16:creationId xmlns:a16="http://schemas.microsoft.com/office/drawing/2014/main" id="{117A388D-06F6-44CD-9738-E00BD5F576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61" y="2860766"/>
            <a:ext cx="4724110" cy="32291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C8809A-6710-4114-BA8A-EA491C581C95}"/>
              </a:ext>
            </a:extLst>
          </p:cNvPr>
          <p:cNvSpPr/>
          <p:nvPr/>
        </p:nvSpPr>
        <p:spPr>
          <a:xfrm>
            <a:off x="7996335" y="4264152"/>
            <a:ext cx="354564" cy="1315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7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5246D76-5A14-4562-AB84-59AAE04950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12" y="319281"/>
            <a:ext cx="11056776" cy="62194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34E2D2-ED5B-4E7F-9018-4AD99C0D13AD}"/>
              </a:ext>
            </a:extLst>
          </p:cNvPr>
          <p:cNvSpPr/>
          <p:nvPr/>
        </p:nvSpPr>
        <p:spPr>
          <a:xfrm>
            <a:off x="466531" y="6363478"/>
            <a:ext cx="4012163" cy="251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EE2A4310-2EF9-4CB8-9508-8FE212BB9B54}"/>
              </a:ext>
            </a:extLst>
          </p:cNvPr>
          <p:cNvSpPr/>
          <p:nvPr/>
        </p:nvSpPr>
        <p:spPr>
          <a:xfrm>
            <a:off x="4579775" y="5007006"/>
            <a:ext cx="1705615" cy="1180730"/>
          </a:xfrm>
          <a:prstGeom prst="wedgeEllipseCallout">
            <a:avLst>
              <a:gd name="adj1" fmla="val -54665"/>
              <a:gd name="adj2" fmla="val 57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更新中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0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5246D76-5A14-4562-AB84-59AAE0495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612" y="319281"/>
            <a:ext cx="11056776" cy="62194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34E2D2-ED5B-4E7F-9018-4AD99C0D13AD}"/>
              </a:ext>
            </a:extLst>
          </p:cNvPr>
          <p:cNvSpPr/>
          <p:nvPr/>
        </p:nvSpPr>
        <p:spPr>
          <a:xfrm>
            <a:off x="466532" y="6363478"/>
            <a:ext cx="483380" cy="251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EE2A4310-2EF9-4CB8-9508-8FE212BB9B54}"/>
              </a:ext>
            </a:extLst>
          </p:cNvPr>
          <p:cNvSpPr/>
          <p:nvPr/>
        </p:nvSpPr>
        <p:spPr>
          <a:xfrm>
            <a:off x="1073096" y="5007006"/>
            <a:ext cx="1705615" cy="1180730"/>
          </a:xfrm>
          <a:prstGeom prst="wedgeEllipseCallout">
            <a:avLst>
              <a:gd name="adj1" fmla="val -54665"/>
              <a:gd name="adj2" fmla="val 57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更新完畢</a:t>
            </a:r>
            <a:r>
              <a:rPr lang="en-US" altLang="zh-TW" dirty="0"/>
              <a:t>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5246D76-5A14-4562-AB84-59AAE0495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140" y="319281"/>
            <a:ext cx="11045719" cy="62194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34E2D2-ED5B-4E7F-9018-4AD99C0D13AD}"/>
              </a:ext>
            </a:extLst>
          </p:cNvPr>
          <p:cNvSpPr/>
          <p:nvPr/>
        </p:nvSpPr>
        <p:spPr>
          <a:xfrm>
            <a:off x="1006968" y="1054632"/>
            <a:ext cx="483380" cy="251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EE2A4310-2EF9-4CB8-9508-8FE212BB9B54}"/>
              </a:ext>
            </a:extLst>
          </p:cNvPr>
          <p:cNvSpPr/>
          <p:nvPr/>
        </p:nvSpPr>
        <p:spPr>
          <a:xfrm>
            <a:off x="1073096" y="5007006"/>
            <a:ext cx="1705615" cy="1180730"/>
          </a:xfrm>
          <a:prstGeom prst="wedgeEllipseCallout">
            <a:avLst>
              <a:gd name="adj1" fmla="val -54665"/>
              <a:gd name="adj2" fmla="val 57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更新完畢</a:t>
            </a:r>
            <a:r>
              <a:rPr lang="en-US" altLang="zh-TW" dirty="0"/>
              <a:t>!!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FBBE29-127F-4BF5-926A-6B3B3D69774E}"/>
              </a:ext>
            </a:extLst>
          </p:cNvPr>
          <p:cNvSpPr/>
          <p:nvPr/>
        </p:nvSpPr>
        <p:spPr>
          <a:xfrm>
            <a:off x="1248658" y="2041909"/>
            <a:ext cx="1059536" cy="251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1E8A7C-BDC4-48F4-9EAA-8D8BBBB30F9B}"/>
              </a:ext>
            </a:extLst>
          </p:cNvPr>
          <p:cNvSpPr/>
          <p:nvPr/>
        </p:nvSpPr>
        <p:spPr>
          <a:xfrm>
            <a:off x="8376914" y="1393463"/>
            <a:ext cx="882496" cy="251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C3A3B7B-F300-4C8C-A4F9-2BE525B6C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" y="0"/>
            <a:ext cx="12178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3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EAB0-A17E-4D0D-A923-20BAB512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安裝說明 </a:t>
            </a:r>
            <a:r>
              <a:rPr lang="en-US" altLang="zh-TW" dirty="0"/>
              <a:t>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91907-3874-4527-A696-1F75F8215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 </a:t>
            </a:r>
            <a:r>
              <a:rPr lang="da-DK" dirty="0"/>
              <a:t>Nu-Link_Keil_Driver 3.07.7246r.exe</a:t>
            </a:r>
            <a:endParaRPr lang="en-US" dirty="0"/>
          </a:p>
          <a:p>
            <a:pPr lvl="1"/>
            <a:r>
              <a:rPr lang="zh-TW" altLang="en-US" dirty="0"/>
              <a:t>每一個 </a:t>
            </a:r>
            <a:r>
              <a:rPr lang="zh-TW" altLang="en-US" b="1" u="sng" dirty="0"/>
              <a:t>下一步</a:t>
            </a:r>
            <a:r>
              <a:rPr lang="zh-TW" altLang="en-US" b="1" dirty="0"/>
              <a:t> </a:t>
            </a:r>
            <a:r>
              <a:rPr lang="zh-TW" altLang="en-US" dirty="0"/>
              <a:t>都勇敢的點下去</a:t>
            </a:r>
            <a:endParaRPr lang="en-US" altLang="zh-TW" dirty="0"/>
          </a:p>
          <a:p>
            <a:pPr lvl="1"/>
            <a:r>
              <a:rPr lang="zh-TW" altLang="en-US" dirty="0"/>
              <a:t>當彈出 </a:t>
            </a:r>
            <a:r>
              <a:rPr lang="zh-TW" altLang="en-US" u="sng" dirty="0"/>
              <a:t>安裝程式</a:t>
            </a:r>
            <a:r>
              <a:rPr lang="zh-TW" altLang="en-US" dirty="0"/>
              <a:t> 視窗後，點擊 </a:t>
            </a:r>
            <a:r>
              <a:rPr lang="zh-TW" altLang="en-US" b="1" u="sng" dirty="0"/>
              <a:t>是</a:t>
            </a:r>
            <a:endParaRPr lang="en-US" altLang="zh-TW" b="1" u="sng" dirty="0"/>
          </a:p>
          <a:p>
            <a:pPr lvl="1"/>
            <a:r>
              <a:rPr lang="zh-TW" altLang="en-US" dirty="0"/>
              <a:t>安裝完成後會有一個</a:t>
            </a:r>
            <a:r>
              <a:rPr lang="zh-TW" altLang="en-US" u="sng" dirty="0"/>
              <a:t>驅動</a:t>
            </a:r>
            <a:r>
              <a:rPr lang="zh-TW" altLang="en-US" dirty="0"/>
              <a:t>可選擇性安裝，</a:t>
            </a:r>
            <a:br>
              <a:rPr lang="en-US" altLang="zh-TW" dirty="0"/>
            </a:br>
            <a:r>
              <a:rPr lang="zh-TW" altLang="en-US" dirty="0"/>
              <a:t>再將該驅動也一併安裝</a:t>
            </a:r>
            <a:endParaRPr lang="en-US" altLang="zh-TW" dirty="0"/>
          </a:p>
          <a:p>
            <a:pPr lvl="1"/>
            <a:r>
              <a:rPr lang="zh-TW" altLang="en-US" dirty="0"/>
              <a:t>安裝完成後即可開始使用 </a:t>
            </a:r>
            <a:r>
              <a:rPr lang="en-US" dirty="0"/>
              <a:t>Keil uVision5</a:t>
            </a:r>
          </a:p>
          <a:p>
            <a:endParaRPr lang="en-US" dirty="0"/>
          </a:p>
        </p:txBody>
      </p:sp>
      <p:pic>
        <p:nvPicPr>
          <p:cNvPr id="5" name="圖片 6">
            <a:extLst>
              <a:ext uri="{FF2B5EF4-FFF2-40B4-BE49-F238E27FC236}">
                <a16:creationId xmlns:a16="http://schemas.microsoft.com/office/drawing/2014/main" id="{48F6D307-117A-4B4E-991C-57034C60EA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495" y="2438400"/>
            <a:ext cx="3519776" cy="1541145"/>
          </a:xfrm>
          <a:prstGeom prst="rect">
            <a:avLst/>
          </a:prstGeom>
        </p:spPr>
      </p:pic>
      <p:pic>
        <p:nvPicPr>
          <p:cNvPr id="6" name="圖片 7">
            <a:extLst>
              <a:ext uri="{FF2B5EF4-FFF2-40B4-BE49-F238E27FC236}">
                <a16:creationId xmlns:a16="http://schemas.microsoft.com/office/drawing/2014/main" id="{AEBE2C97-BB93-47D3-8A6F-8212C9AFE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495" y="3979545"/>
            <a:ext cx="3519776" cy="25322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6109B3-1DF5-4392-A2A0-1A9A4CE2E4BD}"/>
              </a:ext>
            </a:extLst>
          </p:cNvPr>
          <p:cNvSpPr/>
          <p:nvPr/>
        </p:nvSpPr>
        <p:spPr>
          <a:xfrm>
            <a:off x="9526555" y="3620278"/>
            <a:ext cx="1119673" cy="251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E83BE-67C0-41C6-A988-784D7D2CC2BE}"/>
              </a:ext>
            </a:extLst>
          </p:cNvPr>
          <p:cNvSpPr/>
          <p:nvPr/>
        </p:nvSpPr>
        <p:spPr>
          <a:xfrm>
            <a:off x="9384546" y="4880768"/>
            <a:ext cx="1625576" cy="251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742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Default Setting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261</TotalTime>
  <Words>713</Words>
  <Application>Microsoft Office PowerPoint</Application>
  <PresentationFormat>Widescreen</PresentationFormat>
  <Paragraphs>87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Corbel</vt:lpstr>
      <vt:lpstr>Times New Roman</vt:lpstr>
      <vt:lpstr>Wingdings</vt:lpstr>
      <vt:lpstr>Feathered</vt:lpstr>
      <vt:lpstr>微處理機系統 &amp; 微處理機系統實習</vt:lpstr>
      <vt:lpstr>Part I  安裝操作說明</vt:lpstr>
      <vt:lpstr>安裝說明 (1)</vt:lpstr>
      <vt:lpstr>安裝說明 (2)</vt:lpstr>
      <vt:lpstr>PowerPoint Presentation</vt:lpstr>
      <vt:lpstr>PowerPoint Presentation</vt:lpstr>
      <vt:lpstr>PowerPoint Presentation</vt:lpstr>
      <vt:lpstr>PowerPoint Presentation</vt:lpstr>
      <vt:lpstr>安裝說明 (3)</vt:lpstr>
      <vt:lpstr>Part II 實驗板更新說明</vt:lpstr>
      <vt:lpstr>實驗板更新說明</vt:lpstr>
      <vt:lpstr>Part III 專案建立操作說明</vt:lpstr>
      <vt:lpstr>專案建立操作說明 (1)</vt:lpstr>
      <vt:lpstr>專案建立操作說明 (2)</vt:lpstr>
      <vt:lpstr>專案建立操作說明 (3)</vt:lpstr>
      <vt:lpstr>Part IV Debug Session 操作說明</vt:lpstr>
      <vt:lpstr>Debug Session 操作說明(1)</vt:lpstr>
      <vt:lpstr>移除retarget.c</vt:lpstr>
      <vt:lpstr>匯入 NuConsole_Retarget.c</vt:lpstr>
      <vt:lpstr>匯入 NuConsole_Retarget.c 至 Library 檔案夾</vt:lpstr>
      <vt:lpstr>匯入 NuConsole.c 至 User</vt:lpstr>
      <vt:lpstr>匯入 NuConsole.c 至 User</vt:lpstr>
      <vt:lpstr>引入標頭檔 NuConsole.h</vt:lpstr>
      <vt:lpstr>呼叫 NuConsole_Init() 以滿足初始化</vt:lpstr>
      <vt:lpstr>Debug Session 操作說明(2)</vt:lpstr>
      <vt:lpstr>打開調試模式</vt:lpstr>
      <vt:lpstr>打開調試模式</vt:lpstr>
      <vt:lpstr>打開調試模式且點擊 Start</vt:lpstr>
      <vt:lpstr>點擊要觀察的程式碼</vt:lpstr>
      <vt:lpstr>點擊 Jump to Cursor Line (Control + F8)</vt:lpstr>
      <vt:lpstr>打開調試模式且點擊 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微處理機系統 &amp;微處理機系統實習</dc:title>
  <dc:creator>Ming</dc:creator>
  <cp:lastModifiedBy>黃鈺茗</cp:lastModifiedBy>
  <cp:revision>34</cp:revision>
  <dcterms:created xsi:type="dcterms:W3CDTF">2020-08-30T12:18:48Z</dcterms:created>
  <dcterms:modified xsi:type="dcterms:W3CDTF">2021-08-18T08:03:46Z</dcterms:modified>
</cp:coreProperties>
</file>