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4"/>
  </p:notesMasterIdLst>
  <p:sldIdLst>
    <p:sldId id="256" r:id="rId2"/>
    <p:sldId id="410" r:id="rId3"/>
    <p:sldId id="427" r:id="rId4"/>
    <p:sldId id="436" r:id="rId5"/>
    <p:sldId id="428" r:id="rId6"/>
    <p:sldId id="437" r:id="rId7"/>
    <p:sldId id="431" r:id="rId8"/>
    <p:sldId id="430" r:id="rId9"/>
    <p:sldId id="421" r:id="rId10"/>
    <p:sldId id="432" r:id="rId11"/>
    <p:sldId id="433" r:id="rId12"/>
    <p:sldId id="365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53E34F-D293-464A-ADD0-E4F5510B2B9F}" v="45" dt="2021-11-23T07:24:40.9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cchang@o365.fcu.edu.tw" userId="5d6e92af-707e-44d9-a48f-9a80309f0b3d" providerId="ADAL" clId="{6553E34F-D293-464A-ADD0-E4F5510B2B9F}"/>
    <pc:docChg chg="modSld">
      <pc:chgData name="checchang@o365.fcu.edu.tw" userId="5d6e92af-707e-44d9-a48f-9a80309f0b3d" providerId="ADAL" clId="{6553E34F-D293-464A-ADD0-E4F5510B2B9F}" dt="2021-11-23T07:24:40.951" v="134" actId="20577"/>
      <pc:docMkLst>
        <pc:docMk/>
      </pc:docMkLst>
      <pc:sldChg chg="modSp mod">
        <pc:chgData name="checchang@o365.fcu.edu.tw" userId="5d6e92af-707e-44d9-a48f-9a80309f0b3d" providerId="ADAL" clId="{6553E34F-D293-464A-ADD0-E4F5510B2B9F}" dt="2021-11-23T07:24:40.951" v="134" actId="20577"/>
        <pc:sldMkLst>
          <pc:docMk/>
          <pc:sldMk cId="1961926750" sldId="490"/>
        </pc:sldMkLst>
        <pc:spChg chg="mod">
          <ac:chgData name="checchang@o365.fcu.edu.tw" userId="5d6e92af-707e-44d9-a48f-9a80309f0b3d" providerId="ADAL" clId="{6553E34F-D293-464A-ADD0-E4F5510B2B9F}" dt="2021-11-23T07:24:40.951" v="134" actId="20577"/>
          <ac:spMkLst>
            <pc:docMk/>
            <pc:sldMk cId="1961926750" sldId="490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A310B-C7D2-4FBA-A52C-8E1DB1514066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A3939-A2F6-4C24-9D5D-395EC49F30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0313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1920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96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0191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760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528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7980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0250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920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6728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320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8021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772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855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4794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8933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2021/12/1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526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A1AFE-7E1A-4230-B6C6-A738DA83E29D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324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微處理機系統</a:t>
            </a:r>
            <a:br>
              <a:rPr lang="en-US" altLang="zh-TW" dirty="0"/>
            </a:br>
            <a:r>
              <a:rPr lang="en-US" altLang="zh-TW" dirty="0"/>
              <a:t>&amp;</a:t>
            </a:r>
            <a:r>
              <a:rPr lang="zh-TW" altLang="en-US" dirty="0"/>
              <a:t>微處理機系統實習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262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274638"/>
            <a:ext cx="8507413" cy="1143000"/>
          </a:xfrm>
        </p:spPr>
        <p:txBody>
          <a:bodyPr/>
          <a:lstStyle/>
          <a:p>
            <a:r>
              <a:rPr lang="en-US" altLang="zh-TW" b="1"/>
              <a:t>Timer operation modes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sz="2400" dirty="0"/>
          </a:p>
          <a:p>
            <a:r>
              <a:rPr lang="en-US" altLang="zh-TW" sz="2400" b="1" dirty="0"/>
              <a:t>One-Shot mode</a:t>
            </a:r>
          </a:p>
          <a:p>
            <a:endParaRPr lang="en-US" altLang="zh-TW" sz="2400" dirty="0"/>
          </a:p>
          <a:p>
            <a:r>
              <a:rPr lang="en-US" altLang="zh-TW" sz="2400" b="1" dirty="0"/>
              <a:t>Periodic mode / Toggle mode</a:t>
            </a:r>
          </a:p>
          <a:p>
            <a:endParaRPr lang="en-US" altLang="zh-TW" sz="2400" dirty="0"/>
          </a:p>
          <a:p>
            <a:r>
              <a:rPr lang="en-US" altLang="zh-TW" sz="2400" b="1" dirty="0"/>
              <a:t>Continuous Counting mode</a:t>
            </a:r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>
            <a:off x="6113464" y="5149851"/>
            <a:ext cx="1587" cy="29051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4025901" y="5151438"/>
            <a:ext cx="1439863" cy="296862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Pct val="75000"/>
              <a:buFont typeface="Arial" panose="020B0604020202020204" pitchFamily="34" charset="0"/>
              <a:buNone/>
            </a:pPr>
            <a:r>
              <a:rPr lang="en-US" altLang="zh-TW" sz="1600">
                <a:solidFill>
                  <a:srgbClr val="333399"/>
                </a:solidFill>
                <a:latin typeface="Arial Unicode MS" pitchFamily="34" charset="-120"/>
                <a:ea typeface="Arial Unicode MS" pitchFamily="34" charset="-120"/>
              </a:rPr>
              <a:t>Continuous</a:t>
            </a:r>
          </a:p>
        </p:txBody>
      </p:sp>
      <p:sp>
        <p:nvSpPr>
          <p:cNvPr id="202758" name="Line 6"/>
          <p:cNvSpPr>
            <a:spLocks noChangeShapeType="1"/>
          </p:cNvSpPr>
          <p:nvPr/>
        </p:nvSpPr>
        <p:spPr bwMode="auto">
          <a:xfrm>
            <a:off x="7051675" y="5295900"/>
            <a:ext cx="3454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2759" name="Text Box 7"/>
          <p:cNvSpPr txBox="1">
            <a:spLocks noChangeArrowheads="1"/>
          </p:cNvSpPr>
          <p:nvPr/>
        </p:nvSpPr>
        <p:spPr bwMode="auto">
          <a:xfrm>
            <a:off x="6959600" y="5080000"/>
            <a:ext cx="452368" cy="28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80000"/>
              </a:lnSpc>
              <a:buClrTx/>
              <a:buSzPct val="75000"/>
              <a:buFont typeface="Arial" panose="020B0604020202020204" pitchFamily="34" charset="0"/>
              <a:buNone/>
            </a:pPr>
            <a:r>
              <a:rPr kumimoji="0" lang="en-US" altLang="zh-TW" sz="16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</a:rPr>
              <a:t>101</a:t>
            </a:r>
          </a:p>
        </p:txBody>
      </p:sp>
      <p:sp>
        <p:nvSpPr>
          <p:cNvPr id="202760" name="Text Box 8"/>
          <p:cNvSpPr txBox="1">
            <a:spLocks noChangeArrowheads="1"/>
          </p:cNvSpPr>
          <p:nvPr/>
        </p:nvSpPr>
        <p:spPr bwMode="auto">
          <a:xfrm>
            <a:off x="9859964" y="5081588"/>
            <a:ext cx="607859" cy="28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80000"/>
              </a:lnSpc>
              <a:buClrTx/>
              <a:buSzPct val="75000"/>
              <a:buFont typeface="Arial" panose="020B0604020202020204" pitchFamily="34" charset="0"/>
              <a:buNone/>
            </a:pPr>
            <a:r>
              <a:rPr kumimoji="0" lang="en-US" altLang="zh-TW" sz="16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</a:rPr>
              <a:t>2</a:t>
            </a:r>
            <a:r>
              <a:rPr kumimoji="0" lang="en-US" altLang="zh-TW" sz="1600" baseline="300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</a:rPr>
              <a:t>24</a:t>
            </a:r>
            <a:r>
              <a:rPr kumimoji="0" lang="en-US" altLang="zh-TW" sz="16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</a:rPr>
              <a:t>-1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4025901" y="3327401"/>
            <a:ext cx="1439863" cy="296863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Pct val="75000"/>
              <a:buFont typeface="Arial" panose="020B0604020202020204" pitchFamily="34" charset="0"/>
              <a:buNone/>
            </a:pPr>
            <a:r>
              <a:rPr lang="en-US" altLang="zh-TW" sz="1600">
                <a:solidFill>
                  <a:srgbClr val="333399"/>
                </a:solidFill>
                <a:latin typeface="Arial Unicode MS" pitchFamily="34" charset="-120"/>
                <a:ea typeface="Arial Unicode MS" pitchFamily="34" charset="-120"/>
              </a:rPr>
              <a:t>One shot</a:t>
            </a:r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>
            <a:off x="6113464" y="3325813"/>
            <a:ext cx="1587" cy="29051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299" name="Line 11"/>
          <p:cNvSpPr>
            <a:spLocks noChangeShapeType="1"/>
          </p:cNvSpPr>
          <p:nvPr/>
        </p:nvSpPr>
        <p:spPr bwMode="auto">
          <a:xfrm>
            <a:off x="6113464" y="3470275"/>
            <a:ext cx="936625" cy="15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6042026" y="3254375"/>
            <a:ext cx="296863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80000"/>
              </a:lnSpc>
              <a:buClrTx/>
              <a:buSzPct val="75000"/>
              <a:buFont typeface="Arial" panose="020B0604020202020204" pitchFamily="34" charset="0"/>
              <a:buNone/>
            </a:pPr>
            <a:r>
              <a:rPr kumimoji="0" lang="en-US" altLang="zh-TW" sz="16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</a:rPr>
              <a:t>0</a:t>
            </a:r>
          </a:p>
        </p:txBody>
      </p:sp>
      <p:sp>
        <p:nvSpPr>
          <p:cNvPr id="12301" name="Text Box 14"/>
          <p:cNvSpPr txBox="1">
            <a:spLocks noChangeArrowheads="1"/>
          </p:cNvSpPr>
          <p:nvPr/>
        </p:nvSpPr>
        <p:spPr bwMode="auto">
          <a:xfrm>
            <a:off x="6527800" y="3254375"/>
            <a:ext cx="484428" cy="28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80000"/>
              </a:lnSpc>
              <a:buClrTx/>
              <a:buSzPct val="75000"/>
              <a:buFont typeface="Arial" panose="020B0604020202020204" pitchFamily="34" charset="0"/>
              <a:buNone/>
            </a:pPr>
            <a:r>
              <a:rPr kumimoji="0" lang="en-US" altLang="zh-TW" sz="16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</a:rPr>
              <a:t>100</a:t>
            </a:r>
          </a:p>
        </p:txBody>
      </p:sp>
      <p:sp>
        <p:nvSpPr>
          <p:cNvPr id="12302" name="Text Box 15"/>
          <p:cNvSpPr txBox="1">
            <a:spLocks noChangeArrowheads="1"/>
          </p:cNvSpPr>
          <p:nvPr/>
        </p:nvSpPr>
        <p:spPr bwMode="auto">
          <a:xfrm>
            <a:off x="4025901" y="4217988"/>
            <a:ext cx="1439863" cy="296862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Pct val="75000"/>
              <a:buFont typeface="Arial" panose="020B0604020202020204" pitchFamily="34" charset="0"/>
              <a:buNone/>
            </a:pPr>
            <a:r>
              <a:rPr lang="en-US" altLang="zh-TW" sz="1600">
                <a:solidFill>
                  <a:srgbClr val="333399"/>
                </a:solidFill>
                <a:latin typeface="Arial Unicode MS" pitchFamily="34" charset="-120"/>
                <a:ea typeface="Arial Unicode MS" pitchFamily="34" charset="-120"/>
              </a:rPr>
              <a:t>Periodic</a:t>
            </a:r>
          </a:p>
        </p:txBody>
      </p:sp>
      <p:sp>
        <p:nvSpPr>
          <p:cNvPr id="12303" name="Line 16"/>
          <p:cNvSpPr>
            <a:spLocks noChangeShapeType="1"/>
          </p:cNvSpPr>
          <p:nvPr/>
        </p:nvSpPr>
        <p:spPr bwMode="auto">
          <a:xfrm>
            <a:off x="6115050" y="4268788"/>
            <a:ext cx="0" cy="2159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304" name="Line 17"/>
          <p:cNvSpPr>
            <a:spLocks noChangeShapeType="1"/>
          </p:cNvSpPr>
          <p:nvPr/>
        </p:nvSpPr>
        <p:spPr bwMode="auto">
          <a:xfrm>
            <a:off x="6113464" y="4411664"/>
            <a:ext cx="936625" cy="158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305" name="Text Box 18"/>
          <p:cNvSpPr txBox="1">
            <a:spLocks noChangeArrowheads="1"/>
          </p:cNvSpPr>
          <p:nvPr/>
        </p:nvSpPr>
        <p:spPr bwMode="auto">
          <a:xfrm>
            <a:off x="6043613" y="4198939"/>
            <a:ext cx="296862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80000"/>
              </a:lnSpc>
              <a:buClrTx/>
              <a:buSzPct val="75000"/>
              <a:buFont typeface="Arial" panose="020B0604020202020204" pitchFamily="34" charset="0"/>
              <a:buNone/>
            </a:pPr>
            <a:r>
              <a:rPr kumimoji="0" lang="en-US" altLang="zh-TW" sz="16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</a:rPr>
              <a:t>0</a:t>
            </a:r>
          </a:p>
        </p:txBody>
      </p:sp>
      <p:sp>
        <p:nvSpPr>
          <p:cNvPr id="12306" name="Text Box 19"/>
          <p:cNvSpPr txBox="1">
            <a:spLocks noChangeArrowheads="1"/>
          </p:cNvSpPr>
          <p:nvPr/>
        </p:nvSpPr>
        <p:spPr bwMode="auto">
          <a:xfrm>
            <a:off x="6546850" y="4198938"/>
            <a:ext cx="484428" cy="28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80000"/>
              </a:lnSpc>
              <a:buClrTx/>
              <a:buSzPct val="75000"/>
              <a:buFont typeface="Arial" panose="020B0604020202020204" pitchFamily="34" charset="0"/>
              <a:buNone/>
            </a:pPr>
            <a:r>
              <a:rPr kumimoji="0" lang="en-US" altLang="zh-TW" sz="16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</a:rPr>
              <a:t>100</a:t>
            </a:r>
          </a:p>
        </p:txBody>
      </p:sp>
      <p:sp>
        <p:nvSpPr>
          <p:cNvPr id="202772" name="Text Box 20"/>
          <p:cNvSpPr txBox="1">
            <a:spLocks noChangeArrowheads="1"/>
          </p:cNvSpPr>
          <p:nvPr/>
        </p:nvSpPr>
        <p:spPr bwMode="auto">
          <a:xfrm>
            <a:off x="6330951" y="3713164"/>
            <a:ext cx="1450975" cy="28733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80000"/>
              </a:lnSpc>
              <a:buClrTx/>
              <a:buSzPct val="75000"/>
              <a:buFont typeface="Arial" panose="020B0604020202020204" pitchFamily="34" charset="0"/>
              <a:buNone/>
            </a:pPr>
            <a:r>
              <a:rPr kumimoji="0" lang="en-US" altLang="zh-TW" sz="160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</a:rPr>
              <a:t>Reset counter</a:t>
            </a:r>
          </a:p>
        </p:txBody>
      </p:sp>
      <p:sp>
        <p:nvSpPr>
          <p:cNvPr id="202773" name="Text Box 21"/>
          <p:cNvSpPr txBox="1">
            <a:spLocks noChangeArrowheads="1"/>
          </p:cNvSpPr>
          <p:nvPr/>
        </p:nvSpPr>
        <p:spPr bwMode="auto">
          <a:xfrm>
            <a:off x="9499601" y="4608514"/>
            <a:ext cx="989013" cy="2889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80000"/>
              </a:lnSpc>
              <a:buClrTx/>
              <a:buSzPct val="75000"/>
              <a:buFont typeface="Arial" panose="020B0604020202020204" pitchFamily="34" charset="0"/>
              <a:buNone/>
            </a:pPr>
            <a:r>
              <a:rPr kumimoji="0" lang="en-US" altLang="zh-TW" sz="160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</a:rPr>
              <a:t>Overflow</a:t>
            </a:r>
          </a:p>
        </p:txBody>
      </p:sp>
      <p:sp>
        <p:nvSpPr>
          <p:cNvPr id="202774" name="Line 22"/>
          <p:cNvSpPr>
            <a:spLocks noChangeShapeType="1"/>
          </p:cNvSpPr>
          <p:nvPr/>
        </p:nvSpPr>
        <p:spPr bwMode="auto">
          <a:xfrm>
            <a:off x="6980238" y="4002089"/>
            <a:ext cx="0" cy="28733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2775" name="Line 23"/>
          <p:cNvSpPr>
            <a:spLocks noChangeShapeType="1"/>
          </p:cNvSpPr>
          <p:nvPr/>
        </p:nvSpPr>
        <p:spPr bwMode="auto">
          <a:xfrm>
            <a:off x="10469563" y="4935539"/>
            <a:ext cx="0" cy="28733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cxnSp>
        <p:nvCxnSpPr>
          <p:cNvPr id="12311" name="AutoShape 24"/>
          <p:cNvCxnSpPr>
            <a:cxnSpLocks noChangeShapeType="1"/>
            <a:stCxn id="12306" idx="3"/>
            <a:endCxn id="12305" idx="2"/>
          </p:cNvCxnSpPr>
          <p:nvPr/>
        </p:nvCxnSpPr>
        <p:spPr bwMode="auto">
          <a:xfrm flipH="1">
            <a:off x="6192838" y="4343401"/>
            <a:ext cx="876300" cy="142875"/>
          </a:xfrm>
          <a:prstGeom prst="curvedConnector4">
            <a:avLst>
              <a:gd name="adj1" fmla="val -25907"/>
              <a:gd name="adj2" fmla="val 25888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2777" name="AutoShape 25"/>
          <p:cNvCxnSpPr>
            <a:cxnSpLocks noChangeShapeType="1"/>
          </p:cNvCxnSpPr>
          <p:nvPr/>
        </p:nvCxnSpPr>
        <p:spPr bwMode="auto">
          <a:xfrm rot="5400000">
            <a:off x="6557963" y="3979863"/>
            <a:ext cx="6350" cy="892175"/>
          </a:xfrm>
          <a:prstGeom prst="curvedConnector3">
            <a:avLst>
              <a:gd name="adj1" fmla="val 3575000"/>
            </a:avLst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2778" name="AutoShape 26"/>
          <p:cNvCxnSpPr>
            <a:cxnSpLocks noChangeShapeType="1"/>
          </p:cNvCxnSpPr>
          <p:nvPr/>
        </p:nvCxnSpPr>
        <p:spPr bwMode="auto">
          <a:xfrm rot="10800000">
            <a:off x="6099175" y="5295900"/>
            <a:ext cx="2160588" cy="776288"/>
          </a:xfrm>
          <a:prstGeom prst="curvedConnector2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2779" name="AutoShape 27"/>
          <p:cNvCxnSpPr>
            <a:cxnSpLocks noChangeShapeType="1"/>
          </p:cNvCxnSpPr>
          <p:nvPr/>
        </p:nvCxnSpPr>
        <p:spPr bwMode="auto">
          <a:xfrm rot="5400000">
            <a:off x="8950326" y="4530726"/>
            <a:ext cx="779463" cy="2303463"/>
          </a:xfrm>
          <a:prstGeom prst="curvedConnector2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2315" name="Line 28"/>
          <p:cNvSpPr>
            <a:spLocks noChangeShapeType="1"/>
          </p:cNvSpPr>
          <p:nvPr/>
        </p:nvSpPr>
        <p:spPr bwMode="auto">
          <a:xfrm>
            <a:off x="6115051" y="5295900"/>
            <a:ext cx="936625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316" name="Text Box 29"/>
          <p:cNvSpPr txBox="1">
            <a:spLocks noChangeArrowheads="1"/>
          </p:cNvSpPr>
          <p:nvPr/>
        </p:nvSpPr>
        <p:spPr bwMode="auto">
          <a:xfrm>
            <a:off x="6043613" y="5078414"/>
            <a:ext cx="296862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80000"/>
              </a:lnSpc>
              <a:buClrTx/>
              <a:buSzPct val="75000"/>
              <a:buFont typeface="Arial" panose="020B0604020202020204" pitchFamily="34" charset="0"/>
              <a:buNone/>
            </a:pPr>
            <a:r>
              <a:rPr kumimoji="0" lang="en-US" altLang="zh-TW" sz="16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</a:rPr>
              <a:t>0</a:t>
            </a:r>
          </a:p>
        </p:txBody>
      </p:sp>
      <p:sp>
        <p:nvSpPr>
          <p:cNvPr id="12317" name="Text Box 30"/>
          <p:cNvSpPr txBox="1">
            <a:spLocks noChangeArrowheads="1"/>
          </p:cNvSpPr>
          <p:nvPr/>
        </p:nvSpPr>
        <p:spPr bwMode="auto">
          <a:xfrm>
            <a:off x="6529388" y="5078413"/>
            <a:ext cx="484428" cy="28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80000"/>
              </a:lnSpc>
              <a:buClrTx/>
              <a:buSzPct val="75000"/>
              <a:buFont typeface="Arial" panose="020B0604020202020204" pitchFamily="34" charset="0"/>
              <a:buNone/>
            </a:pPr>
            <a:r>
              <a:rPr kumimoji="0" lang="en-US" altLang="zh-TW" sz="16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</a:rPr>
              <a:t>100</a:t>
            </a:r>
          </a:p>
        </p:txBody>
      </p:sp>
      <p:sp>
        <p:nvSpPr>
          <p:cNvPr id="12318" name="Line 31"/>
          <p:cNvSpPr>
            <a:spLocks noChangeShapeType="1"/>
          </p:cNvSpPr>
          <p:nvPr/>
        </p:nvSpPr>
        <p:spPr bwMode="auto">
          <a:xfrm>
            <a:off x="7051675" y="3192464"/>
            <a:ext cx="0" cy="28082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319" name="Text Box 32"/>
          <p:cNvSpPr txBox="1">
            <a:spLocks noChangeArrowheads="1"/>
          </p:cNvSpPr>
          <p:nvPr/>
        </p:nvSpPr>
        <p:spPr bwMode="auto">
          <a:xfrm>
            <a:off x="6611939" y="2905125"/>
            <a:ext cx="966931" cy="28931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80000"/>
              </a:lnSpc>
              <a:buClrTx/>
              <a:buSzPct val="75000"/>
              <a:buFont typeface="Arial" panose="020B0604020202020204" pitchFamily="34" charset="0"/>
              <a:buNone/>
            </a:pPr>
            <a:r>
              <a:rPr kumimoji="0" lang="en-US" altLang="zh-TW" sz="160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</a:rPr>
              <a:t>Interrupt</a:t>
            </a:r>
          </a:p>
        </p:txBody>
      </p:sp>
    </p:spTree>
    <p:extLst>
      <p:ext uri="{BB962C8B-B14F-4D97-AF65-F5344CB8AC3E}">
        <p14:creationId xmlns:p14="http://schemas.microsoft.com/office/powerpoint/2010/main" val="66911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0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0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0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0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0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0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0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0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9" grpId="0"/>
      <p:bldP spid="202760" grpId="0"/>
      <p:bldP spid="202772" grpId="0" animBg="1"/>
      <p:bldP spid="20277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35486"/>
          </a:xfrm>
        </p:spPr>
        <p:txBody>
          <a:bodyPr>
            <a:normAutofit/>
          </a:bodyPr>
          <a:lstStyle/>
          <a:p>
            <a:r>
              <a:rPr lang="zh-TW" altLang="en-US" dirty="0"/>
              <a:t>利用</a:t>
            </a:r>
            <a:r>
              <a:rPr lang="en-US" altLang="zh-TW" dirty="0"/>
              <a:t>timer</a:t>
            </a:r>
            <a:r>
              <a:rPr lang="zh-TW" altLang="en-US" dirty="0"/>
              <a:t>中斷功能進行實作</a:t>
            </a:r>
            <a:endParaRPr lang="en-US" altLang="zh-TW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dirty="0"/>
              <a:t>key1</a:t>
            </a:r>
            <a:r>
              <a:rPr lang="zh-TW" altLang="en-US" dirty="0"/>
              <a:t>與</a:t>
            </a:r>
            <a:r>
              <a:rPr lang="en-US" altLang="zh-TW" dirty="0"/>
              <a:t>key2</a:t>
            </a:r>
            <a:r>
              <a:rPr lang="zh-TW" altLang="en-US" dirty="0"/>
              <a:t>調整</a:t>
            </a:r>
            <a:r>
              <a:rPr lang="en-US" altLang="zh-TW" dirty="0"/>
              <a:t>led</a:t>
            </a:r>
            <a:r>
              <a:rPr lang="zh-TW" altLang="en-US" dirty="0"/>
              <a:t>跑馬燈速度（</a:t>
            </a:r>
            <a:r>
              <a:rPr lang="en-US" altLang="zh-TW" dirty="0"/>
              <a:t>PC12-PC15</a:t>
            </a:r>
            <a:r>
              <a:rPr lang="zh-TW" altLang="en-US" dirty="0"/>
              <a:t>）</a:t>
            </a:r>
            <a:endParaRPr lang="en-US" altLang="zh-TW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/>
              <a:t>並使用七段顯示器顯示當前速度值（不限定設計方式）</a:t>
            </a:r>
            <a:endParaRPr lang="en-US" altLang="zh-TW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dirty="0"/>
              <a:t>key3</a:t>
            </a:r>
            <a:r>
              <a:rPr lang="zh-TW" altLang="en-US" dirty="0"/>
              <a:t>做出一個可以立即反應的功能，例如：</a:t>
            </a:r>
            <a:r>
              <a:rPr lang="en-US" altLang="zh-TW" dirty="0"/>
              <a:t>LCD</a:t>
            </a:r>
            <a:r>
              <a:rPr lang="zh-TW" altLang="en-US" dirty="0"/>
              <a:t>背光（</a:t>
            </a:r>
            <a:r>
              <a:rPr lang="en-US" altLang="zh-TW" dirty="0"/>
              <a:t>PD14</a:t>
            </a:r>
            <a:r>
              <a:rPr lang="zh-TW" altLang="en-US" dirty="0"/>
              <a:t>）</a:t>
            </a:r>
            <a:endParaRPr lang="en-US" altLang="zh-TW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/>
              <a:t>試試看如果跑馬燈速度變慢的時候，</a:t>
            </a:r>
            <a:r>
              <a:rPr lang="en-US" altLang="zh-TW" dirty="0"/>
              <a:t>LCD</a:t>
            </a:r>
            <a:r>
              <a:rPr lang="zh-TW" altLang="en-US" dirty="0"/>
              <a:t>背光的調整會不會變較不即時</a:t>
            </a:r>
            <a:r>
              <a:rPr lang="en-US" altLang="zh-TW" dirty="0"/>
              <a:t>? </a:t>
            </a:r>
            <a:r>
              <a:rPr lang="zh-TW" altLang="en-US" dirty="0"/>
              <a:t>為什麼</a:t>
            </a:r>
            <a:r>
              <a:rPr lang="en-US" altLang="zh-TW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41957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altLang="zh-TW" sz="2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090" y="1808956"/>
            <a:ext cx="5557837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9542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012" y="0"/>
            <a:ext cx="8817429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286000" y="4629150"/>
            <a:ext cx="4410075" cy="1971675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橢圓形圖說文字 2"/>
          <p:cNvSpPr/>
          <p:nvPr/>
        </p:nvSpPr>
        <p:spPr>
          <a:xfrm>
            <a:off x="7334250" y="3476625"/>
            <a:ext cx="2457450" cy="1323975"/>
          </a:xfrm>
          <a:prstGeom prst="wedgeEllipseCallout">
            <a:avLst>
              <a:gd name="adj1" fmla="val -71608"/>
              <a:gd name="adj2" fmla="val 1128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中斷</a:t>
            </a:r>
            <a:r>
              <a:rPr lang="en-US" altLang="zh-TW" dirty="0">
                <a:solidFill>
                  <a:schemeClr val="tx1"/>
                </a:solidFill>
              </a:rPr>
              <a:t>? </a:t>
            </a:r>
            <a:r>
              <a:rPr lang="zh-TW" altLang="en-US" dirty="0">
                <a:solidFill>
                  <a:schemeClr val="tx1"/>
                </a:solidFill>
              </a:rPr>
              <a:t>輪詢</a:t>
            </a:r>
            <a:r>
              <a:rPr lang="en-US" altLang="zh-TW" dirty="0">
                <a:solidFill>
                  <a:schemeClr val="tx1"/>
                </a:solidFill>
              </a:rPr>
              <a:t>?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03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2590800" y="342900"/>
            <a:ext cx="0" cy="62103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H="1">
            <a:off x="3352800" y="342900"/>
            <a:ext cx="1080000" cy="0"/>
          </a:xfrm>
          <a:prstGeom prst="straightConnector1">
            <a:avLst/>
          </a:prstGeom>
          <a:ln w="508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>
            <a:off x="2050800" y="342900"/>
            <a:ext cx="10800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254000" y="158234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 = 0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654800" y="158234"/>
            <a:ext cx="93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LED on</a:t>
            </a:r>
            <a:endParaRPr lang="zh-TW" altLang="en-US" dirty="0"/>
          </a:p>
        </p:txBody>
      </p:sp>
      <p:cxnSp>
        <p:nvCxnSpPr>
          <p:cNvPr id="17" name="直線單箭頭接點 16"/>
          <p:cNvCxnSpPr/>
          <p:nvPr/>
        </p:nvCxnSpPr>
        <p:spPr>
          <a:xfrm flipH="1">
            <a:off x="3403600" y="1981201"/>
            <a:ext cx="1080000" cy="0"/>
          </a:xfrm>
          <a:prstGeom prst="straightConnector1">
            <a:avLst/>
          </a:prstGeom>
          <a:ln w="508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4705600" y="1796535"/>
            <a:ext cx="93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LED off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1254000" y="1796535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 = 1</a:t>
            </a:r>
            <a:endParaRPr lang="zh-TW" altLang="en-US" dirty="0"/>
          </a:p>
        </p:txBody>
      </p:sp>
      <p:cxnSp>
        <p:nvCxnSpPr>
          <p:cNvPr id="20" name="直線單箭頭接點 19"/>
          <p:cNvCxnSpPr/>
          <p:nvPr/>
        </p:nvCxnSpPr>
        <p:spPr>
          <a:xfrm flipH="1">
            <a:off x="3403600" y="3539869"/>
            <a:ext cx="1080000" cy="0"/>
          </a:xfrm>
          <a:prstGeom prst="straightConnector1">
            <a:avLst/>
          </a:prstGeom>
          <a:ln w="508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4705600" y="3355203"/>
            <a:ext cx="93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LED on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254000" y="3355203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 = 2</a:t>
            </a:r>
            <a:endParaRPr lang="zh-TW" altLang="en-US" dirty="0"/>
          </a:p>
        </p:txBody>
      </p:sp>
      <p:cxnSp>
        <p:nvCxnSpPr>
          <p:cNvPr id="23" name="直線單箭頭接點 22"/>
          <p:cNvCxnSpPr/>
          <p:nvPr/>
        </p:nvCxnSpPr>
        <p:spPr>
          <a:xfrm flipH="1">
            <a:off x="3352800" y="5098536"/>
            <a:ext cx="1080000" cy="0"/>
          </a:xfrm>
          <a:prstGeom prst="straightConnector1">
            <a:avLst/>
          </a:prstGeom>
          <a:ln w="508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4654800" y="4913870"/>
            <a:ext cx="93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LED off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1203200" y="4913870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 = 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5037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2590800" y="342900"/>
            <a:ext cx="0" cy="62103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H="1">
            <a:off x="3352800" y="342900"/>
            <a:ext cx="1080000" cy="0"/>
          </a:xfrm>
          <a:prstGeom prst="straightConnector1">
            <a:avLst/>
          </a:prstGeom>
          <a:ln w="508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>
            <a:off x="2050800" y="342900"/>
            <a:ext cx="10800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254000" y="158234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 = 0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654800" y="158234"/>
            <a:ext cx="93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LED on</a:t>
            </a:r>
            <a:endParaRPr lang="zh-TW" altLang="en-US" dirty="0"/>
          </a:p>
        </p:txBody>
      </p:sp>
      <p:cxnSp>
        <p:nvCxnSpPr>
          <p:cNvPr id="17" name="直線單箭頭接點 16"/>
          <p:cNvCxnSpPr/>
          <p:nvPr/>
        </p:nvCxnSpPr>
        <p:spPr>
          <a:xfrm flipH="1">
            <a:off x="3403600" y="1981201"/>
            <a:ext cx="1080000" cy="0"/>
          </a:xfrm>
          <a:prstGeom prst="straightConnector1">
            <a:avLst/>
          </a:prstGeom>
          <a:ln w="508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4705600" y="1796535"/>
            <a:ext cx="93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LED off</a:t>
            </a:r>
            <a:endParaRPr lang="zh-TW" altLang="en-US" dirty="0"/>
          </a:p>
        </p:txBody>
      </p:sp>
      <p:cxnSp>
        <p:nvCxnSpPr>
          <p:cNvPr id="20" name="直線單箭頭接點 19"/>
          <p:cNvCxnSpPr/>
          <p:nvPr/>
        </p:nvCxnSpPr>
        <p:spPr>
          <a:xfrm flipH="1">
            <a:off x="3403600" y="3539869"/>
            <a:ext cx="1080000" cy="0"/>
          </a:xfrm>
          <a:prstGeom prst="straightConnector1">
            <a:avLst/>
          </a:prstGeom>
          <a:ln w="508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4705600" y="3355203"/>
            <a:ext cx="93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LED on</a:t>
            </a:r>
            <a:endParaRPr lang="zh-TW" altLang="en-US" dirty="0"/>
          </a:p>
        </p:txBody>
      </p:sp>
      <p:cxnSp>
        <p:nvCxnSpPr>
          <p:cNvPr id="23" name="直線單箭頭接點 22"/>
          <p:cNvCxnSpPr/>
          <p:nvPr/>
        </p:nvCxnSpPr>
        <p:spPr>
          <a:xfrm flipH="1">
            <a:off x="3352800" y="5098536"/>
            <a:ext cx="1080000" cy="0"/>
          </a:xfrm>
          <a:prstGeom prst="straightConnector1">
            <a:avLst/>
          </a:prstGeom>
          <a:ln w="508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4654800" y="4913870"/>
            <a:ext cx="93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LED off</a:t>
            </a:r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2755900" y="647700"/>
            <a:ext cx="3162300" cy="10692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CLK_SysTickDelay</a:t>
            </a:r>
            <a:r>
              <a:rPr lang="en-US" altLang="zh-TW" dirty="0">
                <a:solidFill>
                  <a:schemeClr val="tx1"/>
                </a:solidFill>
              </a:rPr>
              <a:t>(10)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755900" y="2196067"/>
            <a:ext cx="3162300" cy="10692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CLK_SysTickDelay</a:t>
            </a:r>
            <a:r>
              <a:rPr lang="en-US" altLang="zh-TW" dirty="0">
                <a:solidFill>
                  <a:schemeClr val="tx1"/>
                </a:solidFill>
              </a:rPr>
              <a:t>(10)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755900" y="3784602"/>
            <a:ext cx="3162300" cy="10692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CLK_SysTickDelay</a:t>
            </a:r>
            <a:r>
              <a:rPr lang="en-US" altLang="zh-TW" dirty="0">
                <a:solidFill>
                  <a:schemeClr val="tx1"/>
                </a:solidFill>
              </a:rPr>
              <a:t>(10)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755900" y="5343269"/>
            <a:ext cx="3162300" cy="10692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CLK_SysTickDelay</a:t>
            </a:r>
            <a:r>
              <a:rPr lang="en-US" altLang="zh-TW" dirty="0">
                <a:solidFill>
                  <a:schemeClr val="tx1"/>
                </a:solidFill>
              </a:rPr>
              <a:t>(10)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6F67848F-8337-4E43-B9D2-561312F12F81}"/>
              </a:ext>
            </a:extLst>
          </p:cNvPr>
          <p:cNvSpPr/>
          <p:nvPr/>
        </p:nvSpPr>
        <p:spPr>
          <a:xfrm flipH="1">
            <a:off x="9017001" y="217100"/>
            <a:ext cx="2819397" cy="9652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5038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2590800" y="342900"/>
            <a:ext cx="0" cy="62103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H="1">
            <a:off x="3352800" y="342900"/>
            <a:ext cx="1080000" cy="0"/>
          </a:xfrm>
          <a:prstGeom prst="straightConnector1">
            <a:avLst/>
          </a:prstGeom>
          <a:ln w="508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>
            <a:off x="2050800" y="342900"/>
            <a:ext cx="10800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254000" y="158234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 = 0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654800" y="158234"/>
            <a:ext cx="93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LED on</a:t>
            </a:r>
            <a:endParaRPr lang="zh-TW" altLang="en-US" dirty="0"/>
          </a:p>
        </p:txBody>
      </p:sp>
      <p:cxnSp>
        <p:nvCxnSpPr>
          <p:cNvPr id="17" name="直線單箭頭接點 16"/>
          <p:cNvCxnSpPr/>
          <p:nvPr/>
        </p:nvCxnSpPr>
        <p:spPr>
          <a:xfrm flipH="1">
            <a:off x="3403600" y="1981201"/>
            <a:ext cx="1080000" cy="0"/>
          </a:xfrm>
          <a:prstGeom prst="straightConnector1">
            <a:avLst/>
          </a:prstGeom>
          <a:ln w="508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4705600" y="1796535"/>
            <a:ext cx="93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LED off</a:t>
            </a:r>
            <a:endParaRPr lang="zh-TW" altLang="en-US" dirty="0"/>
          </a:p>
        </p:txBody>
      </p:sp>
      <p:cxnSp>
        <p:nvCxnSpPr>
          <p:cNvPr id="20" name="直線單箭頭接點 19"/>
          <p:cNvCxnSpPr/>
          <p:nvPr/>
        </p:nvCxnSpPr>
        <p:spPr>
          <a:xfrm flipH="1">
            <a:off x="3403600" y="3539869"/>
            <a:ext cx="1080000" cy="0"/>
          </a:xfrm>
          <a:prstGeom prst="straightConnector1">
            <a:avLst/>
          </a:prstGeom>
          <a:ln w="508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4705600" y="3355203"/>
            <a:ext cx="93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LED on</a:t>
            </a:r>
            <a:endParaRPr lang="zh-TW" altLang="en-US" dirty="0"/>
          </a:p>
        </p:txBody>
      </p:sp>
      <p:cxnSp>
        <p:nvCxnSpPr>
          <p:cNvPr id="23" name="直線單箭頭接點 22"/>
          <p:cNvCxnSpPr/>
          <p:nvPr/>
        </p:nvCxnSpPr>
        <p:spPr>
          <a:xfrm flipH="1">
            <a:off x="3352800" y="5098536"/>
            <a:ext cx="1080000" cy="0"/>
          </a:xfrm>
          <a:prstGeom prst="straightConnector1">
            <a:avLst/>
          </a:prstGeom>
          <a:ln w="508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4654800" y="4913870"/>
            <a:ext cx="93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LED off</a:t>
            </a:r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2755900" y="647700"/>
            <a:ext cx="3162300" cy="10692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CLK_SysTickDelay</a:t>
            </a:r>
            <a:r>
              <a:rPr lang="en-US" altLang="zh-TW" dirty="0">
                <a:solidFill>
                  <a:schemeClr val="tx1"/>
                </a:solidFill>
              </a:rPr>
              <a:t>(1000000)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755900" y="2196067"/>
            <a:ext cx="3162300" cy="10692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CLK_SysTickDelay</a:t>
            </a:r>
            <a:r>
              <a:rPr lang="en-US" altLang="zh-TW" dirty="0">
                <a:solidFill>
                  <a:schemeClr val="tx1"/>
                </a:solidFill>
              </a:rPr>
              <a:t>(1000000)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755900" y="3784602"/>
            <a:ext cx="3162300" cy="10692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CLK_SysTickDelay</a:t>
            </a:r>
            <a:r>
              <a:rPr lang="en-US" altLang="zh-TW" dirty="0">
                <a:solidFill>
                  <a:schemeClr val="tx1"/>
                </a:solidFill>
              </a:rPr>
              <a:t>(1000000)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755900" y="5343269"/>
            <a:ext cx="3162300" cy="10692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CLK_SysTickDelay</a:t>
            </a:r>
            <a:r>
              <a:rPr lang="en-US" altLang="zh-TW" dirty="0">
                <a:solidFill>
                  <a:schemeClr val="tx1"/>
                </a:solidFill>
              </a:rPr>
              <a:t>(1000000)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0" name="箭號: 向右 29">
            <a:extLst>
              <a:ext uri="{FF2B5EF4-FFF2-40B4-BE49-F238E27FC236}">
                <a16:creationId xmlns:a16="http://schemas.microsoft.com/office/drawing/2014/main" id="{4CC5A664-8B95-41D5-857F-74EEB448EBE7}"/>
              </a:ext>
            </a:extLst>
          </p:cNvPr>
          <p:cNvSpPr/>
          <p:nvPr/>
        </p:nvSpPr>
        <p:spPr>
          <a:xfrm flipH="1">
            <a:off x="9017001" y="217100"/>
            <a:ext cx="2819397" cy="9652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2396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48EF0C-53DE-4362-9BA5-98E8C1375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5CD4F9-E4FE-4E6C-9D42-AF8045DB5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9749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76375" y="1184275"/>
            <a:ext cx="3638550" cy="1003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Learning board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>
            <a:off x="5127625" y="1685925"/>
            <a:ext cx="1943100" cy="0"/>
          </a:xfrm>
          <a:prstGeom prst="straightConnector1">
            <a:avLst/>
          </a:prstGeom>
          <a:ln w="508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070725" y="1184275"/>
            <a:ext cx="2133600" cy="1003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Timer (freq.)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76375" y="2187574"/>
            <a:ext cx="3638550" cy="33369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While(1)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    …….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3409950" y="1266825"/>
            <a:ext cx="1619250" cy="8477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Time’s up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118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06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114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65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739812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2740</TotalTime>
  <Words>221</Words>
  <Application>Microsoft Office PowerPoint</Application>
  <PresentationFormat>寬螢幕</PresentationFormat>
  <Paragraphs>62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Arial Unicode MS</vt:lpstr>
      <vt:lpstr>Arial</vt:lpstr>
      <vt:lpstr>Calibri</vt:lpstr>
      <vt:lpstr>Trebuchet MS</vt:lpstr>
      <vt:lpstr>Wingdings 3</vt:lpstr>
      <vt:lpstr>多面向</vt:lpstr>
      <vt:lpstr>微處理機系統 &amp;微處理機系統實習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Timer operation modes</vt:lpstr>
      <vt:lpstr>實作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微處理機系統 &amp;微處理機系統實習</dc:title>
  <dc:creator>Ray</dc:creator>
  <cp:lastModifiedBy>張哲誠</cp:lastModifiedBy>
  <cp:revision>158</cp:revision>
  <dcterms:created xsi:type="dcterms:W3CDTF">2020-09-21T16:32:26Z</dcterms:created>
  <dcterms:modified xsi:type="dcterms:W3CDTF">2021-11-30T17:36:41Z</dcterms:modified>
</cp:coreProperties>
</file>