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11090283" r:id="rId3"/>
    <p:sldId id="11090284" r:id="rId4"/>
    <p:sldId id="11090286" r:id="rId5"/>
    <p:sldId id="11090287" r:id="rId6"/>
    <p:sldId id="11090269" r:id="rId7"/>
    <p:sldId id="11090288" r:id="rId8"/>
    <p:sldId id="11090289" r:id="rId9"/>
    <p:sldId id="11090256" r:id="rId10"/>
  </p:sldIdLst>
  <p:sldSz cx="12192000" cy="6858000"/>
  <p:notesSz cx="6858000" cy="9144000"/>
  <p:embeddedFontLs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华文宋体" panose="02010600040101010101" pitchFamily="2" charset="-122"/>
      <p:regular r:id="rId15"/>
    </p:embeddedFont>
    <p:embeddedFont>
      <p:font typeface="华文中宋" panose="02010600040101010101" pitchFamily="2" charset="-122"/>
      <p:regular r:id="rId16"/>
    </p:embeddedFont>
    <p:embeddedFont>
      <p:font typeface="思源黑体 CN Regular" panose="02010600030101010101" charset="0"/>
      <p:bold r:id="rId17"/>
      <p:italic r:id="rId18"/>
      <p:boldItalic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9" userDrawn="1">
          <p15:clr>
            <a:srgbClr val="A4A3A4"/>
          </p15:clr>
        </p15:guide>
        <p15:guide id="2" pos="3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77BFF5"/>
    <a:srgbClr val="0179BA"/>
    <a:srgbClr val="0079BA"/>
    <a:srgbClr val="BAB100"/>
    <a:srgbClr val="00BA16"/>
    <a:srgbClr val="E6E6E6"/>
    <a:srgbClr val="0028BA"/>
    <a:srgbClr val="0086D0"/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 autoAdjust="0"/>
    <p:restoredTop sz="93834" autoAdjust="0"/>
  </p:normalViewPr>
  <p:slideViewPr>
    <p:cSldViewPr snapToGrid="0" showGuides="1">
      <p:cViewPr varScale="1">
        <p:scale>
          <a:sx n="106" d="100"/>
          <a:sy n="106" d="100"/>
        </p:scale>
        <p:origin x="100" y="220"/>
      </p:cViewPr>
      <p:guideLst>
        <p:guide orient="horz" pos="3769"/>
        <p:guide pos="39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639D-76E5-4641-BBF9-1397B5F52531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845F-A443-4A2F-8118-ECE927F142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587A-5460-A509-0FF6-9B1FF02A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3128D9-B72C-D981-2A01-60A4D01BB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F0D5C-38B3-EC2A-FB63-D5C5D24E8C6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FFA0C-AFF7-241F-7C2E-169029D2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E80BD4-004D-EF67-63A7-3B1E77E51A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8D0A2-1149-466D-83F8-BF2B06B7C56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B5ACF-15F0-FE09-06CD-71636778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FF9246-88FC-4BC5-9635-422B42526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BA1F4-8349-32BF-5D3A-9C4CB1B2AE4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C729-4D7D-3154-5E50-0DD9EC7C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E81246-4943-50F6-800E-0CB5E0B41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1E853-4ECF-C860-0A72-83BA416887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0" name="组合 39"/>
          <p:cNvGrpSpPr/>
          <p:nvPr userDrawn="1"/>
        </p:nvGrpSpPr>
        <p:grpSpPr>
          <a:xfrm>
            <a:off x="0" y="6484362"/>
            <a:ext cx="12192000" cy="345287"/>
            <a:chOff x="0" y="6484362"/>
            <a:chExt cx="12192000" cy="345287"/>
          </a:xfrm>
        </p:grpSpPr>
        <p:cxnSp>
          <p:nvCxnSpPr>
            <p:cNvPr id="41" name="直接连接符 40"/>
            <p:cNvCxnSpPr/>
            <p:nvPr userDrawn="1"/>
          </p:nvCxnSpPr>
          <p:spPr>
            <a:xfrm>
              <a:off x="0" y="6657005"/>
              <a:ext cx="8457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 userDrawn="1"/>
          </p:nvSpPr>
          <p:spPr>
            <a:xfrm>
              <a:off x="846595" y="6484362"/>
              <a:ext cx="2012089" cy="345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ctr" defTabSz="914400" rtl="0" eaLnBrk="1" latinLnBrk="0" hangingPunct="1">
                <a:lnSpc>
                  <a:spcPct val="130000"/>
                </a:lnSpc>
              </a:pPr>
              <a:r>
                <a:rPr lang="zh-CN" altLang="en-US" sz="1400" kern="1200" spc="300" dirty="0">
                  <a:solidFill>
                    <a:srgbClr val="007ABB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竢实扬华 自强不息</a:t>
              </a:r>
            </a:p>
          </p:txBody>
        </p:sp>
        <p:cxnSp>
          <p:nvCxnSpPr>
            <p:cNvPr id="43" name="直接连接符 42"/>
            <p:cNvCxnSpPr/>
            <p:nvPr userDrawn="1"/>
          </p:nvCxnSpPr>
          <p:spPr>
            <a:xfrm>
              <a:off x="2859553" y="6657005"/>
              <a:ext cx="933244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1.jpeg"/><Relationship Id="rId5" Type="http://schemas.openxmlformats.org/officeDocument/2006/relationships/tags" Target="../tags/tag12.xml"/><Relationship Id="rId10" Type="http://schemas.openxmlformats.org/officeDocument/2006/relationships/image" Target="../media/image10.jpeg"/><Relationship Id="rId4" Type="http://schemas.openxmlformats.org/officeDocument/2006/relationships/tags" Target="../tags/tag11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16.xml"/><Relationship Id="rId7" Type="http://schemas.openxmlformats.org/officeDocument/2006/relationships/image" Target="../media/image1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492125" y="2289175"/>
            <a:ext cx="11429365" cy="238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使用</a:t>
            </a:r>
            <a:r>
              <a:rPr lang="en-US" altLang="zh-CN" sz="5400" b="1" dirty="0" err="1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PocketPal</a:t>
            </a: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、</a:t>
            </a:r>
            <a:r>
              <a:rPr lang="en-US" altLang="zh-CN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5400" dirty="0"/>
              <a:t> </a:t>
            </a: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在手机端本地部署小型大模型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 amt="5000"/>
          </a:blip>
          <a:srcRect l="2633" r="2633" b="36399"/>
          <a:stretch>
            <a:fillRect/>
          </a:stretch>
        </p:blipFill>
        <p:spPr>
          <a:xfrm>
            <a:off x="0" y="6004615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5" y="233680"/>
            <a:ext cx="3051175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2C4-A594-CD48-FD54-40BFE944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8831E4F1-F2CC-47B8-C24C-E503FC606340}"/>
              </a:ext>
            </a:extLst>
          </p:cNvPr>
          <p:cNvSpPr/>
          <p:nvPr/>
        </p:nvSpPr>
        <p:spPr>
          <a:xfrm rot="10800000" flipH="1">
            <a:off x="0" y="236854"/>
            <a:ext cx="28454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A5597-E47C-131C-EC9E-5C5545ED97B5}"/>
              </a:ext>
            </a:extLst>
          </p:cNvPr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使用工具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E383AD-65BA-CFC2-8D59-A5A28DA59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0" y="698272"/>
            <a:ext cx="3301408" cy="2678250"/>
          </a:xfrm>
          <a:prstGeom prst="rect">
            <a:avLst/>
          </a:prstGeom>
        </p:spPr>
      </p:pic>
      <p:sp>
        <p:nvSpPr>
          <p:cNvPr id="16" name="圆角矩形 11">
            <a:extLst>
              <a:ext uri="{FF2B5EF4-FFF2-40B4-BE49-F238E27FC236}">
                <a16:creationId xmlns:a16="http://schemas.microsoft.com/office/drawing/2014/main" id="{81B87008-CF87-4263-739E-7DF5776ABC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6342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09ACBA-2C02-E8F9-9DB7-0EEDBA4BE3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7304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PocketPal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是一款袖珍型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助手，由直接在手机上运行的小型语言模型 （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SLM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） 提供支持。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PocketPal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专为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iOS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设计，让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用户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无需互联网连接即可与各种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SLM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进行交互。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/>
            <a:endParaRPr lang="zh-CN" altLang="en-US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直接下载途径：</a:t>
            </a:r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商店、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https://github.com/a-ghorbani/pocketpal-ai</a:t>
            </a:r>
          </a:p>
        </p:txBody>
      </p:sp>
      <p:sp>
        <p:nvSpPr>
          <p:cNvPr id="20" name="圆角矩形 11">
            <a:extLst>
              <a:ext uri="{FF2B5EF4-FFF2-40B4-BE49-F238E27FC236}">
                <a16:creationId xmlns:a16="http://schemas.microsoft.com/office/drawing/2014/main" id="{3C521EFD-86E3-67CB-C328-76E3875438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71319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5AFF5-82DB-2069-820E-93B9B0D369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52281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 err="1"/>
              <a:t>Termux</a:t>
            </a:r>
            <a:r>
              <a:rPr lang="zh-CN" altLang="en-US" dirty="0"/>
              <a:t> 是一款适用于 </a:t>
            </a:r>
            <a:r>
              <a:rPr lang="en-US" altLang="zh-CN" dirty="0"/>
              <a:t>Android</a:t>
            </a:r>
            <a:r>
              <a:rPr lang="zh-CN" altLang="en-US" dirty="0"/>
              <a:t> 的终端模拟器，它提供了一个类似 </a:t>
            </a:r>
            <a:r>
              <a:rPr lang="en-US" altLang="zh-CN" dirty="0"/>
              <a:t>Linux</a:t>
            </a:r>
            <a:r>
              <a:rPr lang="zh-CN" altLang="en-US" dirty="0"/>
              <a:t> 的环境，可以直接在手机上运行命令行工具、开发代码、管理服务器等。本</a:t>
            </a:r>
            <a:r>
              <a:rPr lang="en-US" altLang="zh-CN" dirty="0"/>
              <a:t>PPT</a:t>
            </a:r>
            <a:r>
              <a:rPr lang="zh-CN" altLang="en-US" dirty="0"/>
              <a:t>用于下载</a:t>
            </a:r>
            <a:r>
              <a:rPr lang="en-US" altLang="zh-CN" sz="1800" dirty="0"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1800" dirty="0"/>
              <a:t> </a:t>
            </a:r>
            <a:r>
              <a:rPr lang="zh-CN" altLang="en-US" sz="1800" dirty="0"/>
              <a:t>并操作</a:t>
            </a:r>
            <a:r>
              <a:rPr lang="en-US" altLang="zh-CN" sz="1800" dirty="0"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1800" dirty="0"/>
              <a:t> </a:t>
            </a:r>
            <a:endParaRPr lang="en-US" altLang="zh-CN" dirty="0"/>
          </a:p>
          <a:p>
            <a:endParaRPr lang="zh-CN" altLang="en-US" dirty="0"/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直接下载途径：</a:t>
            </a:r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商店、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dirty="0"/>
              <a:t>https://github.com/termux/termux-app/releases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C0567-323E-0AED-2A1E-F0E003F12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97" y="921444"/>
            <a:ext cx="2701595" cy="2556631"/>
          </a:xfrm>
          <a:prstGeom prst="rect">
            <a:avLst/>
          </a:prstGeom>
        </p:spPr>
      </p:pic>
      <p:sp>
        <p:nvSpPr>
          <p:cNvPr id="25" name="圆角矩形 11">
            <a:extLst>
              <a:ext uri="{FF2B5EF4-FFF2-40B4-BE49-F238E27FC236}">
                <a16:creationId xmlns:a16="http://schemas.microsoft.com/office/drawing/2014/main" id="{BF4D52C5-45F8-822B-CBF6-8602592C407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26407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BDDAF5-8DBE-9155-AF9C-23975DE23E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07369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 dirty="0"/>
              <a:t>Llama.cpp</a:t>
            </a:r>
            <a:r>
              <a:rPr lang="zh-CN" altLang="en-US" sz="1600" dirty="0"/>
              <a:t> 是一个用 </a:t>
            </a:r>
            <a:r>
              <a:rPr lang="en-US" altLang="zh-CN" sz="1600" dirty="0"/>
              <a:t>C++ </a:t>
            </a:r>
            <a:r>
              <a:rPr lang="zh-CN" altLang="en-US" sz="1600" dirty="0"/>
              <a:t>编写的轻量级推理引擎，用于在本地设备上运行 </a:t>
            </a:r>
            <a:r>
              <a:rPr lang="en-US" altLang="zh-CN" sz="1600" dirty="0"/>
              <a:t>Meta</a:t>
            </a:r>
            <a:r>
              <a:rPr lang="zh-CN" altLang="en-US" sz="1600" dirty="0"/>
              <a:t>（</a:t>
            </a:r>
            <a:r>
              <a:rPr lang="en-US" altLang="zh-CN" sz="1600" dirty="0"/>
              <a:t>Facebook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LLaMA</a:t>
            </a:r>
            <a:r>
              <a:rPr lang="en-US" altLang="zh-CN" sz="1600" dirty="0"/>
              <a:t> </a:t>
            </a:r>
            <a:r>
              <a:rPr lang="zh-CN" altLang="en-US" sz="1600" dirty="0"/>
              <a:t>系列大语言模型，无需 </a:t>
            </a:r>
            <a:r>
              <a:rPr lang="en-US" altLang="zh-CN" sz="1600" dirty="0"/>
              <a:t>GPU</a:t>
            </a:r>
            <a:r>
              <a:rPr lang="zh-CN" altLang="en-US" sz="1600" dirty="0"/>
              <a:t>，只用 </a:t>
            </a:r>
            <a:r>
              <a:rPr lang="en-US" altLang="zh-CN" sz="1600" dirty="0"/>
              <a:t>CPU </a:t>
            </a:r>
            <a:r>
              <a:rPr lang="zh-CN" altLang="en-US" sz="1600" dirty="0"/>
              <a:t>也能跑，可以在 </a:t>
            </a:r>
            <a:r>
              <a:rPr lang="en-US" altLang="zh-CN" sz="1600" dirty="0"/>
              <a:t>PC</a:t>
            </a:r>
            <a:r>
              <a:rPr lang="zh-CN" altLang="en-US" sz="1600" dirty="0"/>
              <a:t>、</a:t>
            </a:r>
            <a:r>
              <a:rPr lang="en-US" altLang="zh-CN" sz="1600" dirty="0"/>
              <a:t>Mac</a:t>
            </a:r>
            <a:r>
              <a:rPr lang="zh-CN" altLang="en-US" sz="1600" dirty="0"/>
              <a:t>、</a:t>
            </a:r>
            <a:r>
              <a:rPr lang="en-US" altLang="zh-CN" sz="1600" dirty="0"/>
              <a:t>Linux</a:t>
            </a:r>
            <a:r>
              <a:rPr lang="zh-CN" altLang="en-US" sz="1600" dirty="0"/>
              <a:t>、</a:t>
            </a:r>
            <a:r>
              <a:rPr lang="en-US" altLang="zh-CN" sz="1600" dirty="0"/>
              <a:t>Android</a:t>
            </a:r>
            <a:r>
              <a:rPr lang="zh-CN" altLang="en-US" sz="1600" dirty="0"/>
              <a:t>，甚至树莓派上运行。</a:t>
            </a:r>
            <a:endParaRPr lang="en-US" altLang="zh-CN" sz="1600" dirty="0"/>
          </a:p>
          <a:p>
            <a:endParaRPr lang="zh-CN" altLang="en-US" sz="1600" dirty="0"/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下载途径：通过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Termux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中的命令行下载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dirty="0"/>
              <a:t>https://github.com/ggml-org/llama.cpp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</p:txBody>
      </p:sp>
      <p:pic>
        <p:nvPicPr>
          <p:cNvPr id="2050" name="Picture 2" descr="骆马">
            <a:extLst>
              <a:ext uri="{FF2B5EF4-FFF2-40B4-BE49-F238E27FC236}">
                <a16:creationId xmlns:a16="http://schemas.microsoft.com/office/drawing/2014/main" id="{1E476CBD-1525-4FA1-0A89-E4CF5DEE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37" y="1662021"/>
            <a:ext cx="3640353" cy="121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2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0A67-FBC3-014C-7654-328D894F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73B37993-AEF4-B875-3628-E953AF0B7A0E}"/>
              </a:ext>
            </a:extLst>
          </p:cNvPr>
          <p:cNvSpPr/>
          <p:nvPr/>
        </p:nvSpPr>
        <p:spPr>
          <a:xfrm rot="10800000" flipH="1">
            <a:off x="0" y="236854"/>
            <a:ext cx="5564605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E1FCA3-5938-E4EB-8D32-7832296E766C}"/>
              </a:ext>
            </a:extLst>
          </p:cNvPr>
          <p:cNvSpPr txBox="1"/>
          <p:nvPr/>
        </p:nvSpPr>
        <p:spPr>
          <a:xfrm>
            <a:off x="210820" y="236855"/>
            <a:ext cx="5143233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PocketPal</a:t>
            </a:r>
            <a:r>
              <a:rPr lang="en-US" altLang="zh-CN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Ai </a:t>
            </a:r>
            <a:r>
              <a:rPr lang="zh-CN" altLang="en-US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与 </a:t>
            </a:r>
            <a:r>
              <a:rPr lang="en-US" altLang="zh-CN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Llama.cpp</a:t>
            </a:r>
            <a:r>
              <a:rPr lang="zh-CN" altLang="en-US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对比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7FBC39-CC6A-3451-9D7A-558348A7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52391"/>
              </p:ext>
            </p:extLst>
          </p:nvPr>
        </p:nvGraphicFramePr>
        <p:xfrm>
          <a:off x="994868" y="1159027"/>
          <a:ext cx="10255911" cy="4939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8637">
                  <a:extLst>
                    <a:ext uri="{9D8B030D-6E8A-4147-A177-3AD203B41FA5}">
                      <a16:colId xmlns:a16="http://schemas.microsoft.com/office/drawing/2014/main" val="690608658"/>
                    </a:ext>
                  </a:extLst>
                </a:gridCol>
                <a:gridCol w="3418637">
                  <a:extLst>
                    <a:ext uri="{9D8B030D-6E8A-4147-A177-3AD203B41FA5}">
                      <a16:colId xmlns:a16="http://schemas.microsoft.com/office/drawing/2014/main" val="1629975406"/>
                    </a:ext>
                  </a:extLst>
                </a:gridCol>
                <a:gridCol w="3418637">
                  <a:extLst>
                    <a:ext uri="{9D8B030D-6E8A-4147-A177-3AD203B41FA5}">
                      <a16:colId xmlns:a16="http://schemas.microsoft.com/office/drawing/2014/main" val="2194166676"/>
                    </a:ext>
                  </a:extLst>
                </a:gridCol>
              </a:tblGrid>
              <a:tr h="470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PocketPal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b="1" dirty="0"/>
                        <a:t>Llama.cpp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212"/>
                  </a:ext>
                </a:extLst>
              </a:tr>
              <a:tr h="559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开源性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开源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开源</a:t>
                      </a: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13317"/>
                  </a:ext>
                </a:extLst>
              </a:tr>
              <a:tr h="557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用户界面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自带图形界面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完全通过命令行操作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74362"/>
                  </a:ext>
                </a:extLst>
              </a:tr>
              <a:tr h="716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模型支持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支持各种模型，使用多大模型取决于手机性能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支持多种模型，使用多大模型取决于手机性能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00279"/>
                  </a:ext>
                </a:extLst>
              </a:tr>
              <a:tr h="1252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硬件支持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支持两种手机操作系统（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dirty="0"/>
                        <a:t>可以在 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Android</a:t>
                      </a:r>
                      <a:r>
                        <a:rPr lang="zh-CN" altLang="en-US" sz="1800" dirty="0"/>
                        <a:t>，甚至树莓派上运行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2674"/>
                  </a:ext>
                </a:extLst>
              </a:tr>
              <a:tr h="716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适用场景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适用于新手快速部署蒸馏模型，离线使用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适用于有一点代码基础的同学在手机端本地部署小型大模型，离线使用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80805"/>
                  </a:ext>
                </a:extLst>
              </a:tr>
              <a:tr h="557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性能表现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推理速度快，</a:t>
                      </a:r>
                      <a:r>
                        <a:rPr lang="zh-CN" altLang="en-US" b="0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性能取决于下载的模型大小，以及手机的性能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推理速度快，</a:t>
                      </a:r>
                      <a:r>
                        <a:rPr lang="zh-CN" altLang="en-US" b="0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性能取决于下载的模型大小，以及手机的性能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6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DDFC-0985-F227-B0E7-F5143A94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88BC7B29-70D3-0598-682F-18FEF29D8D8E}"/>
              </a:ext>
            </a:extLst>
          </p:cNvPr>
          <p:cNvSpPr/>
          <p:nvPr/>
        </p:nvSpPr>
        <p:spPr>
          <a:xfrm rot="10800000" flipH="1">
            <a:off x="1" y="236851"/>
            <a:ext cx="6231689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D61EED-EE5B-1815-FC09-F49EB0E28507}"/>
              </a:ext>
            </a:extLst>
          </p:cNvPr>
          <p:cNvSpPr txBox="1"/>
          <p:nvPr/>
        </p:nvSpPr>
        <p:spPr>
          <a:xfrm>
            <a:off x="241300" y="236855"/>
            <a:ext cx="62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PocketPal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AI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3450F0C-4806-3EA9-F7EC-855D4796C4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1493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15637-4CB9-1DD1-F70B-4BB33A033E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9758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1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PocketPal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 AI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F5C143-B1E4-4D2E-45D6-9B244D48E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9758" y="137033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</a:t>
            </a:r>
            <a:r>
              <a:rPr lang="en-US" altLang="zh-CN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 或 </a:t>
            </a:r>
            <a:r>
              <a:rPr lang="en-US" altLang="zh-CN" sz="18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搜索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PocketPal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 AI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，点击下载。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E1DE07-A151-BEBA-0F2F-C78902F2B8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3" y="2309396"/>
            <a:ext cx="2744101" cy="4112337"/>
          </a:xfrm>
          <a:prstGeom prst="rect">
            <a:avLst/>
          </a:prstGeom>
        </p:spPr>
      </p:pic>
      <p:sp>
        <p:nvSpPr>
          <p:cNvPr id="17" name="圆角矩形 11">
            <a:extLst>
              <a:ext uri="{FF2B5EF4-FFF2-40B4-BE49-F238E27FC236}">
                <a16:creationId xmlns:a16="http://schemas.microsoft.com/office/drawing/2014/main" id="{F452B8E2-39B8-3F28-F79B-46E703A0A9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68290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5D321F-1978-4809-8475-6C0D5E092E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6555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2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：进入选取模型界面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DE7FB0-B9DB-A4A3-B359-B32BC11FB2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6555" y="137033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点击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Select Model,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然后点击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Add from Hugging Face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进入选取模型界面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F713306-15A2-01C0-A45E-B00ABBDE4F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70" y="2466875"/>
            <a:ext cx="2454295" cy="36780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D9A3A0B-B088-951D-3451-9CBD180F3A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77" y="2466876"/>
            <a:ext cx="2454295" cy="36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D3AC-E96F-A915-B71B-885118E3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11">
            <a:extLst>
              <a:ext uri="{FF2B5EF4-FFF2-40B4-BE49-F238E27FC236}">
                <a16:creationId xmlns:a16="http://schemas.microsoft.com/office/drawing/2014/main" id="{3140ABB8-46F7-6283-D9CA-A6D4068BD0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71310" y="1367127"/>
            <a:ext cx="3343046" cy="4896278"/>
          </a:xfrm>
          <a:prstGeom prst="roundRect">
            <a:avLst>
              <a:gd name="adj" fmla="val 2052"/>
            </a:avLst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99103165-2C3D-C1E7-20F5-297FEEF62244}"/>
              </a:ext>
            </a:extLst>
          </p:cNvPr>
          <p:cNvSpPr/>
          <p:nvPr/>
        </p:nvSpPr>
        <p:spPr>
          <a:xfrm rot="10800000" flipH="1">
            <a:off x="1" y="236851"/>
            <a:ext cx="6231689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ED1E27-42D8-5321-7508-D63CA8BD4659}"/>
              </a:ext>
            </a:extLst>
          </p:cNvPr>
          <p:cNvSpPr txBox="1"/>
          <p:nvPr/>
        </p:nvSpPr>
        <p:spPr>
          <a:xfrm>
            <a:off x="241300" y="236855"/>
            <a:ext cx="62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PocketPal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AI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5" name="圆角矩形 11">
            <a:extLst>
              <a:ext uri="{FF2B5EF4-FFF2-40B4-BE49-F238E27FC236}">
                <a16:creationId xmlns:a16="http://schemas.microsoft.com/office/drawing/2014/main" id="{6EF4C670-F03E-A74C-8D85-BB62DFA5E2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1493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80FDB1-25AD-B837-CDEE-152D1BDFC1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9758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3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1.5Bdeepseek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小型大模型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983FB-6512-C511-E5BB-967D5B3CD79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3868" y="1477705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在模型选取页面选择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1.5B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参数量的模型，下载期间不要离开否则会下载失败。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82234D-D9BD-26AA-DC08-3751D2A94D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9" y="2344725"/>
            <a:ext cx="2540031" cy="380651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E62CD3F-1B46-B29F-4871-3EC05C579519}"/>
              </a:ext>
            </a:extLst>
          </p:cNvPr>
          <p:cNvSpPr txBox="1"/>
          <p:nvPr/>
        </p:nvSpPr>
        <p:spPr>
          <a:xfrm>
            <a:off x="7946924" y="698520"/>
            <a:ext cx="198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模型运行效果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33F969-D484-2672-19CD-A2BDBA9C25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70" y="1478811"/>
            <a:ext cx="3193718" cy="47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5" name="圆角矩形 11">
            <a:extLst>
              <a:ext uri="{FF2B5EF4-FFF2-40B4-BE49-F238E27FC236}">
                <a16:creationId xmlns:a16="http://schemas.microsoft.com/office/drawing/2014/main" id="{420DA258-48C0-7B91-9500-34BB5CF97B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0181" y="89260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34A7ED-E63C-811F-9589-0D12E8EE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38446" y="105008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1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软件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CC8EA8-7E4B-D84F-7E1E-4B37A73A0A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8446" y="134282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</a:t>
            </a:r>
            <a:r>
              <a:rPr lang="en-US" altLang="zh-CN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 或 </a:t>
            </a:r>
            <a:r>
              <a:rPr lang="en-US" altLang="zh-CN" sz="1800" b="1" i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r>
              <a:rPr lang="zh-CN" altLang="en-US" sz="1800" b="1" i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搜索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，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点击下载。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4F09255-4F32-B760-627A-F22EB7A407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55" y="2309396"/>
            <a:ext cx="2701090" cy="4046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19D2-C028-8AF8-629C-6E5F5ED5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1CA0DFFD-4C2E-D673-A1AA-2C6F3EC329BC}"/>
              </a:ext>
            </a:extLst>
          </p:cNvPr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B407B-7BB1-6333-54F1-F942D1D19D3E}"/>
              </a:ext>
            </a:extLst>
          </p:cNvPr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BC65CC94-180B-286A-592D-D25E31CC18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21117" y="908384"/>
            <a:ext cx="7595383" cy="83909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3CDE5-188B-7309-0F9B-79BB21971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09383" y="973990"/>
            <a:ext cx="737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2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按照以下代码逐行操作（代码复制请到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Github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的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txt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文件）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B89993F-5677-6DD5-73C5-9DA914A2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35" y="1869530"/>
            <a:ext cx="8703929" cy="36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9A60-728E-C77D-C2FA-96B71122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D256032E-51FB-99BC-A64B-6C5F57B8C0B2}"/>
              </a:ext>
            </a:extLst>
          </p:cNvPr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2C5E66-5E76-9ACA-7AFD-46BF77BA0252}"/>
              </a:ext>
            </a:extLst>
          </p:cNvPr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2" name="圆角矩形 11">
            <a:extLst>
              <a:ext uri="{FF2B5EF4-FFF2-40B4-BE49-F238E27FC236}">
                <a16:creationId xmlns:a16="http://schemas.microsoft.com/office/drawing/2014/main" id="{AF0880DD-9B29-721E-10BA-AE74F9EE29D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2513" y="2034464"/>
            <a:ext cx="4820022" cy="228334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CBFA71-24F5-3082-25B9-DA818C7A67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9030" y="2071038"/>
            <a:ext cx="4206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3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：进入浏览器使用大模型</a:t>
            </a:r>
            <a:endParaRPr lang="en-US" altLang="zh-CN" sz="20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pPr algn="ctr"/>
            <a:endParaRPr lang="en-US" altLang="zh-CN" sz="20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运行完启动大模型的代码后会出现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地址，将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地址复制粘贴到浏览器，如果等待时间长，返回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重新进入浏览器就会显示出来了。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pPr algn="ctr"/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12B6E-DC13-4559-8E25-721A733831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13" y="1279433"/>
            <a:ext cx="3257432" cy="4880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182103-C4CE-2343-21FB-CDFF6519D440}"/>
              </a:ext>
            </a:extLst>
          </p:cNvPr>
          <p:cNvSpPr txBox="1"/>
          <p:nvPr/>
        </p:nvSpPr>
        <p:spPr>
          <a:xfrm>
            <a:off x="7946924" y="698520"/>
            <a:ext cx="198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模型运行效果</a:t>
            </a:r>
          </a:p>
        </p:txBody>
      </p:sp>
    </p:spTree>
    <p:extLst>
      <p:ext uri="{BB962C8B-B14F-4D97-AF65-F5344CB8AC3E}">
        <p14:creationId xmlns:p14="http://schemas.microsoft.com/office/powerpoint/2010/main" val="31046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 amt="20000"/>
          </a:blip>
          <a:srcRect l="2633" r="2633" b="36399"/>
          <a:stretch>
            <a:fillRect/>
          </a:stretch>
        </p:blipFill>
        <p:spPr>
          <a:xfrm>
            <a:off x="0" y="5993326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43615" y="2391754"/>
            <a:ext cx="618713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spc="300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B" panose="00020600040101010101" pitchFamily="18" charset="-122"/>
              </a:rPr>
              <a:t>感谢观看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625" y="1374778"/>
            <a:ext cx="1654585" cy="508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7036B6-D829-037E-E8BD-23BB60860C47}"/>
              </a:ext>
            </a:extLst>
          </p:cNvPr>
          <p:cNvSpPr txBox="1"/>
          <p:nvPr/>
        </p:nvSpPr>
        <p:spPr>
          <a:xfrm>
            <a:off x="679306" y="5529108"/>
            <a:ext cx="41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制作人：杨翊 </a:t>
            </a:r>
            <a:r>
              <a:rPr lang="en-US" altLang="zh-CN" dirty="0"/>
              <a:t>1808233610@qq.com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2MTNjYTRiNWExMmNhMzAwNGUwMjg1MjI5MTBmN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568</Words>
  <Application>Microsoft Office PowerPoint</Application>
  <PresentationFormat>宽屏</PresentationFormat>
  <Paragraphs>62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华文中宋</vt:lpstr>
      <vt:lpstr>Arial</vt:lpstr>
      <vt:lpstr>华文宋体</vt:lpstr>
      <vt:lpstr>等线 Light</vt:lpstr>
      <vt:lpstr>宋体</vt:lpstr>
      <vt:lpstr>思源黑体 CN Regular</vt:lpstr>
      <vt:lpstr>-apple-system</vt:lpstr>
      <vt:lpstr>思源宋体 CN Heavy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</dc:creator>
  <cp:lastModifiedBy>翊 杨</cp:lastModifiedBy>
  <cp:revision>96</cp:revision>
  <dcterms:created xsi:type="dcterms:W3CDTF">2023-05-22T13:14:00Z</dcterms:created>
  <dcterms:modified xsi:type="dcterms:W3CDTF">2025-03-22T12:02:45Z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0E6AEA7873A24586ACEFD13B8B36456A_12</vt:lpwstr>
  </property>
  <property fmtid="{D5CDD505-2E9C-101B-9397-08002B2CF9AE}" pid="3" name="KSOProductBuildVer">
    <vt:lpwstr>2052-12.1.0.20305</vt:lpwstr>
  </property>
</Properties>
</file>