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"/>
  </p:notesMasterIdLst>
  <p:sldIdLst>
    <p:sldId id="257" r:id="rId3"/>
    <p:sldId id="11090280" r:id="rId5"/>
    <p:sldId id="11090283" r:id="rId6"/>
    <p:sldId id="11090284" r:id="rId7"/>
    <p:sldId id="11090285" r:id="rId8"/>
    <p:sldId id="11090286" r:id="rId9"/>
    <p:sldId id="11090287" r:id="rId10"/>
    <p:sldId id="11090256" r:id="rId11"/>
  </p:sldIdLst>
  <p:sldSz cx="12192000" cy="6858000"/>
  <p:notesSz cx="6858000" cy="9144000"/>
  <p:embeddedFontLst>
    <p:embeddedFont>
      <p:font typeface="思源黑体 CN Regular" panose="020F0702030404030204" charset="-122"/>
      <p:bold r:id="rId15"/>
      <p:italic r:id="rId16"/>
      <p:boldItalic r:id="rId17"/>
    </p:embeddedFont>
    <p:embeddedFont>
      <p:font typeface="华文宋体" panose="02010600040101010101" pitchFamily="2" charset="-122"/>
      <p:regular r:id="rId18"/>
    </p:embeddedFont>
    <p:embeddedFont>
      <p:font typeface="华文中宋" panose="02010600040101010101" charset="-122"/>
      <p:regular r:id="rId19"/>
    </p:embeddedFont>
    <p:embeddedFont>
      <p:font typeface="Lato" panose="020F0502020204030203" pitchFamily="34" charset="0"/>
      <p:regular r:id="rId20"/>
      <p:bold r:id="rId21"/>
      <p:italic r:id="rId22"/>
      <p:boldItalic r:id="rId23"/>
    </p:embeddedFont>
    <p:embeddedFont>
      <p:font typeface="等线" panose="02010600030101010101" charset="-122"/>
      <p:regular r:id="rId24"/>
    </p:embeddedFont>
    <p:embeddedFont>
      <p:font typeface="等线 Light" panose="02010600030101010101" charset="-122"/>
      <p:regular r:id="rId25"/>
    </p:embeddedFont>
  </p:embeddedFontLst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69" userDrawn="1">
          <p15:clr>
            <a:srgbClr val="A4A3A4"/>
          </p15:clr>
        </p15:guide>
        <p15:guide id="2" pos="395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C492"/>
    <a:srgbClr val="FF9933"/>
    <a:srgbClr val="77BFF5"/>
    <a:srgbClr val="0179BA"/>
    <a:srgbClr val="0079BA"/>
    <a:srgbClr val="BAB100"/>
    <a:srgbClr val="00BA16"/>
    <a:srgbClr val="E6E6E6"/>
    <a:srgbClr val="0028BA"/>
    <a:srgbClr val="0086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09" autoAdjust="0"/>
    <p:restoredTop sz="77535" autoAdjust="0"/>
  </p:normalViewPr>
  <p:slideViewPr>
    <p:cSldViewPr snapToGrid="0" showGuides="1">
      <p:cViewPr varScale="1">
        <p:scale>
          <a:sx n="79" d="100"/>
          <a:sy n="79" d="100"/>
        </p:scale>
        <p:origin x="77" y="696"/>
      </p:cViewPr>
      <p:guideLst>
        <p:guide orient="horz" pos="3769"/>
        <p:guide pos="395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tags" Target="tags/tag18.xml"/><Relationship Id="rId25" Type="http://schemas.openxmlformats.org/officeDocument/2006/relationships/font" Target="fonts/font11.fntdata"/><Relationship Id="rId24" Type="http://schemas.openxmlformats.org/officeDocument/2006/relationships/font" Target="fonts/font10.fntdata"/><Relationship Id="rId23" Type="http://schemas.openxmlformats.org/officeDocument/2006/relationships/font" Target="fonts/font9.fntdata"/><Relationship Id="rId22" Type="http://schemas.openxmlformats.org/officeDocument/2006/relationships/font" Target="fonts/font8.fntdata"/><Relationship Id="rId21" Type="http://schemas.openxmlformats.org/officeDocument/2006/relationships/font" Target="fonts/font7.fntdata"/><Relationship Id="rId20" Type="http://schemas.openxmlformats.org/officeDocument/2006/relationships/font" Target="fonts/font6.fntdata"/><Relationship Id="rId2" Type="http://schemas.openxmlformats.org/officeDocument/2006/relationships/theme" Target="theme/theme1.xml"/><Relationship Id="rId19" Type="http://schemas.openxmlformats.org/officeDocument/2006/relationships/font" Target="fonts/font5.fntdata"/><Relationship Id="rId18" Type="http://schemas.openxmlformats.org/officeDocument/2006/relationships/font" Target="fonts/font4.fntdata"/><Relationship Id="rId17" Type="http://schemas.openxmlformats.org/officeDocument/2006/relationships/font" Target="fonts/font3.fntdata"/><Relationship Id="rId16" Type="http://schemas.openxmlformats.org/officeDocument/2006/relationships/font" Target="fonts/font2.fntdata"/><Relationship Id="rId15" Type="http://schemas.openxmlformats.org/officeDocument/2006/relationships/font" Target="fonts/font1.fntdata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C9639D-76E5-4641-BBF9-1397B5F525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39845F-A443-4A2F-8118-ECE927F142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A1FB5D8-9A61-4D15-9B43-63084C4A9B4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Regular" panose="020F0702030404030204" charset="-122"/>
                <a:ea typeface="思源黑体 CN Regular" panose="020F070203040403020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思源黑体 CN Regular" panose="020F0702030404030204" charset="-122"/>
              <a:ea typeface="思源黑体 CN Regular" panose="020F0702030404030204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RKLLM-Toolkit 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是为用户提供在计算机上进行大语言模型的量化、转换的开发套件。</a:t>
            </a:r>
            <a:endParaRPr lang="en-US" altLang="zh-CN" b="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  <a:p>
            <a:r>
              <a:rPr lang="en-US" altLang="zh-CN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RKLLM Runtime 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主 要 负 责 加 载 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RKLLM-Toolkit 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转换得到的 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RKLLM 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模型，</a:t>
            </a:r>
            <a:endParaRPr lang="en-US" altLang="zh-CN" b="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  <a:p>
            <a:r>
              <a:rPr lang="zh-CN" alt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并在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ROC-RK3588-RT 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板端通过调用 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NPU 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驱动在 </a:t>
            </a:r>
            <a:r>
              <a:rPr lang="en-US" altLang="zh-CN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Rockchip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NPU 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上实现 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RKLLM 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模型的推理。在推理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RKLLM 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模型时，用户可以自行定义 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RKLLM 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模型的推理参数设置，定义不同的文本生成方式，并通过预先定义的回调函数不断获得模型的推理结果。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39845F-A443-4A2F-8118-ECE927F142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lnSpc>
                <a:spcPts val="1800"/>
              </a:lnSpc>
              <a:spcAft>
                <a:spcPts val="1800"/>
              </a:spcAft>
              <a:buNone/>
            </a:pPr>
            <a:r>
              <a:rPr lang="en-US" altLang="zh-CN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RKLLM-Toolkit 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是为用户提供在计算机上进行大语言模型的量化、转换的开发套件。</a:t>
            </a:r>
            <a:endParaRPr lang="en-US" altLang="zh-CN" b="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  <a:p>
            <a:pPr algn="l">
              <a:lnSpc>
                <a:spcPts val="1800"/>
              </a:lnSpc>
              <a:spcAft>
                <a:spcPts val="1800"/>
              </a:spcAft>
              <a:buNone/>
            </a:pPr>
            <a:r>
              <a:rPr lang="zh-CN" alt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模型转换</a:t>
            </a:r>
            <a:endParaRPr lang="en-US" altLang="zh-CN" dirty="0">
              <a:solidFill>
                <a:srgbClr val="404040"/>
              </a:solidFill>
              <a:latin typeface="Lato" panose="020F0502020204030203" pitchFamily="34" charset="0"/>
            </a:endParaRPr>
          </a:p>
          <a:p>
            <a:pPr algn="l">
              <a:lnSpc>
                <a:spcPts val="1800"/>
              </a:lnSpc>
              <a:spcAft>
                <a:spcPts val="1800"/>
              </a:spcAft>
              <a:buNone/>
            </a:pPr>
            <a:r>
              <a:rPr lang="en-US" altLang="zh-CN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Hugging Face </a:t>
            </a:r>
            <a:r>
              <a:rPr lang="zh-CN" altLang="en-US" dirty="0">
                <a:solidFill>
                  <a:srgbClr val="404040"/>
                </a:solidFill>
                <a:latin typeface="Lato" panose="020F0502020204030203" pitchFamily="34" charset="0"/>
              </a:rPr>
              <a:t> </a:t>
            </a:r>
            <a:r>
              <a:rPr lang="en-US" altLang="zh-CN" dirty="0">
                <a:solidFill>
                  <a:srgbClr val="404040"/>
                </a:solidFill>
                <a:latin typeface="Lato" panose="020F0502020204030203" pitchFamily="34" charset="0"/>
              </a:rPr>
              <a:t>LLM</a:t>
            </a:r>
            <a:r>
              <a:rPr lang="zh-CN" altLang="en-US" dirty="0">
                <a:solidFill>
                  <a:srgbClr val="404040"/>
                </a:solidFill>
                <a:latin typeface="Lato" panose="020F0502020204030203" pitchFamily="34" charset="0"/>
              </a:rPr>
              <a:t> 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转换为 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RKLLM 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模型</a:t>
            </a:r>
            <a:endParaRPr lang="en-US" altLang="zh-CN" b="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  <a:p>
            <a:pPr algn="l">
              <a:lnSpc>
                <a:spcPts val="1800"/>
              </a:lnSpc>
              <a:spcAft>
                <a:spcPts val="1800"/>
              </a:spcAft>
              <a:buNone/>
            </a:pPr>
            <a:r>
              <a:rPr lang="en-US" altLang="zh-CN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RKLLM 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模型能够在 </a:t>
            </a:r>
            <a:r>
              <a:rPr lang="en-US" altLang="zh-CN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Rockchip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NPU 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平台上加载使用。</a:t>
            </a:r>
            <a:endParaRPr lang="zh-CN" altLang="en-US" b="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  <a:p>
            <a:pPr algn="l">
              <a:lnSpc>
                <a:spcPts val="1800"/>
              </a:lnSpc>
              <a:spcAft>
                <a:spcPts val="1800"/>
              </a:spcAft>
            </a:pPr>
            <a:r>
              <a:rPr lang="zh-CN" alt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量化功能</a:t>
            </a:r>
            <a:endParaRPr lang="en-US" altLang="zh-CN" b="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  <a:p>
            <a:pPr algn="l">
              <a:lnSpc>
                <a:spcPts val="1800"/>
              </a:lnSpc>
              <a:spcAft>
                <a:spcPts val="1800"/>
              </a:spcAft>
            </a:pPr>
            <a:r>
              <a:rPr lang="zh-CN" alt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支持将浮点模型量化为定点模型，目前支持的量化类型包括 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w4a16 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和 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w8a8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。</a:t>
            </a:r>
            <a:endParaRPr lang="zh-CN" altLang="en-US" b="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39845F-A443-4A2F-8118-ECE927F142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lnSpc>
                <a:spcPts val="1800"/>
              </a:lnSpc>
              <a:spcAft>
                <a:spcPts val="1800"/>
              </a:spcAft>
              <a:buNone/>
            </a:pPr>
            <a:r>
              <a:rPr lang="en-US" altLang="zh-CN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RKLLM-Toolkit 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是为用户提供在计算机上进行大语言模型的量化、转换的开发套件。</a:t>
            </a:r>
            <a:endParaRPr lang="en-US" altLang="zh-CN" b="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  <a:p>
            <a:pPr algn="l">
              <a:lnSpc>
                <a:spcPts val="1800"/>
              </a:lnSpc>
              <a:spcAft>
                <a:spcPts val="1800"/>
              </a:spcAft>
              <a:buNone/>
            </a:pPr>
            <a:r>
              <a:rPr lang="zh-CN" alt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模型转换</a:t>
            </a:r>
            <a:endParaRPr lang="en-US" altLang="zh-CN" dirty="0">
              <a:solidFill>
                <a:srgbClr val="404040"/>
              </a:solidFill>
              <a:latin typeface="Lato" panose="020F0502020204030203" pitchFamily="34" charset="0"/>
            </a:endParaRPr>
          </a:p>
          <a:p>
            <a:pPr algn="l">
              <a:lnSpc>
                <a:spcPts val="1800"/>
              </a:lnSpc>
              <a:spcAft>
                <a:spcPts val="1800"/>
              </a:spcAft>
              <a:buNone/>
            </a:pPr>
            <a:r>
              <a:rPr lang="en-US" altLang="zh-CN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Hugging Face </a:t>
            </a:r>
            <a:r>
              <a:rPr lang="zh-CN" altLang="en-US" dirty="0">
                <a:solidFill>
                  <a:srgbClr val="404040"/>
                </a:solidFill>
                <a:latin typeface="Lato" panose="020F0502020204030203" pitchFamily="34" charset="0"/>
              </a:rPr>
              <a:t> </a:t>
            </a:r>
            <a:r>
              <a:rPr lang="en-US" altLang="zh-CN" dirty="0">
                <a:solidFill>
                  <a:srgbClr val="404040"/>
                </a:solidFill>
                <a:latin typeface="Lato" panose="020F0502020204030203" pitchFamily="34" charset="0"/>
              </a:rPr>
              <a:t>LLM</a:t>
            </a:r>
            <a:r>
              <a:rPr lang="zh-CN" altLang="en-US" dirty="0">
                <a:solidFill>
                  <a:srgbClr val="404040"/>
                </a:solidFill>
                <a:latin typeface="Lato" panose="020F0502020204030203" pitchFamily="34" charset="0"/>
              </a:rPr>
              <a:t> 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转换为 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RKLLM 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模型</a:t>
            </a:r>
            <a:endParaRPr lang="en-US" altLang="zh-CN" b="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  <a:p>
            <a:pPr algn="l">
              <a:lnSpc>
                <a:spcPts val="1800"/>
              </a:lnSpc>
              <a:spcAft>
                <a:spcPts val="1800"/>
              </a:spcAft>
              <a:buNone/>
            </a:pPr>
            <a:r>
              <a:rPr lang="en-US" altLang="zh-CN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RKLLM 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模型能够在 </a:t>
            </a:r>
            <a:r>
              <a:rPr lang="en-US" altLang="zh-CN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Rockchip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NPU 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平台上加载使用。</a:t>
            </a:r>
            <a:endParaRPr lang="zh-CN" altLang="en-US" b="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  <a:p>
            <a:pPr algn="l">
              <a:lnSpc>
                <a:spcPts val="1800"/>
              </a:lnSpc>
              <a:spcAft>
                <a:spcPts val="1800"/>
              </a:spcAft>
            </a:pPr>
            <a:r>
              <a:rPr lang="zh-CN" alt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量化功能</a:t>
            </a:r>
            <a:endParaRPr lang="en-US" altLang="zh-CN" b="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  <a:p>
            <a:pPr algn="l">
              <a:lnSpc>
                <a:spcPts val="1800"/>
              </a:lnSpc>
              <a:spcAft>
                <a:spcPts val="1800"/>
              </a:spcAft>
            </a:pPr>
            <a:r>
              <a:rPr lang="zh-CN" alt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支持将浮点模型量化为定点模型，目前支持的量化类型包括 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w4a16 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和 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w8a8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。</a:t>
            </a:r>
            <a:endParaRPr lang="zh-CN" altLang="en-US" b="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39845F-A443-4A2F-8118-ECE927F142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lnSpc>
                <a:spcPts val="1800"/>
              </a:lnSpc>
              <a:spcAft>
                <a:spcPts val="1800"/>
              </a:spcAft>
              <a:buNone/>
            </a:pPr>
            <a:r>
              <a:rPr lang="en-US" altLang="zh-CN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RKLLM-Toolkit 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是为用户提供在计算机上进行大语言模型的量化、转换的开发套件。</a:t>
            </a:r>
            <a:endParaRPr lang="en-US" altLang="zh-CN" b="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  <a:p>
            <a:pPr algn="l">
              <a:lnSpc>
                <a:spcPts val="1800"/>
              </a:lnSpc>
              <a:spcAft>
                <a:spcPts val="1800"/>
              </a:spcAft>
              <a:buNone/>
            </a:pPr>
            <a:r>
              <a:rPr lang="zh-CN" alt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模型转换</a:t>
            </a:r>
            <a:endParaRPr lang="en-US" altLang="zh-CN" dirty="0">
              <a:solidFill>
                <a:srgbClr val="404040"/>
              </a:solidFill>
              <a:latin typeface="Lato" panose="020F0502020204030203" pitchFamily="34" charset="0"/>
            </a:endParaRPr>
          </a:p>
          <a:p>
            <a:pPr algn="l">
              <a:lnSpc>
                <a:spcPts val="1800"/>
              </a:lnSpc>
              <a:spcAft>
                <a:spcPts val="1800"/>
              </a:spcAft>
              <a:buNone/>
            </a:pPr>
            <a:r>
              <a:rPr lang="en-US" altLang="zh-CN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Hugging Face </a:t>
            </a:r>
            <a:r>
              <a:rPr lang="zh-CN" altLang="en-US" dirty="0">
                <a:solidFill>
                  <a:srgbClr val="404040"/>
                </a:solidFill>
                <a:latin typeface="Lato" panose="020F0502020204030203" pitchFamily="34" charset="0"/>
              </a:rPr>
              <a:t> </a:t>
            </a:r>
            <a:r>
              <a:rPr lang="en-US" altLang="zh-CN" dirty="0">
                <a:solidFill>
                  <a:srgbClr val="404040"/>
                </a:solidFill>
                <a:latin typeface="Lato" panose="020F0502020204030203" pitchFamily="34" charset="0"/>
              </a:rPr>
              <a:t>LLM</a:t>
            </a:r>
            <a:r>
              <a:rPr lang="zh-CN" altLang="en-US" dirty="0">
                <a:solidFill>
                  <a:srgbClr val="404040"/>
                </a:solidFill>
                <a:latin typeface="Lato" panose="020F0502020204030203" pitchFamily="34" charset="0"/>
              </a:rPr>
              <a:t> 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转换为 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RKLLM 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模型</a:t>
            </a:r>
            <a:endParaRPr lang="en-US" altLang="zh-CN" b="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  <a:p>
            <a:pPr algn="l">
              <a:lnSpc>
                <a:spcPts val="1800"/>
              </a:lnSpc>
              <a:spcAft>
                <a:spcPts val="1800"/>
              </a:spcAft>
              <a:buNone/>
            </a:pPr>
            <a:r>
              <a:rPr lang="en-US" altLang="zh-CN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RKLLM 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模型能够在 </a:t>
            </a:r>
            <a:r>
              <a:rPr lang="en-US" altLang="zh-CN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Rockchip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NPU 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平台上加载使用。</a:t>
            </a:r>
            <a:endParaRPr lang="zh-CN" altLang="en-US" b="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  <a:p>
            <a:pPr algn="l">
              <a:lnSpc>
                <a:spcPts val="1800"/>
              </a:lnSpc>
              <a:spcAft>
                <a:spcPts val="1800"/>
              </a:spcAft>
            </a:pPr>
            <a:r>
              <a:rPr lang="zh-CN" alt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量化功能</a:t>
            </a:r>
            <a:endParaRPr lang="en-US" altLang="zh-CN" b="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  <a:p>
            <a:pPr algn="l">
              <a:lnSpc>
                <a:spcPts val="1800"/>
              </a:lnSpc>
              <a:spcAft>
                <a:spcPts val="1800"/>
              </a:spcAft>
            </a:pPr>
            <a:r>
              <a:rPr lang="zh-CN" alt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支持将浮点模型量化为定点模型，目前支持的量化类型包括 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w4a16 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和 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w8a8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。</a:t>
            </a:r>
            <a:endParaRPr lang="zh-CN" altLang="en-US" b="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39845F-A443-4A2F-8118-ECE927F142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lnSpc>
                <a:spcPts val="1800"/>
              </a:lnSpc>
              <a:spcAft>
                <a:spcPts val="1800"/>
              </a:spcAft>
              <a:buNone/>
            </a:pPr>
            <a:r>
              <a:rPr lang="en-US" altLang="zh-CN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RKLLM-Toolkit 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是为用户提供在计算机上进行大语言模型的量化、转换的开发套件。</a:t>
            </a:r>
            <a:endParaRPr lang="en-US" altLang="zh-CN" b="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  <a:p>
            <a:pPr algn="l">
              <a:lnSpc>
                <a:spcPts val="1800"/>
              </a:lnSpc>
              <a:spcAft>
                <a:spcPts val="1800"/>
              </a:spcAft>
              <a:buNone/>
            </a:pPr>
            <a:r>
              <a:rPr lang="zh-CN" alt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模型转换</a:t>
            </a:r>
            <a:endParaRPr lang="en-US" altLang="zh-CN" dirty="0">
              <a:solidFill>
                <a:srgbClr val="404040"/>
              </a:solidFill>
              <a:latin typeface="Lato" panose="020F0502020204030203" pitchFamily="34" charset="0"/>
            </a:endParaRPr>
          </a:p>
          <a:p>
            <a:pPr algn="l">
              <a:lnSpc>
                <a:spcPts val="1800"/>
              </a:lnSpc>
              <a:spcAft>
                <a:spcPts val="1800"/>
              </a:spcAft>
              <a:buNone/>
            </a:pPr>
            <a:r>
              <a:rPr lang="en-US" altLang="zh-CN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Hugging Face </a:t>
            </a:r>
            <a:r>
              <a:rPr lang="zh-CN" altLang="en-US" dirty="0">
                <a:solidFill>
                  <a:srgbClr val="404040"/>
                </a:solidFill>
                <a:latin typeface="Lato" panose="020F0502020204030203" pitchFamily="34" charset="0"/>
              </a:rPr>
              <a:t> </a:t>
            </a:r>
            <a:r>
              <a:rPr lang="en-US" altLang="zh-CN" dirty="0">
                <a:solidFill>
                  <a:srgbClr val="404040"/>
                </a:solidFill>
                <a:latin typeface="Lato" panose="020F0502020204030203" pitchFamily="34" charset="0"/>
              </a:rPr>
              <a:t>LLM</a:t>
            </a:r>
            <a:r>
              <a:rPr lang="zh-CN" altLang="en-US" dirty="0">
                <a:solidFill>
                  <a:srgbClr val="404040"/>
                </a:solidFill>
                <a:latin typeface="Lato" panose="020F0502020204030203" pitchFamily="34" charset="0"/>
              </a:rPr>
              <a:t> 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转换为 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RKLLM 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模型</a:t>
            </a:r>
            <a:endParaRPr lang="en-US" altLang="zh-CN" b="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  <a:p>
            <a:pPr algn="l">
              <a:lnSpc>
                <a:spcPts val="1800"/>
              </a:lnSpc>
              <a:spcAft>
                <a:spcPts val="1800"/>
              </a:spcAft>
              <a:buNone/>
            </a:pPr>
            <a:r>
              <a:rPr lang="en-US" altLang="zh-CN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RKLLM 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模型能够在 </a:t>
            </a:r>
            <a:r>
              <a:rPr lang="en-US" altLang="zh-CN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Rockchip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NPU 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平台上加载使用。</a:t>
            </a:r>
            <a:endParaRPr lang="zh-CN" altLang="en-US" b="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  <a:p>
            <a:pPr algn="l">
              <a:lnSpc>
                <a:spcPts val="1800"/>
              </a:lnSpc>
              <a:spcAft>
                <a:spcPts val="1800"/>
              </a:spcAft>
            </a:pPr>
            <a:r>
              <a:rPr lang="zh-CN" alt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量化功能</a:t>
            </a:r>
            <a:endParaRPr lang="en-US" altLang="zh-CN" b="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  <a:p>
            <a:pPr algn="l">
              <a:lnSpc>
                <a:spcPts val="1800"/>
              </a:lnSpc>
              <a:spcAft>
                <a:spcPts val="1800"/>
              </a:spcAft>
            </a:pPr>
            <a:r>
              <a:rPr lang="zh-CN" alt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支持将浮点模型量化为定点模型，目前支持的量化类型包括 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w4a16 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和 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w8a8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。</a:t>
            </a:r>
            <a:endParaRPr lang="zh-CN" altLang="en-US" b="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39845F-A443-4A2F-8118-ECE927F142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A1FB5D8-9A61-4D15-9B43-63084C4A9B4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Regular" panose="020F0702030404030204" charset="-122"/>
                <a:ea typeface="思源黑体 CN Regular" panose="020F070203040403020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思源黑体 CN Regular" panose="020F0702030404030204" charset="-122"/>
              <a:ea typeface="思源黑体 CN Regular" panose="020F0702030404030204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E4638-962D-4582-8434-52F59EA776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823B1-382D-4904-940A-5916E9510A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E4638-962D-4582-8434-52F59EA776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823B1-382D-4904-940A-5916E9510A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40" name="组合 39"/>
          <p:cNvGrpSpPr/>
          <p:nvPr userDrawn="1"/>
        </p:nvGrpSpPr>
        <p:grpSpPr>
          <a:xfrm>
            <a:off x="0" y="6484362"/>
            <a:ext cx="12192000" cy="345287"/>
            <a:chOff x="0" y="6484362"/>
            <a:chExt cx="12192000" cy="345287"/>
          </a:xfrm>
        </p:grpSpPr>
        <p:cxnSp>
          <p:nvCxnSpPr>
            <p:cNvPr id="41" name="直接连接符 40"/>
            <p:cNvCxnSpPr/>
            <p:nvPr userDrawn="1"/>
          </p:nvCxnSpPr>
          <p:spPr>
            <a:xfrm>
              <a:off x="0" y="6657005"/>
              <a:ext cx="84572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文本框 41"/>
            <p:cNvSpPr txBox="1"/>
            <p:nvPr userDrawn="1"/>
          </p:nvSpPr>
          <p:spPr>
            <a:xfrm>
              <a:off x="846595" y="6484362"/>
              <a:ext cx="2012089" cy="34528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algn="ctr" defTabSz="914400" rtl="0" eaLnBrk="1" latinLnBrk="0" hangingPunct="1">
                <a:lnSpc>
                  <a:spcPct val="130000"/>
                </a:lnSpc>
              </a:pPr>
              <a:r>
                <a:rPr lang="zh-CN" altLang="en-US" sz="1400" kern="1200" spc="300" dirty="0">
                  <a:solidFill>
                    <a:srgbClr val="007ABB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  <a:cs typeface="+mn-cs"/>
                </a:rPr>
                <a:t>竢实扬华 自强不息</a:t>
              </a:r>
              <a:endParaRPr lang="zh-CN" altLang="en-US" sz="1400" kern="1200" spc="300" dirty="0">
                <a:solidFill>
                  <a:srgbClr val="007ABB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  <a:cs typeface="+mn-cs"/>
              </a:endParaRPr>
            </a:p>
          </p:txBody>
        </p:sp>
        <p:cxnSp>
          <p:nvCxnSpPr>
            <p:cNvPr id="43" name="直接连接符 42"/>
            <p:cNvCxnSpPr/>
            <p:nvPr userDrawn="1"/>
          </p:nvCxnSpPr>
          <p:spPr>
            <a:xfrm>
              <a:off x="2859553" y="6657005"/>
              <a:ext cx="933244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E4638-962D-4582-8434-52F59EA776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823B1-382D-4904-940A-5916E9510A4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microsoft.com/office/2007/relationships/hdphoto" Target="../media/image4.wdp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10.xml"/><Relationship Id="rId8" Type="http://schemas.openxmlformats.org/officeDocument/2006/relationships/tags" Target="../tags/tag9.xml"/><Relationship Id="rId7" Type="http://schemas.openxmlformats.org/officeDocument/2006/relationships/tags" Target="../tags/tag8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0" Type="http://schemas.openxmlformats.org/officeDocument/2006/relationships/notesSlide" Target="../notesSlides/notesSlide3.xml"/><Relationship Id="rId2" Type="http://schemas.openxmlformats.org/officeDocument/2006/relationships/tags" Target="../tags/tag3.xml"/><Relationship Id="rId19" Type="http://schemas.openxmlformats.org/officeDocument/2006/relationships/slideLayout" Target="../slideLayouts/slideLayout3.xml"/><Relationship Id="rId18" Type="http://schemas.openxmlformats.org/officeDocument/2006/relationships/image" Target="../media/image11.png"/><Relationship Id="rId17" Type="http://schemas.openxmlformats.org/officeDocument/2006/relationships/image" Target="../media/image10.png"/><Relationship Id="rId16" Type="http://schemas.openxmlformats.org/officeDocument/2006/relationships/tags" Target="../tags/tag17.xml"/><Relationship Id="rId15" Type="http://schemas.openxmlformats.org/officeDocument/2006/relationships/tags" Target="../tags/tag16.xml"/><Relationship Id="rId14" Type="http://schemas.openxmlformats.org/officeDocument/2006/relationships/tags" Target="../tags/tag15.xml"/><Relationship Id="rId13" Type="http://schemas.openxmlformats.org/officeDocument/2006/relationships/tags" Target="../tags/tag14.xml"/><Relationship Id="rId12" Type="http://schemas.openxmlformats.org/officeDocument/2006/relationships/tags" Target="../tags/tag13.xml"/><Relationship Id="rId11" Type="http://schemas.openxmlformats.org/officeDocument/2006/relationships/tags" Target="../tags/tag12.xml"/><Relationship Id="rId10" Type="http://schemas.openxmlformats.org/officeDocument/2006/relationships/tags" Target="../tags/tag11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7" Type="http://schemas.openxmlformats.org/officeDocument/2006/relationships/slideLayout" Target="../slideLayouts/slideLayout1.xml"/><Relationship Id="rId6" Type="http://schemas.openxmlformats.org/officeDocument/2006/relationships/hyperlink" Target="mailto:702681245@qq.com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microsoft.com/office/2007/relationships/hdphoto" Target="../media/image4.wdp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 descr="建筑的摆设布局&#10;&#10;描述已自动生成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916"/>
          <a:stretch>
            <a:fillRect/>
          </a:stretch>
        </p:blipFill>
        <p:spPr>
          <a:xfrm>
            <a:off x="3893776" y="0"/>
            <a:ext cx="8298225" cy="6858000"/>
          </a:xfrm>
          <a:custGeom>
            <a:avLst/>
            <a:gdLst>
              <a:gd name="connsiteX0" fmla="*/ 0 w 8298225"/>
              <a:gd name="connsiteY0" fmla="*/ 0 h 6858000"/>
              <a:gd name="connsiteX1" fmla="*/ 8298225 w 8298225"/>
              <a:gd name="connsiteY1" fmla="*/ 0 h 6858000"/>
              <a:gd name="connsiteX2" fmla="*/ 8298225 w 8298225"/>
              <a:gd name="connsiteY2" fmla="*/ 6858000 h 6858000"/>
              <a:gd name="connsiteX3" fmla="*/ 0 w 82982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98225" h="6858000">
                <a:moveTo>
                  <a:pt x="0" y="0"/>
                </a:moveTo>
                <a:lnTo>
                  <a:pt x="8298225" y="0"/>
                </a:lnTo>
                <a:lnTo>
                  <a:pt x="829822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2" name="矩形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32000">
                <a:schemeClr val="bg1"/>
              </a:gs>
              <a:gs pos="46000">
                <a:srgbClr val="FFFFFF">
                  <a:alpha val="95000"/>
                </a:srgb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Regular" panose="020F0702030404030204" charset="-122"/>
              <a:ea typeface="思源黑体 CN Regular" panose="020F0702030404030204" charset="-122"/>
              <a:cs typeface="+mn-cs"/>
            </a:endParaRPr>
          </a:p>
        </p:txBody>
      </p:sp>
      <p:pic>
        <p:nvPicPr>
          <p:cNvPr id="41" name="图片 40" descr="图片包含 鸟, 线, 刀, 群&#10;&#10;描述已自动生成"/>
          <p:cNvPicPr>
            <a:picLocks noChangeAspect="1"/>
          </p:cNvPicPr>
          <p:nvPr/>
        </p:nvPicPr>
        <p:blipFill>
          <a:blip r:embed="rId2">
            <a:alphaModFix amt="1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326" r="5326"/>
          <a:stretch>
            <a:fillRect/>
          </a:stretch>
        </p:blipFill>
        <p:spPr>
          <a:xfrm flipH="1">
            <a:off x="-2" y="0"/>
            <a:ext cx="7315202" cy="5611408"/>
          </a:xfrm>
          <a:custGeom>
            <a:avLst/>
            <a:gdLst>
              <a:gd name="connsiteX0" fmla="*/ 7524750 w 7524750"/>
              <a:gd name="connsiteY0" fmla="*/ 0 h 5772150"/>
              <a:gd name="connsiteX1" fmla="*/ 0 w 7524750"/>
              <a:gd name="connsiteY1" fmla="*/ 0 h 5772150"/>
              <a:gd name="connsiteX2" fmla="*/ 0 w 7524750"/>
              <a:gd name="connsiteY2" fmla="*/ 5772150 h 5772150"/>
              <a:gd name="connsiteX3" fmla="*/ 7524750 w 7524750"/>
              <a:gd name="connsiteY3" fmla="*/ 5772150 h 5772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24750" h="5772150">
                <a:moveTo>
                  <a:pt x="7524750" y="0"/>
                </a:moveTo>
                <a:lnTo>
                  <a:pt x="0" y="0"/>
                </a:lnTo>
                <a:lnTo>
                  <a:pt x="0" y="5772150"/>
                </a:lnTo>
                <a:lnTo>
                  <a:pt x="7524750" y="5772150"/>
                </a:lnTo>
                <a:close/>
              </a:path>
            </a:pathLst>
          </a:custGeom>
        </p:spPr>
      </p:pic>
      <p:sp>
        <p:nvSpPr>
          <p:cNvPr id="10" name="文本框 9"/>
          <p:cNvSpPr txBox="1"/>
          <p:nvPr/>
        </p:nvSpPr>
        <p:spPr>
          <a:xfrm>
            <a:off x="492125" y="2289175"/>
            <a:ext cx="11429365" cy="23825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5400" b="1" dirty="0">
                <a:solidFill>
                  <a:srgbClr val="0079BA"/>
                </a:solidFill>
                <a:effectLst>
                  <a:outerShdw blurRad="50800" dist="38100" dir="5400000" rotWithShape="0">
                    <a:srgbClr val="000000">
                      <a:lumMod val="20000"/>
                      <a:alpha val="20000"/>
                    </a:srgbClr>
                  </a:outerShdw>
                </a:effectLst>
                <a:latin typeface="华文宋体" panose="02010600040101010101" pitchFamily="2" charset="-122"/>
                <a:ea typeface="华文宋体" panose="02010600040101010101" pitchFamily="2" charset="-122"/>
                <a:cs typeface="华文中宋" panose="02010600040101010101" charset="-122"/>
              </a:rPr>
              <a:t>在</a:t>
            </a:r>
            <a:r>
              <a:rPr lang="en-US" altLang="zh-CN" sz="5400" b="1" dirty="0">
                <a:solidFill>
                  <a:srgbClr val="0079BA"/>
                </a:solidFill>
                <a:effectLst>
                  <a:outerShdw blurRad="50800" dist="38100" dir="5400000" rotWithShape="0">
                    <a:srgbClr val="000000">
                      <a:lumMod val="20000"/>
                      <a:alpha val="20000"/>
                    </a:srgbClr>
                  </a:outerShdw>
                </a:effectLst>
                <a:latin typeface="华文宋体" panose="02010600040101010101" pitchFamily="2" charset="-122"/>
                <a:ea typeface="华文宋体" panose="02010600040101010101" pitchFamily="2" charset="-122"/>
                <a:cs typeface="华文中宋" panose="02010600040101010101" charset="-122"/>
              </a:rPr>
              <a:t>RK3588</a:t>
            </a:r>
            <a:r>
              <a:rPr lang="zh-CN" altLang="en-US" sz="5400" b="1" dirty="0">
                <a:solidFill>
                  <a:srgbClr val="0079BA"/>
                </a:solidFill>
                <a:effectLst>
                  <a:outerShdw blurRad="50800" dist="38100" dir="5400000" rotWithShape="0">
                    <a:srgbClr val="000000">
                      <a:lumMod val="20000"/>
                      <a:alpha val="20000"/>
                    </a:srgbClr>
                  </a:outerShdw>
                </a:effectLst>
                <a:latin typeface="华文宋体" panose="02010600040101010101" pitchFamily="2" charset="-122"/>
                <a:ea typeface="华文宋体" panose="02010600040101010101" pitchFamily="2" charset="-122"/>
                <a:cs typeface="华文中宋" panose="02010600040101010101" charset="-122"/>
              </a:rPr>
              <a:t>上部署</a:t>
            </a:r>
            <a:r>
              <a:rPr lang="en-US" altLang="zh-CN" sz="5400" b="1" dirty="0">
                <a:solidFill>
                  <a:srgbClr val="0079BA"/>
                </a:solidFill>
                <a:effectLst>
                  <a:outerShdw blurRad="50800" dist="38100" dir="5400000" rotWithShape="0">
                    <a:srgbClr val="000000">
                      <a:lumMod val="20000"/>
                      <a:alpha val="20000"/>
                    </a:srgbClr>
                  </a:outerShdw>
                </a:effectLst>
                <a:latin typeface="华文宋体" panose="02010600040101010101" pitchFamily="2" charset="-122"/>
                <a:ea typeface="华文宋体" panose="02010600040101010101" pitchFamily="2" charset="-122"/>
                <a:cs typeface="华文中宋" panose="02010600040101010101" charset="-122"/>
              </a:rPr>
              <a:t>DeepSeek-1.5B</a:t>
            </a:r>
            <a:endParaRPr lang="zh-CN" altLang="en-US" sz="5400" b="1" dirty="0">
              <a:solidFill>
                <a:srgbClr val="0079BA"/>
              </a:solidFill>
              <a:effectLst>
                <a:outerShdw blurRad="50800" dist="38100" dir="5400000" rotWithShape="0">
                  <a:srgbClr val="000000">
                    <a:lumMod val="20000"/>
                    <a:alpha val="20000"/>
                  </a:srgbClr>
                </a:outerShdw>
              </a:effectLst>
              <a:latin typeface="华文宋体" panose="02010600040101010101" pitchFamily="2" charset="-122"/>
              <a:ea typeface="华文宋体" panose="02010600040101010101" pitchFamily="2" charset="-122"/>
              <a:cs typeface="华文中宋" panose="02010600040101010101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alphaModFix amt="5000"/>
          </a:blip>
          <a:srcRect l="2633" r="2633" b="36399"/>
          <a:stretch>
            <a:fillRect/>
          </a:stretch>
        </p:blipFill>
        <p:spPr>
          <a:xfrm>
            <a:off x="0" y="6004615"/>
            <a:ext cx="12192000" cy="864675"/>
          </a:xfrm>
          <a:custGeom>
            <a:avLst/>
            <a:gdLst>
              <a:gd name="connsiteX0" fmla="*/ 0 w 12192000"/>
              <a:gd name="connsiteY0" fmla="*/ 0 h 864675"/>
              <a:gd name="connsiteX1" fmla="*/ 12192000 w 12192000"/>
              <a:gd name="connsiteY1" fmla="*/ 0 h 864675"/>
              <a:gd name="connsiteX2" fmla="*/ 12192000 w 12192000"/>
              <a:gd name="connsiteY2" fmla="*/ 864675 h 864675"/>
              <a:gd name="connsiteX3" fmla="*/ 0 w 12192000"/>
              <a:gd name="connsiteY3" fmla="*/ 864675 h 864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864675">
                <a:moveTo>
                  <a:pt x="0" y="0"/>
                </a:moveTo>
                <a:lnTo>
                  <a:pt x="12192000" y="0"/>
                </a:lnTo>
                <a:lnTo>
                  <a:pt x="12192000" y="864675"/>
                </a:lnTo>
                <a:lnTo>
                  <a:pt x="0" y="864675"/>
                </a:lnTo>
                <a:close/>
              </a:path>
            </a:pathLst>
          </a:custGeom>
          <a:effectLst/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255" y="233680"/>
            <a:ext cx="3051175" cy="93789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/>
        </p:nvSpPr>
        <p:spPr>
          <a:xfrm rot="10800000" flipH="1">
            <a:off x="0" y="236855"/>
            <a:ext cx="5190490" cy="506095"/>
          </a:xfrm>
          <a:custGeom>
            <a:avLst/>
            <a:gdLst>
              <a:gd name="connsiteX0" fmla="*/ 0 w 10456"/>
              <a:gd name="connsiteY0" fmla="*/ 0 h 1986"/>
              <a:gd name="connsiteX1" fmla="*/ 10116 w 10456"/>
              <a:gd name="connsiteY1" fmla="*/ 0 h 1986"/>
              <a:gd name="connsiteX2" fmla="*/ 10456 w 10456"/>
              <a:gd name="connsiteY2" fmla="*/ 340 h 1986"/>
              <a:gd name="connsiteX3" fmla="*/ 10447 w 10456"/>
              <a:gd name="connsiteY3" fmla="*/ 1986 h 1986"/>
              <a:gd name="connsiteX4" fmla="*/ 0 w 10456"/>
              <a:gd name="connsiteY4" fmla="*/ 1980 h 1986"/>
              <a:gd name="connsiteX5" fmla="*/ 0 w 10456"/>
              <a:gd name="connsiteY5" fmla="*/ 0 h 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456" h="1986">
                <a:moveTo>
                  <a:pt x="0" y="0"/>
                </a:moveTo>
                <a:lnTo>
                  <a:pt x="10116" y="0"/>
                </a:lnTo>
                <a:cubicBezTo>
                  <a:pt x="10304" y="0"/>
                  <a:pt x="10456" y="152"/>
                  <a:pt x="10456" y="340"/>
                </a:cubicBezTo>
                <a:lnTo>
                  <a:pt x="10447" y="1986"/>
                </a:lnTo>
                <a:lnTo>
                  <a:pt x="0" y="198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solidFill>
              <a:srgbClr val="071F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38430" y="236855"/>
            <a:ext cx="6649085" cy="4089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RX3588</a:t>
            </a:r>
            <a:r>
              <a:rPr lang="zh-CN" altLang="en-US" sz="28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介绍</a:t>
            </a:r>
            <a:endParaRPr lang="zh-CN" altLang="en-US" sz="28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" name="圆角矩形 16"/>
          <p:cNvSpPr/>
          <p:nvPr>
            <p:custDataLst>
              <p:tags r:id="rId1"/>
            </p:custDataLst>
          </p:nvPr>
        </p:nvSpPr>
        <p:spPr>
          <a:xfrm>
            <a:off x="6874509" y="1696333"/>
            <a:ext cx="3698241" cy="4222750"/>
          </a:xfrm>
          <a:prstGeom prst="roundRect">
            <a:avLst/>
          </a:prstGeom>
          <a:solidFill>
            <a:srgbClr val="F2C49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34" b="43000"/>
          <a:stretch>
            <a:fillRect/>
          </a:stretch>
        </p:blipFill>
        <p:spPr bwMode="auto">
          <a:xfrm>
            <a:off x="229280" y="1076290"/>
            <a:ext cx="5866720" cy="4893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rcRect l="3489" t="7894"/>
          <a:stretch>
            <a:fillRect/>
          </a:stretch>
        </p:blipFill>
        <p:spPr>
          <a:xfrm>
            <a:off x="7875270" y="880110"/>
            <a:ext cx="1500374" cy="603638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7120253" y="2145950"/>
            <a:ext cx="320675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瑞芯微</a:t>
            </a:r>
            <a:r>
              <a:rPr lang="en-US" altLang="zh-CN" b="1" dirty="0"/>
              <a:t>RK3588</a:t>
            </a:r>
            <a:r>
              <a:rPr lang="zh-CN" altLang="en-US" dirty="0"/>
              <a:t>新一代</a:t>
            </a:r>
            <a:r>
              <a:rPr lang="zh-CN" altLang="en-US" b="1" dirty="0"/>
              <a:t>八核</a:t>
            </a:r>
            <a:r>
              <a:rPr lang="en-US" altLang="zh-CN" b="1" dirty="0"/>
              <a:t>64</a:t>
            </a:r>
            <a:r>
              <a:rPr lang="zh-CN" altLang="en-US" b="1" dirty="0"/>
              <a:t>位</a:t>
            </a:r>
            <a:r>
              <a:rPr lang="en-US" altLang="zh-CN" b="1" dirty="0"/>
              <a:t>ARM</a:t>
            </a:r>
            <a:r>
              <a:rPr lang="zh-CN" altLang="en-US" b="1" dirty="0"/>
              <a:t>处理器</a:t>
            </a:r>
            <a:r>
              <a:rPr lang="zh-CN" altLang="en-US" dirty="0"/>
              <a:t>，具体为四核</a:t>
            </a:r>
            <a:r>
              <a:rPr lang="en-US" altLang="zh-CN" dirty="0"/>
              <a:t>A76</a:t>
            </a:r>
            <a:r>
              <a:rPr lang="zh-CN" altLang="en-US" dirty="0"/>
              <a:t>和四核</a:t>
            </a:r>
            <a:r>
              <a:rPr lang="en-US" altLang="zh-CN" dirty="0"/>
              <a:t>A55</a:t>
            </a:r>
            <a:r>
              <a:rPr lang="zh-CN" altLang="en-US" dirty="0"/>
              <a:t>，采用的三星</a:t>
            </a:r>
            <a:r>
              <a:rPr lang="en-US" altLang="zh-CN" dirty="0"/>
              <a:t>8nm LP</a:t>
            </a:r>
            <a:r>
              <a:rPr lang="zh-CN" altLang="en-US" dirty="0"/>
              <a:t>制程工艺，大核主频最高可达</a:t>
            </a:r>
            <a:r>
              <a:rPr lang="en-US" altLang="zh-CN" dirty="0"/>
              <a:t>2.4GHz</a:t>
            </a:r>
            <a:r>
              <a:rPr lang="zh-CN" altLang="en-US" dirty="0"/>
              <a:t>，</a:t>
            </a:r>
            <a:r>
              <a:rPr lang="zh-CN" altLang="en-US" b="1" dirty="0"/>
              <a:t>集成</a:t>
            </a:r>
            <a:r>
              <a:rPr lang="en-US" altLang="zh-CN" b="1" dirty="0"/>
              <a:t>ARM Mali-G610 MP4 GPU</a:t>
            </a:r>
            <a:r>
              <a:rPr lang="zh-CN" altLang="en-US" dirty="0"/>
              <a:t>，内嵌高性能</a:t>
            </a:r>
            <a:r>
              <a:rPr lang="en-US" altLang="zh-CN" dirty="0"/>
              <a:t>3D</a:t>
            </a:r>
            <a:r>
              <a:rPr lang="zh-CN" altLang="en-US" dirty="0"/>
              <a:t>和</a:t>
            </a:r>
            <a:r>
              <a:rPr lang="en-US" altLang="zh-CN" dirty="0"/>
              <a:t>2D</a:t>
            </a:r>
            <a:r>
              <a:rPr lang="zh-CN" altLang="en-US" dirty="0"/>
              <a:t>图像加速模块，内置</a:t>
            </a:r>
            <a:r>
              <a:rPr lang="zh-CN" altLang="en-US" b="1" dirty="0"/>
              <a:t>高达</a:t>
            </a:r>
            <a:r>
              <a:rPr lang="en-US" altLang="zh-CN" b="1" dirty="0"/>
              <a:t>6 Tops</a:t>
            </a:r>
            <a:r>
              <a:rPr lang="zh-CN" altLang="en-US" b="1" dirty="0"/>
              <a:t>算力</a:t>
            </a:r>
            <a:r>
              <a:rPr lang="zh-CN" altLang="en-US" dirty="0"/>
              <a:t>的</a:t>
            </a:r>
            <a:r>
              <a:rPr lang="en-US" altLang="zh-CN" dirty="0"/>
              <a:t>AI</a:t>
            </a:r>
            <a:r>
              <a:rPr lang="zh-CN" altLang="en-US" dirty="0"/>
              <a:t>加速器</a:t>
            </a:r>
            <a:r>
              <a:rPr lang="en-US" altLang="zh-CN" dirty="0"/>
              <a:t>NPU</a:t>
            </a:r>
            <a:r>
              <a:rPr lang="zh-CN" altLang="en-US" dirty="0"/>
              <a:t>，可选</a:t>
            </a:r>
            <a:r>
              <a:rPr lang="en-US" altLang="zh-CN" dirty="0"/>
              <a:t>4GB</a:t>
            </a:r>
            <a:r>
              <a:rPr lang="zh-CN" altLang="en-US" dirty="0"/>
              <a:t>、</a:t>
            </a:r>
            <a:r>
              <a:rPr lang="en-US" altLang="zh-CN" dirty="0"/>
              <a:t>8GB</a:t>
            </a:r>
            <a:r>
              <a:rPr lang="zh-CN" altLang="en-US" dirty="0"/>
              <a:t>、</a:t>
            </a:r>
            <a:r>
              <a:rPr lang="en-US" altLang="zh-CN" dirty="0"/>
              <a:t>16GB</a:t>
            </a:r>
            <a:r>
              <a:rPr lang="zh-CN" altLang="en-US" dirty="0"/>
              <a:t>或者</a:t>
            </a:r>
            <a:r>
              <a:rPr lang="en-US" altLang="zh-CN" dirty="0"/>
              <a:t>32GB</a:t>
            </a:r>
            <a:r>
              <a:rPr lang="zh-CN" altLang="en-US" dirty="0"/>
              <a:t>内存，具有高达</a:t>
            </a:r>
            <a:r>
              <a:rPr lang="en-US" altLang="zh-CN" dirty="0"/>
              <a:t>8K</a:t>
            </a:r>
            <a:r>
              <a:rPr lang="zh-CN" altLang="en-US" dirty="0"/>
              <a:t>显示处理能力。</a:t>
            </a:r>
            <a:endParaRPr lang="en-US" altLang="zh-CN" dirty="0"/>
          </a:p>
          <a:p>
            <a:r>
              <a:rPr lang="zh-CN" altLang="en-US" dirty="0"/>
              <a:t>我们使用的是</a:t>
            </a:r>
            <a:r>
              <a:rPr lang="en-US" altLang="zh-CN" dirty="0"/>
              <a:t>16g</a:t>
            </a:r>
            <a:r>
              <a:rPr lang="zh-CN" altLang="en-US" dirty="0"/>
              <a:t>版本的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/>
        </p:nvSpPr>
        <p:spPr>
          <a:xfrm rot="10800000" flipH="1">
            <a:off x="0" y="236855"/>
            <a:ext cx="5190490" cy="506095"/>
          </a:xfrm>
          <a:custGeom>
            <a:avLst/>
            <a:gdLst>
              <a:gd name="connsiteX0" fmla="*/ 0 w 10456"/>
              <a:gd name="connsiteY0" fmla="*/ 0 h 1986"/>
              <a:gd name="connsiteX1" fmla="*/ 10116 w 10456"/>
              <a:gd name="connsiteY1" fmla="*/ 0 h 1986"/>
              <a:gd name="connsiteX2" fmla="*/ 10456 w 10456"/>
              <a:gd name="connsiteY2" fmla="*/ 340 h 1986"/>
              <a:gd name="connsiteX3" fmla="*/ 10447 w 10456"/>
              <a:gd name="connsiteY3" fmla="*/ 1986 h 1986"/>
              <a:gd name="connsiteX4" fmla="*/ 0 w 10456"/>
              <a:gd name="connsiteY4" fmla="*/ 1980 h 1986"/>
              <a:gd name="connsiteX5" fmla="*/ 0 w 10456"/>
              <a:gd name="connsiteY5" fmla="*/ 0 h 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456" h="1986">
                <a:moveTo>
                  <a:pt x="0" y="0"/>
                </a:moveTo>
                <a:lnTo>
                  <a:pt x="10116" y="0"/>
                </a:lnTo>
                <a:cubicBezTo>
                  <a:pt x="10304" y="0"/>
                  <a:pt x="10456" y="152"/>
                  <a:pt x="10456" y="340"/>
                </a:cubicBezTo>
                <a:lnTo>
                  <a:pt x="10447" y="1986"/>
                </a:lnTo>
                <a:lnTo>
                  <a:pt x="0" y="198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solidFill>
              <a:srgbClr val="071F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38430" y="236855"/>
            <a:ext cx="6649085" cy="4089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RKLLM</a:t>
            </a:r>
            <a:r>
              <a:rPr lang="zh-CN" altLang="en-US" sz="28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介绍</a:t>
            </a:r>
            <a:endParaRPr lang="zh-CN" altLang="en-US" sz="28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2" t="15001" r="9437" b="13690"/>
          <a:stretch>
            <a:fillRect/>
          </a:stretch>
        </p:blipFill>
        <p:spPr bwMode="auto">
          <a:xfrm>
            <a:off x="564614" y="1042863"/>
            <a:ext cx="6148109" cy="3073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文本框 23"/>
          <p:cNvSpPr txBox="1"/>
          <p:nvPr/>
        </p:nvSpPr>
        <p:spPr>
          <a:xfrm>
            <a:off x="7806055" y="1115253"/>
            <a:ext cx="245744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accent2"/>
                </a:solidFill>
                <a:sym typeface="Arial" panose="020B0604020202020204" pitchFamily="34" charset="0"/>
              </a:rPr>
              <a:t>RKLLM</a:t>
            </a:r>
            <a:r>
              <a:rPr lang="zh-CN" altLang="en-US" sz="2400" b="1" dirty="0">
                <a:solidFill>
                  <a:schemeClr val="accent2"/>
                </a:solidFill>
                <a:sym typeface="Arial" panose="020B0604020202020204" pitchFamily="34" charset="0"/>
              </a:rPr>
              <a:t>处理流程</a:t>
            </a:r>
            <a:endParaRPr lang="en-US" altLang="zh-CN" sz="2400" b="1" dirty="0">
              <a:solidFill>
                <a:schemeClr val="accent2"/>
              </a:solidFill>
              <a:sym typeface="Arial" panose="020B0604020202020204" pitchFamily="34" charset="0"/>
            </a:endParaRPr>
          </a:p>
        </p:txBody>
      </p:sp>
      <p:grpSp>
        <p:nvGrpSpPr>
          <p:cNvPr id="25" name="组合 31"/>
          <p:cNvGrpSpPr>
            <a:grpSpLocks noChangeAspect="1"/>
          </p:cNvGrpSpPr>
          <p:nvPr/>
        </p:nvGrpSpPr>
        <p:grpSpPr>
          <a:xfrm rot="5400000">
            <a:off x="8871585" y="2408748"/>
            <a:ext cx="326390" cy="217170"/>
            <a:chOff x="2881121" y="2516898"/>
            <a:chExt cx="376100" cy="250202"/>
          </a:xfrm>
          <a:solidFill>
            <a:schemeClr val="accent1"/>
          </a:solidFill>
        </p:grpSpPr>
        <p:sp>
          <p:nvSpPr>
            <p:cNvPr id="26" name="矩形 14"/>
            <p:cNvSpPr/>
            <p:nvPr/>
          </p:nvSpPr>
          <p:spPr>
            <a:xfrm rot="13500000" flipH="1">
              <a:off x="3024316" y="2525546"/>
              <a:ext cx="232905" cy="232905"/>
            </a:xfrm>
            <a:custGeom>
              <a:avLst/>
              <a:gdLst/>
              <a:ahLst/>
              <a:cxnLst/>
              <a:rect l="l" t="t" r="r" b="b"/>
              <a:pathLst>
                <a:path w="535418" h="535418">
                  <a:moveTo>
                    <a:pt x="144016" y="535418"/>
                  </a:moveTo>
                  <a:lnTo>
                    <a:pt x="0" y="391402"/>
                  </a:lnTo>
                  <a:lnTo>
                    <a:pt x="391402" y="391402"/>
                  </a:lnTo>
                  <a:lnTo>
                    <a:pt x="391402" y="0"/>
                  </a:lnTo>
                  <a:lnTo>
                    <a:pt x="535418" y="144016"/>
                  </a:lnTo>
                  <a:lnTo>
                    <a:pt x="535418" y="391402"/>
                  </a:lnTo>
                  <a:lnTo>
                    <a:pt x="535418" y="535418"/>
                  </a:lnTo>
                  <a:lnTo>
                    <a:pt x="391402" y="535418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14"/>
            <p:cNvSpPr/>
            <p:nvPr/>
          </p:nvSpPr>
          <p:spPr>
            <a:xfrm rot="13500000" flipH="1">
              <a:off x="2881122" y="2516897"/>
              <a:ext cx="250202" cy="250203"/>
            </a:xfrm>
            <a:custGeom>
              <a:avLst/>
              <a:gdLst/>
              <a:ahLst/>
              <a:cxnLst/>
              <a:rect l="l" t="t" r="r" b="b"/>
              <a:pathLst>
                <a:path w="575182" h="575183">
                  <a:moveTo>
                    <a:pt x="183779" y="575183"/>
                  </a:moveTo>
                  <a:lnTo>
                    <a:pt x="0" y="391403"/>
                  </a:lnTo>
                  <a:lnTo>
                    <a:pt x="391402" y="391403"/>
                  </a:lnTo>
                  <a:lnTo>
                    <a:pt x="391402" y="0"/>
                  </a:lnTo>
                  <a:lnTo>
                    <a:pt x="575182" y="183780"/>
                  </a:lnTo>
                  <a:lnTo>
                    <a:pt x="575182" y="391403"/>
                  </a:lnTo>
                  <a:lnTo>
                    <a:pt x="575182" y="575183"/>
                  </a:lnTo>
                  <a:lnTo>
                    <a:pt x="391402" y="575183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" name="矩形 27"/>
          <p:cNvSpPr/>
          <p:nvPr/>
        </p:nvSpPr>
        <p:spPr>
          <a:xfrm>
            <a:off x="8399780" y="1780098"/>
            <a:ext cx="1270000" cy="528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9" name="组合 39"/>
          <p:cNvGrpSpPr>
            <a:grpSpLocks noChangeAspect="1"/>
          </p:cNvGrpSpPr>
          <p:nvPr/>
        </p:nvGrpSpPr>
        <p:grpSpPr>
          <a:xfrm rot="5400000">
            <a:off x="8871585" y="3457768"/>
            <a:ext cx="326390" cy="217170"/>
            <a:chOff x="2881121" y="2516898"/>
            <a:chExt cx="376100" cy="250202"/>
          </a:xfrm>
          <a:solidFill>
            <a:schemeClr val="bg1">
              <a:lumMod val="75000"/>
            </a:schemeClr>
          </a:solidFill>
        </p:grpSpPr>
        <p:sp>
          <p:nvSpPr>
            <p:cNvPr id="30" name="矩形 14"/>
            <p:cNvSpPr/>
            <p:nvPr/>
          </p:nvSpPr>
          <p:spPr>
            <a:xfrm rot="13500000" flipH="1">
              <a:off x="3024316" y="2525546"/>
              <a:ext cx="232905" cy="232905"/>
            </a:xfrm>
            <a:custGeom>
              <a:avLst/>
              <a:gdLst/>
              <a:ahLst/>
              <a:cxnLst/>
              <a:rect l="l" t="t" r="r" b="b"/>
              <a:pathLst>
                <a:path w="535418" h="535418">
                  <a:moveTo>
                    <a:pt x="144016" y="535418"/>
                  </a:moveTo>
                  <a:lnTo>
                    <a:pt x="0" y="391402"/>
                  </a:lnTo>
                  <a:lnTo>
                    <a:pt x="391402" y="391402"/>
                  </a:lnTo>
                  <a:lnTo>
                    <a:pt x="391402" y="0"/>
                  </a:lnTo>
                  <a:lnTo>
                    <a:pt x="535418" y="144016"/>
                  </a:lnTo>
                  <a:lnTo>
                    <a:pt x="535418" y="391402"/>
                  </a:lnTo>
                  <a:lnTo>
                    <a:pt x="535418" y="535418"/>
                  </a:lnTo>
                  <a:lnTo>
                    <a:pt x="391402" y="535418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14"/>
            <p:cNvSpPr/>
            <p:nvPr/>
          </p:nvSpPr>
          <p:spPr>
            <a:xfrm rot="13500000" flipH="1">
              <a:off x="2881122" y="2516897"/>
              <a:ext cx="250202" cy="250203"/>
            </a:xfrm>
            <a:custGeom>
              <a:avLst/>
              <a:gdLst/>
              <a:ahLst/>
              <a:cxnLst/>
              <a:rect l="l" t="t" r="r" b="b"/>
              <a:pathLst>
                <a:path w="575182" h="575183">
                  <a:moveTo>
                    <a:pt x="183779" y="575183"/>
                  </a:moveTo>
                  <a:lnTo>
                    <a:pt x="0" y="391403"/>
                  </a:lnTo>
                  <a:lnTo>
                    <a:pt x="391402" y="391403"/>
                  </a:lnTo>
                  <a:lnTo>
                    <a:pt x="391402" y="0"/>
                  </a:lnTo>
                  <a:lnTo>
                    <a:pt x="575182" y="183780"/>
                  </a:lnTo>
                  <a:lnTo>
                    <a:pt x="575182" y="391403"/>
                  </a:lnTo>
                  <a:lnTo>
                    <a:pt x="575182" y="575183"/>
                  </a:lnTo>
                  <a:lnTo>
                    <a:pt x="391402" y="57518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矩形 31"/>
          <p:cNvSpPr/>
          <p:nvPr/>
        </p:nvSpPr>
        <p:spPr>
          <a:xfrm>
            <a:off x="8399780" y="2813243"/>
            <a:ext cx="1270000" cy="5283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8399780" y="3846388"/>
            <a:ext cx="1270000" cy="5283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8467725" y="1839788"/>
            <a:ext cx="1134745" cy="41656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sym typeface="+mn-ea"/>
              </a:rPr>
              <a:t>Toolkit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8467725" y="2869123"/>
            <a:ext cx="1134745" cy="41656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sym typeface="+mn-ea"/>
              </a:rPr>
              <a:t>Api 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467725" y="3898458"/>
            <a:ext cx="1134745" cy="41656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sym typeface="+mn-ea"/>
              </a:rPr>
              <a:t>NPU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25830" y="4714240"/>
            <a:ext cx="6038850" cy="15233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RKLLM </a:t>
            </a:r>
            <a:r>
              <a:rPr lang="zh-CN" altLang="en-US"/>
              <a:t>是一个针对</a:t>
            </a:r>
            <a:r>
              <a:rPr lang="en-US" altLang="zh-CN"/>
              <a:t> Rockchip NPU </a:t>
            </a:r>
            <a:r>
              <a:rPr lang="zh-CN" altLang="en-US"/>
              <a:t>设计的机器学习推理框架，核心功能是通过工具链优化</a:t>
            </a:r>
            <a:r>
              <a:rPr lang="en-US" altLang="zh-CN"/>
              <a:t> Huggingface </a:t>
            </a:r>
            <a:r>
              <a:rPr lang="zh-CN" altLang="en-US"/>
              <a:t>模型，并利用</a:t>
            </a:r>
            <a:r>
              <a:rPr lang="en-US" altLang="zh-CN"/>
              <a:t> API </a:t>
            </a:r>
            <a:r>
              <a:rPr lang="zh-CN" altLang="en-US"/>
              <a:t>与底层驱动结合，实现在</a:t>
            </a:r>
            <a:r>
              <a:rPr lang="en-US" altLang="zh-CN"/>
              <a:t> NPU </a:t>
            </a:r>
            <a:r>
              <a:rPr lang="zh-CN" altLang="en-US"/>
              <a:t>硬件上的高效部署。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/>
        </p:nvSpPr>
        <p:spPr>
          <a:xfrm rot="10800000" flipH="1">
            <a:off x="0" y="236855"/>
            <a:ext cx="5190490" cy="506095"/>
          </a:xfrm>
          <a:custGeom>
            <a:avLst/>
            <a:gdLst>
              <a:gd name="connsiteX0" fmla="*/ 0 w 10456"/>
              <a:gd name="connsiteY0" fmla="*/ 0 h 1986"/>
              <a:gd name="connsiteX1" fmla="*/ 10116 w 10456"/>
              <a:gd name="connsiteY1" fmla="*/ 0 h 1986"/>
              <a:gd name="connsiteX2" fmla="*/ 10456 w 10456"/>
              <a:gd name="connsiteY2" fmla="*/ 340 h 1986"/>
              <a:gd name="connsiteX3" fmla="*/ 10447 w 10456"/>
              <a:gd name="connsiteY3" fmla="*/ 1986 h 1986"/>
              <a:gd name="connsiteX4" fmla="*/ 0 w 10456"/>
              <a:gd name="connsiteY4" fmla="*/ 1980 h 1986"/>
              <a:gd name="connsiteX5" fmla="*/ 0 w 10456"/>
              <a:gd name="connsiteY5" fmla="*/ 0 h 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456" h="1986">
                <a:moveTo>
                  <a:pt x="0" y="0"/>
                </a:moveTo>
                <a:lnTo>
                  <a:pt x="10116" y="0"/>
                </a:lnTo>
                <a:cubicBezTo>
                  <a:pt x="10304" y="0"/>
                  <a:pt x="10456" y="152"/>
                  <a:pt x="10456" y="340"/>
                </a:cubicBezTo>
                <a:lnTo>
                  <a:pt x="10447" y="1986"/>
                </a:lnTo>
                <a:lnTo>
                  <a:pt x="0" y="198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solidFill>
              <a:srgbClr val="071F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38430" y="236855"/>
            <a:ext cx="6649085" cy="4089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RKLLM Toolkit</a:t>
            </a:r>
            <a:endParaRPr lang="zh-CN" altLang="en-US" sz="28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Freeform: Shape 6"/>
          <p:cNvSpPr/>
          <p:nvPr>
            <p:custDataLst>
              <p:tags r:id="rId1"/>
            </p:custDataLst>
          </p:nvPr>
        </p:nvSpPr>
        <p:spPr bwMode="auto">
          <a:xfrm>
            <a:off x="5536379" y="2583680"/>
            <a:ext cx="1096643" cy="1415661"/>
          </a:xfrm>
          <a:custGeom>
            <a:avLst/>
            <a:gdLst>
              <a:gd name="T0" fmla="*/ 160 w 321"/>
              <a:gd name="T1" fmla="*/ 0 h 429"/>
              <a:gd name="T2" fmla="*/ 0 w 321"/>
              <a:gd name="T3" fmla="*/ 160 h 429"/>
              <a:gd name="T4" fmla="*/ 22 w 321"/>
              <a:gd name="T5" fmla="*/ 240 h 429"/>
              <a:gd name="T6" fmla="*/ 78 w 321"/>
              <a:gd name="T7" fmla="*/ 389 h 429"/>
              <a:gd name="T8" fmla="*/ 115 w 321"/>
              <a:gd name="T9" fmla="*/ 429 h 429"/>
              <a:gd name="T10" fmla="*/ 160 w 321"/>
              <a:gd name="T11" fmla="*/ 429 h 429"/>
              <a:gd name="T12" fmla="*/ 206 w 321"/>
              <a:gd name="T13" fmla="*/ 429 h 429"/>
              <a:gd name="T14" fmla="*/ 243 w 321"/>
              <a:gd name="T15" fmla="*/ 389 h 429"/>
              <a:gd name="T16" fmla="*/ 299 w 321"/>
              <a:gd name="T17" fmla="*/ 240 h 429"/>
              <a:gd name="T18" fmla="*/ 321 w 321"/>
              <a:gd name="T19" fmla="*/ 160 h 429"/>
              <a:gd name="T20" fmla="*/ 160 w 321"/>
              <a:gd name="T21" fmla="*/ 0 h 429"/>
              <a:gd name="T22" fmla="*/ 287 w 321"/>
              <a:gd name="T23" fmla="*/ 233 h 429"/>
              <a:gd name="T24" fmla="*/ 229 w 321"/>
              <a:gd name="T25" fmla="*/ 387 h 429"/>
              <a:gd name="T26" fmla="*/ 221 w 321"/>
              <a:gd name="T27" fmla="*/ 411 h 429"/>
              <a:gd name="T28" fmla="*/ 206 w 321"/>
              <a:gd name="T29" fmla="*/ 414 h 429"/>
              <a:gd name="T30" fmla="*/ 160 w 321"/>
              <a:gd name="T31" fmla="*/ 414 h 429"/>
              <a:gd name="T32" fmla="*/ 115 w 321"/>
              <a:gd name="T33" fmla="*/ 414 h 429"/>
              <a:gd name="T34" fmla="*/ 100 w 321"/>
              <a:gd name="T35" fmla="*/ 411 h 429"/>
              <a:gd name="T36" fmla="*/ 92 w 321"/>
              <a:gd name="T37" fmla="*/ 387 h 429"/>
              <a:gd name="T38" fmla="*/ 34 w 321"/>
              <a:gd name="T39" fmla="*/ 233 h 429"/>
              <a:gd name="T40" fmla="*/ 15 w 321"/>
              <a:gd name="T41" fmla="*/ 160 h 429"/>
              <a:gd name="T42" fmla="*/ 160 w 321"/>
              <a:gd name="T43" fmla="*/ 14 h 429"/>
              <a:gd name="T44" fmla="*/ 306 w 321"/>
              <a:gd name="T45" fmla="*/ 160 h 429"/>
              <a:gd name="T46" fmla="*/ 287 w 321"/>
              <a:gd name="T47" fmla="*/ 233 h 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21" h="429">
                <a:moveTo>
                  <a:pt x="160" y="0"/>
                </a:moveTo>
                <a:cubicBezTo>
                  <a:pt x="72" y="0"/>
                  <a:pt x="0" y="72"/>
                  <a:pt x="0" y="160"/>
                </a:cubicBezTo>
                <a:cubicBezTo>
                  <a:pt x="0" y="189"/>
                  <a:pt x="8" y="216"/>
                  <a:pt x="22" y="240"/>
                </a:cubicBezTo>
                <a:cubicBezTo>
                  <a:pt x="61" y="311"/>
                  <a:pt x="71" y="351"/>
                  <a:pt x="78" y="389"/>
                </a:cubicBezTo>
                <a:cubicBezTo>
                  <a:pt x="83" y="421"/>
                  <a:pt x="91" y="429"/>
                  <a:pt x="115" y="429"/>
                </a:cubicBezTo>
                <a:cubicBezTo>
                  <a:pt x="125" y="429"/>
                  <a:pt x="142" y="429"/>
                  <a:pt x="160" y="429"/>
                </a:cubicBezTo>
                <a:cubicBezTo>
                  <a:pt x="179" y="429"/>
                  <a:pt x="195" y="429"/>
                  <a:pt x="206" y="429"/>
                </a:cubicBezTo>
                <a:cubicBezTo>
                  <a:pt x="230" y="429"/>
                  <a:pt x="238" y="421"/>
                  <a:pt x="243" y="389"/>
                </a:cubicBezTo>
                <a:cubicBezTo>
                  <a:pt x="249" y="351"/>
                  <a:pt x="260" y="311"/>
                  <a:pt x="299" y="240"/>
                </a:cubicBezTo>
                <a:cubicBezTo>
                  <a:pt x="312" y="216"/>
                  <a:pt x="321" y="189"/>
                  <a:pt x="321" y="160"/>
                </a:cubicBezTo>
                <a:cubicBezTo>
                  <a:pt x="321" y="72"/>
                  <a:pt x="249" y="0"/>
                  <a:pt x="160" y="0"/>
                </a:cubicBezTo>
                <a:close/>
                <a:moveTo>
                  <a:pt x="287" y="233"/>
                </a:moveTo>
                <a:cubicBezTo>
                  <a:pt x="248" y="302"/>
                  <a:pt x="236" y="343"/>
                  <a:pt x="229" y="387"/>
                </a:cubicBezTo>
                <a:cubicBezTo>
                  <a:pt x="228" y="392"/>
                  <a:pt x="226" y="406"/>
                  <a:pt x="221" y="411"/>
                </a:cubicBezTo>
                <a:cubicBezTo>
                  <a:pt x="220" y="413"/>
                  <a:pt x="217" y="414"/>
                  <a:pt x="206" y="414"/>
                </a:cubicBezTo>
                <a:cubicBezTo>
                  <a:pt x="160" y="414"/>
                  <a:pt x="160" y="414"/>
                  <a:pt x="160" y="414"/>
                </a:cubicBezTo>
                <a:cubicBezTo>
                  <a:pt x="115" y="414"/>
                  <a:pt x="115" y="414"/>
                  <a:pt x="115" y="414"/>
                </a:cubicBezTo>
                <a:cubicBezTo>
                  <a:pt x="104" y="414"/>
                  <a:pt x="101" y="413"/>
                  <a:pt x="100" y="411"/>
                </a:cubicBezTo>
                <a:cubicBezTo>
                  <a:pt x="95" y="406"/>
                  <a:pt x="93" y="392"/>
                  <a:pt x="92" y="387"/>
                </a:cubicBezTo>
                <a:cubicBezTo>
                  <a:pt x="85" y="343"/>
                  <a:pt x="73" y="302"/>
                  <a:pt x="34" y="233"/>
                </a:cubicBezTo>
                <a:cubicBezTo>
                  <a:pt x="21" y="210"/>
                  <a:pt x="15" y="185"/>
                  <a:pt x="15" y="160"/>
                </a:cubicBezTo>
                <a:cubicBezTo>
                  <a:pt x="15" y="80"/>
                  <a:pt x="80" y="14"/>
                  <a:pt x="160" y="14"/>
                </a:cubicBezTo>
                <a:cubicBezTo>
                  <a:pt x="241" y="14"/>
                  <a:pt x="306" y="80"/>
                  <a:pt x="306" y="160"/>
                </a:cubicBezTo>
                <a:cubicBezTo>
                  <a:pt x="306" y="185"/>
                  <a:pt x="300" y="210"/>
                  <a:pt x="287" y="233"/>
                </a:cubicBezTo>
                <a:close/>
              </a:path>
            </a:pathLst>
          </a:custGeom>
          <a:solidFill>
            <a:srgbClr val="F2C492"/>
          </a:solidFill>
          <a:ln>
            <a:noFill/>
          </a:ln>
        </p:spPr>
        <p:txBody>
          <a:bodyPr anchor="ctr"/>
          <a:lstStyle/>
          <a:p>
            <a:pPr algn="ctr">
              <a:defRPr/>
            </a:pPr>
            <a:endParaRPr sz="1350"/>
          </a:p>
        </p:txBody>
      </p:sp>
      <p:sp>
        <p:nvSpPr>
          <p:cNvPr id="3" name="Freeform: Shape 7"/>
          <p:cNvSpPr/>
          <p:nvPr>
            <p:custDataLst>
              <p:tags r:id="rId2"/>
            </p:custDataLst>
          </p:nvPr>
        </p:nvSpPr>
        <p:spPr bwMode="auto">
          <a:xfrm>
            <a:off x="5849966" y="3999341"/>
            <a:ext cx="475121" cy="68455"/>
          </a:xfrm>
          <a:custGeom>
            <a:avLst/>
            <a:gdLst>
              <a:gd name="T0" fmla="*/ 130 w 139"/>
              <a:gd name="T1" fmla="*/ 0 h 23"/>
              <a:gd name="T2" fmla="*/ 9 w 139"/>
              <a:gd name="T3" fmla="*/ 0 h 23"/>
              <a:gd name="T4" fmla="*/ 0 w 139"/>
              <a:gd name="T5" fmla="*/ 9 h 23"/>
              <a:gd name="T6" fmla="*/ 0 w 139"/>
              <a:gd name="T7" fmla="*/ 14 h 23"/>
              <a:gd name="T8" fmla="*/ 9 w 139"/>
              <a:gd name="T9" fmla="*/ 23 h 23"/>
              <a:gd name="T10" fmla="*/ 130 w 139"/>
              <a:gd name="T11" fmla="*/ 23 h 23"/>
              <a:gd name="T12" fmla="*/ 139 w 139"/>
              <a:gd name="T13" fmla="*/ 14 h 23"/>
              <a:gd name="T14" fmla="*/ 139 w 139"/>
              <a:gd name="T15" fmla="*/ 9 h 23"/>
              <a:gd name="T16" fmla="*/ 130 w 139"/>
              <a:gd name="T17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9" h="23">
                <a:moveTo>
                  <a:pt x="130" y="0"/>
                </a:moveTo>
                <a:cubicBezTo>
                  <a:pt x="9" y="0"/>
                  <a:pt x="9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19"/>
                  <a:pt x="4" y="23"/>
                  <a:pt x="9" y="23"/>
                </a:cubicBezTo>
                <a:cubicBezTo>
                  <a:pt x="130" y="23"/>
                  <a:pt x="130" y="23"/>
                  <a:pt x="130" y="23"/>
                </a:cubicBezTo>
                <a:cubicBezTo>
                  <a:pt x="135" y="23"/>
                  <a:pt x="139" y="19"/>
                  <a:pt x="139" y="14"/>
                </a:cubicBezTo>
                <a:cubicBezTo>
                  <a:pt x="139" y="9"/>
                  <a:pt x="139" y="9"/>
                  <a:pt x="139" y="9"/>
                </a:cubicBezTo>
                <a:cubicBezTo>
                  <a:pt x="139" y="4"/>
                  <a:pt x="135" y="0"/>
                  <a:pt x="130" y="0"/>
                </a:cubicBezTo>
                <a:close/>
              </a:path>
            </a:pathLst>
          </a:custGeom>
          <a:solidFill>
            <a:srgbClr val="F2C492"/>
          </a:solidFill>
          <a:ln>
            <a:noFill/>
          </a:ln>
        </p:spPr>
        <p:txBody>
          <a:bodyPr anchor="ctr"/>
          <a:lstStyle/>
          <a:p>
            <a:pPr algn="ctr">
              <a:defRPr/>
            </a:pPr>
            <a:endParaRPr sz="1350"/>
          </a:p>
        </p:txBody>
      </p:sp>
      <p:sp>
        <p:nvSpPr>
          <p:cNvPr id="5" name="Freeform: Shape 8"/>
          <p:cNvSpPr/>
          <p:nvPr>
            <p:custDataLst>
              <p:tags r:id="rId3"/>
            </p:custDataLst>
          </p:nvPr>
        </p:nvSpPr>
        <p:spPr bwMode="auto">
          <a:xfrm>
            <a:off x="5863521" y="4098296"/>
            <a:ext cx="447333" cy="75233"/>
          </a:xfrm>
          <a:custGeom>
            <a:avLst/>
            <a:gdLst>
              <a:gd name="T0" fmla="*/ 122 w 131"/>
              <a:gd name="T1" fmla="*/ 0 h 24"/>
              <a:gd name="T2" fmla="*/ 9 w 131"/>
              <a:gd name="T3" fmla="*/ 0 h 24"/>
              <a:gd name="T4" fmla="*/ 0 w 131"/>
              <a:gd name="T5" fmla="*/ 9 h 24"/>
              <a:gd name="T6" fmla="*/ 0 w 131"/>
              <a:gd name="T7" fmla="*/ 15 h 24"/>
              <a:gd name="T8" fmla="*/ 9 w 131"/>
              <a:gd name="T9" fmla="*/ 24 h 24"/>
              <a:gd name="T10" fmla="*/ 122 w 131"/>
              <a:gd name="T11" fmla="*/ 24 h 24"/>
              <a:gd name="T12" fmla="*/ 131 w 131"/>
              <a:gd name="T13" fmla="*/ 15 h 24"/>
              <a:gd name="T14" fmla="*/ 131 w 131"/>
              <a:gd name="T15" fmla="*/ 9 h 24"/>
              <a:gd name="T16" fmla="*/ 122 w 131"/>
              <a:gd name="T17" fmla="*/ 0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1" h="24">
                <a:moveTo>
                  <a:pt x="122" y="0"/>
                </a:moveTo>
                <a:cubicBezTo>
                  <a:pt x="9" y="0"/>
                  <a:pt x="9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20"/>
                  <a:pt x="4" y="24"/>
                  <a:pt x="9" y="24"/>
                </a:cubicBezTo>
                <a:cubicBezTo>
                  <a:pt x="122" y="24"/>
                  <a:pt x="122" y="24"/>
                  <a:pt x="122" y="24"/>
                </a:cubicBezTo>
                <a:cubicBezTo>
                  <a:pt x="127" y="24"/>
                  <a:pt x="131" y="20"/>
                  <a:pt x="131" y="15"/>
                </a:cubicBezTo>
                <a:cubicBezTo>
                  <a:pt x="131" y="9"/>
                  <a:pt x="131" y="9"/>
                  <a:pt x="131" y="9"/>
                </a:cubicBezTo>
                <a:cubicBezTo>
                  <a:pt x="131" y="4"/>
                  <a:pt x="127" y="0"/>
                  <a:pt x="122" y="0"/>
                </a:cubicBezTo>
                <a:close/>
              </a:path>
            </a:pathLst>
          </a:custGeom>
          <a:solidFill>
            <a:srgbClr val="F2C492"/>
          </a:solidFill>
          <a:ln>
            <a:noFill/>
          </a:ln>
        </p:spPr>
        <p:txBody>
          <a:bodyPr anchor="ctr"/>
          <a:lstStyle/>
          <a:p>
            <a:pPr algn="ctr">
              <a:defRPr/>
            </a:pPr>
            <a:endParaRPr sz="1350"/>
          </a:p>
        </p:txBody>
      </p:sp>
      <p:sp>
        <p:nvSpPr>
          <p:cNvPr id="6" name="Freeform: Shape 9"/>
          <p:cNvSpPr/>
          <p:nvPr>
            <p:custDataLst>
              <p:tags r:id="rId4"/>
            </p:custDataLst>
          </p:nvPr>
        </p:nvSpPr>
        <p:spPr bwMode="auto">
          <a:xfrm>
            <a:off x="5890632" y="4200641"/>
            <a:ext cx="393111" cy="63165"/>
          </a:xfrm>
          <a:custGeom>
            <a:avLst/>
            <a:gdLst>
              <a:gd name="T0" fmla="*/ 107 w 115"/>
              <a:gd name="T1" fmla="*/ 0 h 23"/>
              <a:gd name="T2" fmla="*/ 8 w 115"/>
              <a:gd name="T3" fmla="*/ 0 h 23"/>
              <a:gd name="T4" fmla="*/ 0 w 115"/>
              <a:gd name="T5" fmla="*/ 9 h 23"/>
              <a:gd name="T6" fmla="*/ 0 w 115"/>
              <a:gd name="T7" fmla="*/ 15 h 23"/>
              <a:gd name="T8" fmla="*/ 8 w 115"/>
              <a:gd name="T9" fmla="*/ 23 h 23"/>
              <a:gd name="T10" fmla="*/ 107 w 115"/>
              <a:gd name="T11" fmla="*/ 23 h 23"/>
              <a:gd name="T12" fmla="*/ 115 w 115"/>
              <a:gd name="T13" fmla="*/ 15 h 23"/>
              <a:gd name="T14" fmla="*/ 115 w 115"/>
              <a:gd name="T15" fmla="*/ 9 h 23"/>
              <a:gd name="T16" fmla="*/ 107 w 115"/>
              <a:gd name="T17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5" h="23">
                <a:moveTo>
                  <a:pt x="107" y="0"/>
                </a:move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19"/>
                  <a:pt x="4" y="23"/>
                  <a:pt x="8" y="23"/>
                </a:cubicBezTo>
                <a:cubicBezTo>
                  <a:pt x="107" y="23"/>
                  <a:pt x="107" y="23"/>
                  <a:pt x="107" y="23"/>
                </a:cubicBezTo>
                <a:cubicBezTo>
                  <a:pt x="111" y="23"/>
                  <a:pt x="115" y="19"/>
                  <a:pt x="115" y="15"/>
                </a:cubicBezTo>
                <a:cubicBezTo>
                  <a:pt x="115" y="9"/>
                  <a:pt x="115" y="9"/>
                  <a:pt x="115" y="9"/>
                </a:cubicBezTo>
                <a:cubicBezTo>
                  <a:pt x="115" y="4"/>
                  <a:pt x="111" y="0"/>
                  <a:pt x="107" y="0"/>
                </a:cubicBezTo>
                <a:close/>
              </a:path>
            </a:pathLst>
          </a:custGeom>
          <a:solidFill>
            <a:srgbClr val="F2C492"/>
          </a:solidFill>
          <a:ln>
            <a:noFill/>
          </a:ln>
        </p:spPr>
        <p:txBody>
          <a:bodyPr anchor="ctr"/>
          <a:lstStyle/>
          <a:p>
            <a:pPr algn="ctr">
              <a:defRPr/>
            </a:pPr>
            <a:endParaRPr sz="1350"/>
          </a:p>
        </p:txBody>
      </p:sp>
      <p:sp>
        <p:nvSpPr>
          <p:cNvPr id="7" name="Freeform: Shape 10"/>
          <p:cNvSpPr/>
          <p:nvPr>
            <p:custDataLst>
              <p:tags r:id="rId5"/>
            </p:custDataLst>
          </p:nvPr>
        </p:nvSpPr>
        <p:spPr bwMode="auto">
          <a:xfrm>
            <a:off x="5962476" y="4290918"/>
            <a:ext cx="249422" cy="68455"/>
          </a:xfrm>
          <a:custGeom>
            <a:avLst/>
            <a:gdLst>
              <a:gd name="T0" fmla="*/ 0 w 73"/>
              <a:gd name="T1" fmla="*/ 0 h 20"/>
              <a:gd name="T2" fmla="*/ 73 w 73"/>
              <a:gd name="T3" fmla="*/ 0 h 20"/>
              <a:gd name="T4" fmla="*/ 36 w 73"/>
              <a:gd name="T5" fmla="*/ 20 h 20"/>
              <a:gd name="T6" fmla="*/ 0 w 73"/>
              <a:gd name="T7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3" h="20">
                <a:moveTo>
                  <a:pt x="0" y="0"/>
                </a:moveTo>
                <a:cubicBezTo>
                  <a:pt x="73" y="0"/>
                  <a:pt x="73" y="0"/>
                  <a:pt x="73" y="0"/>
                </a:cubicBezTo>
                <a:cubicBezTo>
                  <a:pt x="73" y="12"/>
                  <a:pt x="54" y="20"/>
                  <a:pt x="36" y="20"/>
                </a:cubicBezTo>
                <a:cubicBezTo>
                  <a:pt x="19" y="20"/>
                  <a:pt x="0" y="12"/>
                  <a:pt x="0" y="0"/>
                </a:cubicBezTo>
                <a:close/>
              </a:path>
            </a:pathLst>
          </a:custGeom>
          <a:solidFill>
            <a:srgbClr val="F2C492"/>
          </a:solidFill>
          <a:ln>
            <a:noFill/>
          </a:ln>
        </p:spPr>
        <p:txBody>
          <a:bodyPr anchor="ctr"/>
          <a:lstStyle/>
          <a:p>
            <a:pPr algn="ctr">
              <a:defRPr/>
            </a:pPr>
            <a:endParaRPr sz="1350"/>
          </a:p>
        </p:txBody>
      </p:sp>
      <p:sp>
        <p:nvSpPr>
          <p:cNvPr id="8" name="Freeform: Shape 11"/>
          <p:cNvSpPr/>
          <p:nvPr>
            <p:custDataLst>
              <p:tags r:id="rId6"/>
            </p:custDataLst>
          </p:nvPr>
        </p:nvSpPr>
        <p:spPr bwMode="auto">
          <a:xfrm>
            <a:off x="5828955" y="3223412"/>
            <a:ext cx="530022" cy="713699"/>
          </a:xfrm>
          <a:custGeom>
            <a:avLst/>
            <a:gdLst>
              <a:gd name="T0" fmla="*/ 29 w 155"/>
              <a:gd name="T1" fmla="*/ 200 h 209"/>
              <a:gd name="T2" fmla="*/ 37 w 155"/>
              <a:gd name="T3" fmla="*/ 176 h 209"/>
              <a:gd name="T4" fmla="*/ 44 w 155"/>
              <a:gd name="T5" fmla="*/ 139 h 209"/>
              <a:gd name="T6" fmla="*/ 48 w 155"/>
              <a:gd name="T7" fmla="*/ 52 h 209"/>
              <a:gd name="T8" fmla="*/ 21 w 155"/>
              <a:gd name="T9" fmla="*/ 2 h 209"/>
              <a:gd name="T10" fmla="*/ 1 w 155"/>
              <a:gd name="T11" fmla="*/ 14 h 209"/>
              <a:gd name="T12" fmla="*/ 14 w 155"/>
              <a:gd name="T13" fmla="*/ 46 h 209"/>
              <a:gd name="T14" fmla="*/ 43 w 155"/>
              <a:gd name="T15" fmla="*/ 55 h 209"/>
              <a:gd name="T16" fmla="*/ 79 w 155"/>
              <a:gd name="T17" fmla="*/ 49 h 209"/>
              <a:gd name="T18" fmla="*/ 98 w 155"/>
              <a:gd name="T19" fmla="*/ 26 h 209"/>
              <a:gd name="T20" fmla="*/ 83 w 155"/>
              <a:gd name="T21" fmla="*/ 2 h 209"/>
              <a:gd name="T22" fmla="*/ 64 w 155"/>
              <a:gd name="T23" fmla="*/ 14 h 209"/>
              <a:gd name="T24" fmla="*/ 79 w 155"/>
              <a:gd name="T25" fmla="*/ 52 h 209"/>
              <a:gd name="T26" fmla="*/ 143 w 155"/>
              <a:gd name="T27" fmla="*/ 42 h 209"/>
              <a:gd name="T28" fmla="*/ 143 w 155"/>
              <a:gd name="T29" fmla="*/ 7 h 209"/>
              <a:gd name="T30" fmla="*/ 120 w 155"/>
              <a:gd name="T31" fmla="*/ 26 h 209"/>
              <a:gd name="T32" fmla="*/ 114 w 155"/>
              <a:gd name="T33" fmla="*/ 61 h 209"/>
              <a:gd name="T34" fmla="*/ 112 w 155"/>
              <a:gd name="T35" fmla="*/ 97 h 209"/>
              <a:gd name="T36" fmla="*/ 117 w 155"/>
              <a:gd name="T37" fmla="*/ 170 h 209"/>
              <a:gd name="T38" fmla="*/ 120 w 155"/>
              <a:gd name="T39" fmla="*/ 207 h 209"/>
              <a:gd name="T40" fmla="*/ 128 w 155"/>
              <a:gd name="T41" fmla="*/ 205 h 209"/>
              <a:gd name="T42" fmla="*/ 120 w 155"/>
              <a:gd name="T43" fmla="*/ 85 h 209"/>
              <a:gd name="T44" fmla="*/ 128 w 155"/>
              <a:gd name="T45" fmla="*/ 25 h 209"/>
              <a:gd name="T46" fmla="*/ 137 w 155"/>
              <a:gd name="T47" fmla="*/ 11 h 209"/>
              <a:gd name="T48" fmla="*/ 138 w 155"/>
              <a:gd name="T49" fmla="*/ 11 h 209"/>
              <a:gd name="T50" fmla="*/ 139 w 155"/>
              <a:gd name="T51" fmla="*/ 13 h 209"/>
              <a:gd name="T52" fmla="*/ 140 w 155"/>
              <a:gd name="T53" fmla="*/ 21 h 209"/>
              <a:gd name="T54" fmla="*/ 123 w 155"/>
              <a:gd name="T55" fmla="*/ 56 h 209"/>
              <a:gd name="T56" fmla="*/ 91 w 155"/>
              <a:gd name="T57" fmla="*/ 53 h 209"/>
              <a:gd name="T58" fmla="*/ 72 w 155"/>
              <a:gd name="T59" fmla="*/ 22 h 209"/>
              <a:gd name="T60" fmla="*/ 82 w 155"/>
              <a:gd name="T61" fmla="*/ 7 h 209"/>
              <a:gd name="T62" fmla="*/ 89 w 155"/>
              <a:gd name="T63" fmla="*/ 33 h 209"/>
              <a:gd name="T64" fmla="*/ 67 w 155"/>
              <a:gd name="T65" fmla="*/ 50 h 209"/>
              <a:gd name="T66" fmla="*/ 16 w 155"/>
              <a:gd name="T67" fmla="*/ 35 h 209"/>
              <a:gd name="T68" fmla="*/ 10 w 155"/>
              <a:gd name="T69" fmla="*/ 8 h 209"/>
              <a:gd name="T70" fmla="*/ 20 w 155"/>
              <a:gd name="T71" fmla="*/ 8 h 209"/>
              <a:gd name="T72" fmla="*/ 28 w 155"/>
              <a:gd name="T73" fmla="*/ 14 h 209"/>
              <a:gd name="T74" fmla="*/ 41 w 155"/>
              <a:gd name="T75" fmla="*/ 68 h 209"/>
              <a:gd name="T76" fmla="*/ 35 w 155"/>
              <a:gd name="T77" fmla="*/ 147 h 209"/>
              <a:gd name="T78" fmla="*/ 21 w 155"/>
              <a:gd name="T79" fmla="*/ 201 h 209"/>
              <a:gd name="T80" fmla="*/ 29 w 155"/>
              <a:gd name="T81" fmla="*/ 200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55" h="209">
                <a:moveTo>
                  <a:pt x="29" y="200"/>
                </a:moveTo>
                <a:cubicBezTo>
                  <a:pt x="33" y="192"/>
                  <a:pt x="35" y="184"/>
                  <a:pt x="37" y="176"/>
                </a:cubicBezTo>
                <a:cubicBezTo>
                  <a:pt x="40" y="164"/>
                  <a:pt x="42" y="151"/>
                  <a:pt x="44" y="139"/>
                </a:cubicBezTo>
                <a:cubicBezTo>
                  <a:pt x="48" y="110"/>
                  <a:pt x="51" y="81"/>
                  <a:pt x="48" y="52"/>
                </a:cubicBezTo>
                <a:cubicBezTo>
                  <a:pt x="46" y="34"/>
                  <a:pt x="42" y="8"/>
                  <a:pt x="21" y="2"/>
                </a:cubicBezTo>
                <a:cubicBezTo>
                  <a:pt x="12" y="0"/>
                  <a:pt x="2" y="4"/>
                  <a:pt x="1" y="14"/>
                </a:cubicBezTo>
                <a:cubicBezTo>
                  <a:pt x="0" y="25"/>
                  <a:pt x="6" y="38"/>
                  <a:pt x="14" y="46"/>
                </a:cubicBezTo>
                <a:cubicBezTo>
                  <a:pt x="22" y="53"/>
                  <a:pt x="33" y="54"/>
                  <a:pt x="43" y="55"/>
                </a:cubicBezTo>
                <a:cubicBezTo>
                  <a:pt x="55" y="55"/>
                  <a:pt x="68" y="54"/>
                  <a:pt x="79" y="49"/>
                </a:cubicBezTo>
                <a:cubicBezTo>
                  <a:pt x="89" y="45"/>
                  <a:pt x="98" y="38"/>
                  <a:pt x="98" y="26"/>
                </a:cubicBezTo>
                <a:cubicBezTo>
                  <a:pt x="99" y="16"/>
                  <a:pt x="94" y="4"/>
                  <a:pt x="83" y="2"/>
                </a:cubicBezTo>
                <a:cubicBezTo>
                  <a:pt x="74" y="0"/>
                  <a:pt x="65" y="5"/>
                  <a:pt x="64" y="14"/>
                </a:cubicBezTo>
                <a:cubicBezTo>
                  <a:pt x="61" y="27"/>
                  <a:pt x="69" y="44"/>
                  <a:pt x="79" y="52"/>
                </a:cubicBezTo>
                <a:cubicBezTo>
                  <a:pt x="98" y="69"/>
                  <a:pt x="131" y="65"/>
                  <a:pt x="143" y="42"/>
                </a:cubicBezTo>
                <a:cubicBezTo>
                  <a:pt x="147" y="35"/>
                  <a:pt x="155" y="10"/>
                  <a:pt x="143" y="7"/>
                </a:cubicBezTo>
                <a:cubicBezTo>
                  <a:pt x="132" y="4"/>
                  <a:pt x="124" y="18"/>
                  <a:pt x="120" y="26"/>
                </a:cubicBezTo>
                <a:cubicBezTo>
                  <a:pt x="116" y="37"/>
                  <a:pt x="115" y="49"/>
                  <a:pt x="114" y="61"/>
                </a:cubicBezTo>
                <a:cubicBezTo>
                  <a:pt x="112" y="73"/>
                  <a:pt x="112" y="85"/>
                  <a:pt x="112" y="97"/>
                </a:cubicBezTo>
                <a:cubicBezTo>
                  <a:pt x="112" y="121"/>
                  <a:pt x="115" y="146"/>
                  <a:pt x="117" y="170"/>
                </a:cubicBezTo>
                <a:cubicBezTo>
                  <a:pt x="118" y="183"/>
                  <a:pt x="119" y="195"/>
                  <a:pt x="120" y="207"/>
                </a:cubicBezTo>
                <a:cubicBezTo>
                  <a:pt x="120" y="209"/>
                  <a:pt x="128" y="208"/>
                  <a:pt x="128" y="205"/>
                </a:cubicBezTo>
                <a:cubicBezTo>
                  <a:pt x="126" y="165"/>
                  <a:pt x="120" y="125"/>
                  <a:pt x="120" y="85"/>
                </a:cubicBezTo>
                <a:cubicBezTo>
                  <a:pt x="121" y="65"/>
                  <a:pt x="121" y="43"/>
                  <a:pt x="128" y="25"/>
                </a:cubicBezTo>
                <a:cubicBezTo>
                  <a:pt x="130" y="20"/>
                  <a:pt x="133" y="13"/>
                  <a:pt x="137" y="11"/>
                </a:cubicBezTo>
                <a:cubicBezTo>
                  <a:pt x="139" y="10"/>
                  <a:pt x="137" y="10"/>
                  <a:pt x="138" y="11"/>
                </a:cubicBezTo>
                <a:cubicBezTo>
                  <a:pt x="138" y="12"/>
                  <a:pt x="139" y="12"/>
                  <a:pt x="139" y="13"/>
                </a:cubicBezTo>
                <a:cubicBezTo>
                  <a:pt x="141" y="16"/>
                  <a:pt x="141" y="19"/>
                  <a:pt x="140" y="21"/>
                </a:cubicBezTo>
                <a:cubicBezTo>
                  <a:pt x="140" y="34"/>
                  <a:pt x="135" y="49"/>
                  <a:pt x="123" y="56"/>
                </a:cubicBezTo>
                <a:cubicBezTo>
                  <a:pt x="113" y="61"/>
                  <a:pt x="100" y="59"/>
                  <a:pt x="91" y="53"/>
                </a:cubicBezTo>
                <a:cubicBezTo>
                  <a:pt x="80" y="46"/>
                  <a:pt x="74" y="34"/>
                  <a:pt x="72" y="22"/>
                </a:cubicBezTo>
                <a:cubicBezTo>
                  <a:pt x="71" y="15"/>
                  <a:pt x="72" y="1"/>
                  <a:pt x="82" y="7"/>
                </a:cubicBezTo>
                <a:cubicBezTo>
                  <a:pt x="90" y="12"/>
                  <a:pt x="92" y="24"/>
                  <a:pt x="89" y="33"/>
                </a:cubicBezTo>
                <a:cubicBezTo>
                  <a:pt x="86" y="43"/>
                  <a:pt x="77" y="47"/>
                  <a:pt x="67" y="50"/>
                </a:cubicBezTo>
                <a:cubicBezTo>
                  <a:pt x="49" y="53"/>
                  <a:pt x="26" y="52"/>
                  <a:pt x="16" y="35"/>
                </a:cubicBezTo>
                <a:cubicBezTo>
                  <a:pt x="11" y="28"/>
                  <a:pt x="7" y="16"/>
                  <a:pt x="10" y="8"/>
                </a:cubicBezTo>
                <a:cubicBezTo>
                  <a:pt x="12" y="3"/>
                  <a:pt x="15" y="6"/>
                  <a:pt x="20" y="8"/>
                </a:cubicBezTo>
                <a:cubicBezTo>
                  <a:pt x="23" y="9"/>
                  <a:pt x="25" y="11"/>
                  <a:pt x="28" y="14"/>
                </a:cubicBezTo>
                <a:cubicBezTo>
                  <a:pt x="39" y="28"/>
                  <a:pt x="40" y="51"/>
                  <a:pt x="41" y="68"/>
                </a:cubicBezTo>
                <a:cubicBezTo>
                  <a:pt x="42" y="94"/>
                  <a:pt x="39" y="121"/>
                  <a:pt x="35" y="147"/>
                </a:cubicBezTo>
                <a:cubicBezTo>
                  <a:pt x="32" y="165"/>
                  <a:pt x="29" y="185"/>
                  <a:pt x="21" y="201"/>
                </a:cubicBezTo>
                <a:cubicBezTo>
                  <a:pt x="20" y="203"/>
                  <a:pt x="28" y="202"/>
                  <a:pt x="29" y="200"/>
                </a:cubicBezTo>
                <a:close/>
              </a:path>
            </a:pathLst>
          </a:custGeom>
          <a:solidFill>
            <a:srgbClr val="F2C492"/>
          </a:solidFill>
          <a:ln>
            <a:noFill/>
          </a:ln>
        </p:spPr>
        <p:txBody>
          <a:bodyPr anchor="ctr"/>
          <a:lstStyle/>
          <a:p>
            <a:pPr algn="ctr">
              <a:defRPr/>
            </a:pPr>
            <a:endParaRPr sz="1350"/>
          </a:p>
        </p:txBody>
      </p:sp>
      <p:sp>
        <p:nvSpPr>
          <p:cNvPr id="9" name="Freeform: Shape 13"/>
          <p:cNvSpPr/>
          <p:nvPr>
            <p:custDataLst>
              <p:tags r:id="rId7"/>
            </p:custDataLst>
          </p:nvPr>
        </p:nvSpPr>
        <p:spPr bwMode="auto">
          <a:xfrm>
            <a:off x="6703968" y="3083408"/>
            <a:ext cx="218922" cy="37955"/>
          </a:xfrm>
          <a:custGeom>
            <a:avLst/>
            <a:gdLst>
              <a:gd name="T0" fmla="*/ 58 w 64"/>
              <a:gd name="T1" fmla="*/ 0 h 11"/>
              <a:gd name="T2" fmla="*/ 6 w 64"/>
              <a:gd name="T3" fmla="*/ 0 h 11"/>
              <a:gd name="T4" fmla="*/ 0 w 64"/>
              <a:gd name="T5" fmla="*/ 5 h 11"/>
              <a:gd name="T6" fmla="*/ 6 w 64"/>
              <a:gd name="T7" fmla="*/ 11 h 11"/>
              <a:gd name="T8" fmla="*/ 58 w 64"/>
              <a:gd name="T9" fmla="*/ 11 h 11"/>
              <a:gd name="T10" fmla="*/ 64 w 64"/>
              <a:gd name="T11" fmla="*/ 5 h 11"/>
              <a:gd name="T12" fmla="*/ 58 w 64"/>
              <a:gd name="T13" fmla="*/ 0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4" h="11">
                <a:moveTo>
                  <a:pt x="58" y="0"/>
                </a:moveTo>
                <a:cubicBezTo>
                  <a:pt x="6" y="0"/>
                  <a:pt x="6" y="0"/>
                  <a:pt x="6" y="0"/>
                </a:cubicBezTo>
                <a:cubicBezTo>
                  <a:pt x="3" y="0"/>
                  <a:pt x="0" y="2"/>
                  <a:pt x="0" y="5"/>
                </a:cubicBezTo>
                <a:cubicBezTo>
                  <a:pt x="0" y="9"/>
                  <a:pt x="3" y="11"/>
                  <a:pt x="6" y="11"/>
                </a:cubicBezTo>
                <a:cubicBezTo>
                  <a:pt x="58" y="11"/>
                  <a:pt x="58" y="11"/>
                  <a:pt x="58" y="11"/>
                </a:cubicBezTo>
                <a:cubicBezTo>
                  <a:pt x="62" y="11"/>
                  <a:pt x="64" y="9"/>
                  <a:pt x="64" y="5"/>
                </a:cubicBezTo>
                <a:cubicBezTo>
                  <a:pt x="64" y="2"/>
                  <a:pt x="62" y="0"/>
                  <a:pt x="58" y="0"/>
                </a:cubicBezTo>
                <a:close/>
              </a:path>
            </a:pathLst>
          </a:custGeom>
          <a:solidFill>
            <a:srgbClr val="F2C492"/>
          </a:solidFill>
          <a:ln>
            <a:noFill/>
          </a:ln>
        </p:spPr>
        <p:txBody>
          <a:bodyPr anchor="ctr"/>
          <a:lstStyle/>
          <a:p>
            <a:pPr algn="ctr">
              <a:defRPr/>
            </a:pPr>
            <a:endParaRPr sz="1350"/>
          </a:p>
        </p:txBody>
      </p:sp>
      <p:sp>
        <p:nvSpPr>
          <p:cNvPr id="10" name="Freeform: Shape 14"/>
          <p:cNvSpPr/>
          <p:nvPr>
            <p:custDataLst>
              <p:tags r:id="rId8"/>
            </p:custDataLst>
          </p:nvPr>
        </p:nvSpPr>
        <p:spPr bwMode="auto">
          <a:xfrm>
            <a:off x="6646356" y="2690974"/>
            <a:ext cx="197911" cy="133522"/>
          </a:xfrm>
          <a:custGeom>
            <a:avLst/>
            <a:gdLst>
              <a:gd name="T0" fmla="*/ 6 w 58"/>
              <a:gd name="T1" fmla="*/ 39 h 39"/>
              <a:gd name="T2" fmla="*/ 9 w 58"/>
              <a:gd name="T3" fmla="*/ 38 h 39"/>
              <a:gd name="T4" fmla="*/ 54 w 58"/>
              <a:gd name="T5" fmla="*/ 12 h 39"/>
              <a:gd name="T6" fmla="*/ 56 w 58"/>
              <a:gd name="T7" fmla="*/ 4 h 39"/>
              <a:gd name="T8" fmla="*/ 48 w 58"/>
              <a:gd name="T9" fmla="*/ 2 h 39"/>
              <a:gd name="T10" fmla="*/ 3 w 58"/>
              <a:gd name="T11" fmla="*/ 28 h 39"/>
              <a:gd name="T12" fmla="*/ 1 w 58"/>
              <a:gd name="T13" fmla="*/ 36 h 39"/>
              <a:gd name="T14" fmla="*/ 6 w 58"/>
              <a:gd name="T15" fmla="*/ 39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7" h="39">
                <a:moveTo>
                  <a:pt x="6" y="39"/>
                </a:moveTo>
                <a:cubicBezTo>
                  <a:pt x="7" y="39"/>
                  <a:pt x="8" y="38"/>
                  <a:pt x="9" y="38"/>
                </a:cubicBezTo>
                <a:cubicBezTo>
                  <a:pt x="54" y="12"/>
                  <a:pt x="54" y="12"/>
                  <a:pt x="54" y="12"/>
                </a:cubicBezTo>
                <a:cubicBezTo>
                  <a:pt x="57" y="10"/>
                  <a:pt x="58" y="6"/>
                  <a:pt x="56" y="4"/>
                </a:cubicBezTo>
                <a:cubicBezTo>
                  <a:pt x="55" y="1"/>
                  <a:pt x="51" y="0"/>
                  <a:pt x="48" y="2"/>
                </a:cubicBezTo>
                <a:cubicBezTo>
                  <a:pt x="3" y="28"/>
                  <a:pt x="3" y="28"/>
                  <a:pt x="3" y="28"/>
                </a:cubicBezTo>
                <a:cubicBezTo>
                  <a:pt x="0" y="30"/>
                  <a:pt x="0" y="33"/>
                  <a:pt x="1" y="36"/>
                </a:cubicBezTo>
                <a:cubicBezTo>
                  <a:pt x="2" y="38"/>
                  <a:pt x="4" y="39"/>
                  <a:pt x="6" y="39"/>
                </a:cubicBezTo>
                <a:close/>
              </a:path>
            </a:pathLst>
          </a:custGeom>
          <a:solidFill>
            <a:srgbClr val="F2C492"/>
          </a:solidFill>
          <a:ln>
            <a:noFill/>
          </a:ln>
        </p:spPr>
        <p:txBody>
          <a:bodyPr anchor="ctr"/>
          <a:lstStyle/>
          <a:p>
            <a:pPr algn="ctr">
              <a:defRPr/>
            </a:pPr>
            <a:endParaRPr sz="1350"/>
          </a:p>
        </p:txBody>
      </p:sp>
      <p:sp>
        <p:nvSpPr>
          <p:cNvPr id="12" name="Freeform: Shape 15"/>
          <p:cNvSpPr/>
          <p:nvPr>
            <p:custDataLst>
              <p:tags r:id="rId9"/>
            </p:custDataLst>
          </p:nvPr>
        </p:nvSpPr>
        <p:spPr bwMode="auto">
          <a:xfrm>
            <a:off x="6410490" y="2362929"/>
            <a:ext cx="132845" cy="198589"/>
          </a:xfrm>
          <a:custGeom>
            <a:avLst/>
            <a:gdLst>
              <a:gd name="T0" fmla="*/ 3 w 39"/>
              <a:gd name="T1" fmla="*/ 57 h 58"/>
              <a:gd name="T2" fmla="*/ 6 w 39"/>
              <a:gd name="T3" fmla="*/ 58 h 58"/>
              <a:gd name="T4" fmla="*/ 11 w 39"/>
              <a:gd name="T5" fmla="*/ 55 h 58"/>
              <a:gd name="T6" fmla="*/ 37 w 39"/>
              <a:gd name="T7" fmla="*/ 9 h 58"/>
              <a:gd name="T8" fmla="*/ 35 w 39"/>
              <a:gd name="T9" fmla="*/ 1 h 58"/>
              <a:gd name="T10" fmla="*/ 27 w 39"/>
              <a:gd name="T11" fmla="*/ 3 h 58"/>
              <a:gd name="T12" fmla="*/ 1 w 39"/>
              <a:gd name="T13" fmla="*/ 49 h 58"/>
              <a:gd name="T14" fmla="*/ 3 w 39"/>
              <a:gd name="T15" fmla="*/ 57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9" h="57">
                <a:moveTo>
                  <a:pt x="3" y="57"/>
                </a:moveTo>
                <a:cubicBezTo>
                  <a:pt x="4" y="57"/>
                  <a:pt x="5" y="58"/>
                  <a:pt x="6" y="58"/>
                </a:cubicBezTo>
                <a:cubicBezTo>
                  <a:pt x="8" y="58"/>
                  <a:pt x="10" y="56"/>
                  <a:pt x="11" y="55"/>
                </a:cubicBezTo>
                <a:cubicBezTo>
                  <a:pt x="37" y="9"/>
                  <a:pt x="37" y="9"/>
                  <a:pt x="37" y="9"/>
                </a:cubicBezTo>
                <a:cubicBezTo>
                  <a:pt x="39" y="6"/>
                  <a:pt x="38" y="3"/>
                  <a:pt x="35" y="1"/>
                </a:cubicBezTo>
                <a:cubicBezTo>
                  <a:pt x="32" y="0"/>
                  <a:pt x="29" y="1"/>
                  <a:pt x="27" y="3"/>
                </a:cubicBezTo>
                <a:cubicBezTo>
                  <a:pt x="1" y="49"/>
                  <a:pt x="1" y="49"/>
                  <a:pt x="1" y="49"/>
                </a:cubicBezTo>
                <a:cubicBezTo>
                  <a:pt x="0" y="52"/>
                  <a:pt x="1" y="55"/>
                  <a:pt x="3" y="57"/>
                </a:cubicBezTo>
                <a:close/>
              </a:path>
            </a:pathLst>
          </a:custGeom>
          <a:solidFill>
            <a:srgbClr val="F2C492"/>
          </a:solidFill>
          <a:ln>
            <a:noFill/>
          </a:ln>
        </p:spPr>
        <p:txBody>
          <a:bodyPr anchor="ctr"/>
          <a:lstStyle/>
          <a:p>
            <a:pPr algn="ctr">
              <a:defRPr/>
            </a:pPr>
            <a:endParaRPr sz="1350"/>
          </a:p>
        </p:txBody>
      </p:sp>
      <p:sp>
        <p:nvSpPr>
          <p:cNvPr id="13" name="Freeform: Shape 16"/>
          <p:cNvSpPr/>
          <p:nvPr>
            <p:custDataLst>
              <p:tags r:id="rId10"/>
            </p:custDataLst>
          </p:nvPr>
        </p:nvSpPr>
        <p:spPr bwMode="auto">
          <a:xfrm>
            <a:off x="5292835" y="2674030"/>
            <a:ext cx="201300" cy="132845"/>
          </a:xfrm>
          <a:custGeom>
            <a:avLst/>
            <a:gdLst>
              <a:gd name="T0" fmla="*/ 55 w 59"/>
              <a:gd name="T1" fmla="*/ 28 h 39"/>
              <a:gd name="T2" fmla="*/ 10 w 59"/>
              <a:gd name="T3" fmla="*/ 1 h 39"/>
              <a:gd name="T4" fmla="*/ 2 w 59"/>
              <a:gd name="T5" fmla="*/ 4 h 39"/>
              <a:gd name="T6" fmla="*/ 4 w 59"/>
              <a:gd name="T7" fmla="*/ 11 h 39"/>
              <a:gd name="T8" fmla="*/ 49 w 59"/>
              <a:gd name="T9" fmla="*/ 38 h 39"/>
              <a:gd name="T10" fmla="*/ 52 w 59"/>
              <a:gd name="T11" fmla="*/ 39 h 39"/>
              <a:gd name="T12" fmla="*/ 57 w 59"/>
              <a:gd name="T13" fmla="*/ 36 h 39"/>
              <a:gd name="T14" fmla="*/ 55 w 59"/>
              <a:gd name="T15" fmla="*/ 28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9" h="39">
                <a:moveTo>
                  <a:pt x="55" y="28"/>
                </a:moveTo>
                <a:cubicBezTo>
                  <a:pt x="10" y="1"/>
                  <a:pt x="10" y="1"/>
                  <a:pt x="10" y="1"/>
                </a:cubicBezTo>
                <a:cubicBezTo>
                  <a:pt x="7" y="0"/>
                  <a:pt x="4" y="1"/>
                  <a:pt x="2" y="4"/>
                </a:cubicBezTo>
                <a:cubicBezTo>
                  <a:pt x="0" y="6"/>
                  <a:pt x="1" y="10"/>
                  <a:pt x="4" y="11"/>
                </a:cubicBezTo>
                <a:cubicBezTo>
                  <a:pt x="49" y="38"/>
                  <a:pt x="49" y="38"/>
                  <a:pt x="49" y="38"/>
                </a:cubicBezTo>
                <a:cubicBezTo>
                  <a:pt x="50" y="38"/>
                  <a:pt x="51" y="39"/>
                  <a:pt x="52" y="39"/>
                </a:cubicBezTo>
                <a:cubicBezTo>
                  <a:pt x="54" y="39"/>
                  <a:pt x="56" y="38"/>
                  <a:pt x="57" y="36"/>
                </a:cubicBezTo>
                <a:cubicBezTo>
                  <a:pt x="59" y="33"/>
                  <a:pt x="58" y="29"/>
                  <a:pt x="55" y="28"/>
                </a:cubicBezTo>
                <a:close/>
              </a:path>
            </a:pathLst>
          </a:custGeom>
          <a:solidFill>
            <a:srgbClr val="F2C492"/>
          </a:solidFill>
          <a:ln>
            <a:noFill/>
          </a:ln>
        </p:spPr>
        <p:txBody>
          <a:bodyPr anchor="ctr"/>
          <a:lstStyle/>
          <a:p>
            <a:pPr algn="ctr">
              <a:defRPr/>
            </a:pPr>
            <a:endParaRPr sz="1350"/>
          </a:p>
        </p:txBody>
      </p:sp>
      <p:sp>
        <p:nvSpPr>
          <p:cNvPr id="14" name="Freeform: Shape 17"/>
          <p:cNvSpPr/>
          <p:nvPr>
            <p:custDataLst>
              <p:tags r:id="rId11"/>
            </p:custDataLst>
          </p:nvPr>
        </p:nvSpPr>
        <p:spPr bwMode="auto">
          <a:xfrm>
            <a:off x="6646356" y="3360620"/>
            <a:ext cx="197911" cy="132845"/>
          </a:xfrm>
          <a:custGeom>
            <a:avLst/>
            <a:gdLst>
              <a:gd name="T0" fmla="*/ 54 w 58"/>
              <a:gd name="T1" fmla="*/ 28 h 39"/>
              <a:gd name="T2" fmla="*/ 9 w 58"/>
              <a:gd name="T3" fmla="*/ 2 h 39"/>
              <a:gd name="T4" fmla="*/ 1 w 58"/>
              <a:gd name="T5" fmla="*/ 4 h 39"/>
              <a:gd name="T6" fmla="*/ 3 w 58"/>
              <a:gd name="T7" fmla="*/ 12 h 39"/>
              <a:gd name="T8" fmla="*/ 48 w 58"/>
              <a:gd name="T9" fmla="*/ 38 h 39"/>
              <a:gd name="T10" fmla="*/ 51 w 58"/>
              <a:gd name="T11" fmla="*/ 39 h 39"/>
              <a:gd name="T12" fmla="*/ 56 w 58"/>
              <a:gd name="T13" fmla="*/ 36 h 39"/>
              <a:gd name="T14" fmla="*/ 54 w 58"/>
              <a:gd name="T15" fmla="*/ 28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7" h="39">
                <a:moveTo>
                  <a:pt x="54" y="28"/>
                </a:moveTo>
                <a:cubicBezTo>
                  <a:pt x="9" y="2"/>
                  <a:pt x="9" y="2"/>
                  <a:pt x="9" y="2"/>
                </a:cubicBezTo>
                <a:cubicBezTo>
                  <a:pt x="6" y="0"/>
                  <a:pt x="3" y="1"/>
                  <a:pt x="1" y="4"/>
                </a:cubicBezTo>
                <a:cubicBezTo>
                  <a:pt x="0" y="7"/>
                  <a:pt x="0" y="10"/>
                  <a:pt x="3" y="12"/>
                </a:cubicBezTo>
                <a:cubicBezTo>
                  <a:pt x="48" y="38"/>
                  <a:pt x="48" y="38"/>
                  <a:pt x="48" y="38"/>
                </a:cubicBezTo>
                <a:cubicBezTo>
                  <a:pt x="49" y="39"/>
                  <a:pt x="50" y="39"/>
                  <a:pt x="51" y="39"/>
                </a:cubicBezTo>
                <a:cubicBezTo>
                  <a:pt x="53" y="39"/>
                  <a:pt x="55" y="38"/>
                  <a:pt x="56" y="36"/>
                </a:cubicBezTo>
                <a:cubicBezTo>
                  <a:pt x="58" y="33"/>
                  <a:pt x="57" y="30"/>
                  <a:pt x="54" y="28"/>
                </a:cubicBezTo>
                <a:close/>
              </a:path>
            </a:pathLst>
          </a:custGeom>
          <a:solidFill>
            <a:srgbClr val="F2C492"/>
          </a:solidFill>
          <a:ln>
            <a:noFill/>
          </a:ln>
        </p:spPr>
        <p:txBody>
          <a:bodyPr anchor="ctr"/>
          <a:lstStyle/>
          <a:p>
            <a:pPr algn="ctr">
              <a:defRPr/>
            </a:pPr>
            <a:endParaRPr sz="1350"/>
          </a:p>
        </p:txBody>
      </p:sp>
      <p:sp>
        <p:nvSpPr>
          <p:cNvPr id="16" name="Freeform: Shape 18"/>
          <p:cNvSpPr/>
          <p:nvPr>
            <p:custDataLst>
              <p:tags r:id="rId12"/>
            </p:custDataLst>
          </p:nvPr>
        </p:nvSpPr>
        <p:spPr bwMode="auto">
          <a:xfrm>
            <a:off x="5292835" y="3380953"/>
            <a:ext cx="201300" cy="129456"/>
          </a:xfrm>
          <a:custGeom>
            <a:avLst/>
            <a:gdLst>
              <a:gd name="T0" fmla="*/ 49 w 59"/>
              <a:gd name="T1" fmla="*/ 1 h 38"/>
              <a:gd name="T2" fmla="*/ 4 w 59"/>
              <a:gd name="T3" fmla="*/ 27 h 38"/>
              <a:gd name="T4" fmla="*/ 2 w 59"/>
              <a:gd name="T5" fmla="*/ 35 h 38"/>
              <a:gd name="T6" fmla="*/ 7 w 59"/>
              <a:gd name="T7" fmla="*/ 38 h 38"/>
              <a:gd name="T8" fmla="*/ 10 w 59"/>
              <a:gd name="T9" fmla="*/ 37 h 38"/>
              <a:gd name="T10" fmla="*/ 55 w 59"/>
              <a:gd name="T11" fmla="*/ 11 h 38"/>
              <a:gd name="T12" fmla="*/ 57 w 59"/>
              <a:gd name="T13" fmla="*/ 3 h 38"/>
              <a:gd name="T14" fmla="*/ 49 w 59"/>
              <a:gd name="T15" fmla="*/ 1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9" h="38">
                <a:moveTo>
                  <a:pt x="49" y="1"/>
                </a:moveTo>
                <a:cubicBezTo>
                  <a:pt x="4" y="27"/>
                  <a:pt x="4" y="27"/>
                  <a:pt x="4" y="27"/>
                </a:cubicBezTo>
                <a:cubicBezTo>
                  <a:pt x="1" y="29"/>
                  <a:pt x="0" y="33"/>
                  <a:pt x="2" y="35"/>
                </a:cubicBezTo>
                <a:cubicBezTo>
                  <a:pt x="3" y="37"/>
                  <a:pt x="5" y="38"/>
                  <a:pt x="7" y="38"/>
                </a:cubicBezTo>
                <a:cubicBezTo>
                  <a:pt x="8" y="38"/>
                  <a:pt x="9" y="38"/>
                  <a:pt x="10" y="37"/>
                </a:cubicBezTo>
                <a:cubicBezTo>
                  <a:pt x="55" y="11"/>
                  <a:pt x="55" y="11"/>
                  <a:pt x="55" y="11"/>
                </a:cubicBezTo>
                <a:cubicBezTo>
                  <a:pt x="58" y="9"/>
                  <a:pt x="59" y="6"/>
                  <a:pt x="57" y="3"/>
                </a:cubicBezTo>
                <a:cubicBezTo>
                  <a:pt x="56" y="0"/>
                  <a:pt x="52" y="0"/>
                  <a:pt x="49" y="1"/>
                </a:cubicBezTo>
                <a:close/>
              </a:path>
            </a:pathLst>
          </a:custGeom>
          <a:solidFill>
            <a:srgbClr val="F2C492"/>
          </a:solidFill>
          <a:ln>
            <a:noFill/>
          </a:ln>
        </p:spPr>
        <p:txBody>
          <a:bodyPr anchor="ctr"/>
          <a:lstStyle/>
          <a:p>
            <a:pPr algn="ctr">
              <a:defRPr/>
            </a:pPr>
            <a:endParaRPr sz="1350"/>
          </a:p>
        </p:txBody>
      </p:sp>
      <p:sp>
        <p:nvSpPr>
          <p:cNvPr id="18" name="Freeform: Shape 19"/>
          <p:cNvSpPr/>
          <p:nvPr>
            <p:custDataLst>
              <p:tags r:id="rId13"/>
            </p:custDataLst>
          </p:nvPr>
        </p:nvSpPr>
        <p:spPr bwMode="auto">
          <a:xfrm>
            <a:off x="5593090" y="2345985"/>
            <a:ext cx="136911" cy="194523"/>
          </a:xfrm>
          <a:custGeom>
            <a:avLst/>
            <a:gdLst>
              <a:gd name="T0" fmla="*/ 28 w 40"/>
              <a:gd name="T1" fmla="*/ 55 h 57"/>
              <a:gd name="T2" fmla="*/ 33 w 40"/>
              <a:gd name="T3" fmla="*/ 57 h 57"/>
              <a:gd name="T4" fmla="*/ 36 w 40"/>
              <a:gd name="T5" fmla="*/ 57 h 57"/>
              <a:gd name="T6" fmla="*/ 38 w 40"/>
              <a:gd name="T7" fmla="*/ 49 h 57"/>
              <a:gd name="T8" fmla="*/ 12 w 40"/>
              <a:gd name="T9" fmla="*/ 3 h 57"/>
              <a:gd name="T10" fmla="*/ 4 w 40"/>
              <a:gd name="T11" fmla="*/ 1 h 57"/>
              <a:gd name="T12" fmla="*/ 2 w 40"/>
              <a:gd name="T13" fmla="*/ 9 h 57"/>
              <a:gd name="T14" fmla="*/ 28 w 40"/>
              <a:gd name="T15" fmla="*/ 55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0" h="57">
                <a:moveTo>
                  <a:pt x="28" y="55"/>
                </a:moveTo>
                <a:cubicBezTo>
                  <a:pt x="29" y="56"/>
                  <a:pt x="31" y="57"/>
                  <a:pt x="33" y="57"/>
                </a:cubicBezTo>
                <a:cubicBezTo>
                  <a:pt x="34" y="57"/>
                  <a:pt x="35" y="57"/>
                  <a:pt x="36" y="57"/>
                </a:cubicBezTo>
                <a:cubicBezTo>
                  <a:pt x="39" y="55"/>
                  <a:pt x="40" y="52"/>
                  <a:pt x="38" y="49"/>
                </a:cubicBezTo>
                <a:cubicBezTo>
                  <a:pt x="12" y="3"/>
                  <a:pt x="12" y="3"/>
                  <a:pt x="12" y="3"/>
                </a:cubicBezTo>
                <a:cubicBezTo>
                  <a:pt x="10" y="1"/>
                  <a:pt x="7" y="0"/>
                  <a:pt x="4" y="1"/>
                </a:cubicBezTo>
                <a:cubicBezTo>
                  <a:pt x="1" y="3"/>
                  <a:pt x="0" y="6"/>
                  <a:pt x="2" y="9"/>
                </a:cubicBezTo>
                <a:lnTo>
                  <a:pt x="28" y="55"/>
                </a:lnTo>
                <a:close/>
              </a:path>
            </a:pathLst>
          </a:custGeom>
          <a:solidFill>
            <a:srgbClr val="F2C492"/>
          </a:solidFill>
          <a:ln>
            <a:noFill/>
          </a:ln>
        </p:spPr>
        <p:txBody>
          <a:bodyPr anchor="ctr"/>
          <a:lstStyle/>
          <a:p>
            <a:pPr algn="ctr">
              <a:defRPr/>
            </a:pPr>
            <a:endParaRPr sz="1350"/>
          </a:p>
        </p:txBody>
      </p:sp>
      <p:sp>
        <p:nvSpPr>
          <p:cNvPr id="20" name="Freeform: Shape 20"/>
          <p:cNvSpPr/>
          <p:nvPr>
            <p:custDataLst>
              <p:tags r:id="rId14"/>
            </p:custDataLst>
          </p:nvPr>
        </p:nvSpPr>
        <p:spPr bwMode="auto">
          <a:xfrm>
            <a:off x="6058045" y="2250418"/>
            <a:ext cx="37955" cy="218922"/>
          </a:xfrm>
          <a:custGeom>
            <a:avLst/>
            <a:gdLst>
              <a:gd name="T0" fmla="*/ 5 w 11"/>
              <a:gd name="T1" fmla="*/ 64 h 64"/>
              <a:gd name="T2" fmla="*/ 11 w 11"/>
              <a:gd name="T3" fmla="*/ 58 h 64"/>
              <a:gd name="T4" fmla="*/ 11 w 11"/>
              <a:gd name="T5" fmla="*/ 6 h 64"/>
              <a:gd name="T6" fmla="*/ 5 w 11"/>
              <a:gd name="T7" fmla="*/ 0 h 64"/>
              <a:gd name="T8" fmla="*/ 0 w 11"/>
              <a:gd name="T9" fmla="*/ 6 h 64"/>
              <a:gd name="T10" fmla="*/ 0 w 11"/>
              <a:gd name="T11" fmla="*/ 58 h 64"/>
              <a:gd name="T12" fmla="*/ 5 w 11"/>
              <a:gd name="T13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" h="64">
                <a:moveTo>
                  <a:pt x="5" y="64"/>
                </a:moveTo>
                <a:cubicBezTo>
                  <a:pt x="8" y="64"/>
                  <a:pt x="11" y="61"/>
                  <a:pt x="11" y="58"/>
                </a:cubicBezTo>
                <a:cubicBezTo>
                  <a:pt x="11" y="6"/>
                  <a:pt x="11" y="6"/>
                  <a:pt x="11" y="6"/>
                </a:cubicBezTo>
                <a:cubicBezTo>
                  <a:pt x="11" y="3"/>
                  <a:pt x="8" y="0"/>
                  <a:pt x="5" y="0"/>
                </a:cubicBezTo>
                <a:cubicBezTo>
                  <a:pt x="2" y="0"/>
                  <a:pt x="0" y="3"/>
                  <a:pt x="0" y="6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61"/>
                  <a:pt x="2" y="64"/>
                  <a:pt x="5" y="64"/>
                </a:cubicBezTo>
                <a:close/>
              </a:path>
            </a:pathLst>
          </a:custGeom>
          <a:solidFill>
            <a:srgbClr val="F2C492"/>
          </a:solidFill>
          <a:ln>
            <a:noFill/>
          </a:ln>
        </p:spPr>
        <p:txBody>
          <a:bodyPr anchor="ctr"/>
          <a:lstStyle/>
          <a:p>
            <a:pPr algn="ctr">
              <a:defRPr/>
            </a:pPr>
            <a:endParaRPr sz="1350"/>
          </a:p>
        </p:txBody>
      </p:sp>
      <p:sp>
        <p:nvSpPr>
          <p:cNvPr id="21" name="Freeform: Shape 21"/>
          <p:cNvSpPr/>
          <p:nvPr>
            <p:custDataLst>
              <p:tags r:id="rId15"/>
            </p:custDataLst>
          </p:nvPr>
        </p:nvSpPr>
        <p:spPr bwMode="auto">
          <a:xfrm>
            <a:off x="5251491" y="3083408"/>
            <a:ext cx="218922" cy="37955"/>
          </a:xfrm>
          <a:custGeom>
            <a:avLst/>
            <a:gdLst>
              <a:gd name="T0" fmla="*/ 64 w 64"/>
              <a:gd name="T1" fmla="*/ 5 h 11"/>
              <a:gd name="T2" fmla="*/ 58 w 64"/>
              <a:gd name="T3" fmla="*/ 0 h 11"/>
              <a:gd name="T4" fmla="*/ 6 w 64"/>
              <a:gd name="T5" fmla="*/ 0 h 11"/>
              <a:gd name="T6" fmla="*/ 0 w 64"/>
              <a:gd name="T7" fmla="*/ 5 h 11"/>
              <a:gd name="T8" fmla="*/ 6 w 64"/>
              <a:gd name="T9" fmla="*/ 11 h 11"/>
              <a:gd name="T10" fmla="*/ 58 w 64"/>
              <a:gd name="T11" fmla="*/ 11 h 11"/>
              <a:gd name="T12" fmla="*/ 64 w 64"/>
              <a:gd name="T13" fmla="*/ 5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4" h="11">
                <a:moveTo>
                  <a:pt x="64" y="5"/>
                </a:moveTo>
                <a:cubicBezTo>
                  <a:pt x="64" y="2"/>
                  <a:pt x="61" y="0"/>
                  <a:pt x="58" y="0"/>
                </a:cubicBezTo>
                <a:cubicBezTo>
                  <a:pt x="6" y="0"/>
                  <a:pt x="6" y="0"/>
                  <a:pt x="6" y="0"/>
                </a:cubicBezTo>
                <a:cubicBezTo>
                  <a:pt x="2" y="0"/>
                  <a:pt x="0" y="2"/>
                  <a:pt x="0" y="5"/>
                </a:cubicBezTo>
                <a:cubicBezTo>
                  <a:pt x="0" y="9"/>
                  <a:pt x="2" y="11"/>
                  <a:pt x="6" y="11"/>
                </a:cubicBezTo>
                <a:cubicBezTo>
                  <a:pt x="58" y="11"/>
                  <a:pt x="58" y="11"/>
                  <a:pt x="58" y="11"/>
                </a:cubicBezTo>
                <a:cubicBezTo>
                  <a:pt x="61" y="11"/>
                  <a:pt x="64" y="9"/>
                  <a:pt x="64" y="5"/>
                </a:cubicBezTo>
                <a:close/>
              </a:path>
            </a:pathLst>
          </a:custGeom>
          <a:solidFill>
            <a:srgbClr val="F2C492"/>
          </a:solidFill>
          <a:ln>
            <a:noFill/>
          </a:ln>
        </p:spPr>
        <p:txBody>
          <a:bodyPr anchor="ctr"/>
          <a:lstStyle/>
          <a:p>
            <a:pPr algn="ctr">
              <a:defRPr/>
            </a:pPr>
            <a:endParaRPr sz="1350"/>
          </a:p>
        </p:txBody>
      </p:sp>
      <p:sp>
        <p:nvSpPr>
          <p:cNvPr id="22" name="Freeform: Shape 22"/>
          <p:cNvSpPr/>
          <p:nvPr>
            <p:custDataLst>
              <p:tags r:id="rId16"/>
            </p:custDataLst>
          </p:nvPr>
        </p:nvSpPr>
        <p:spPr bwMode="auto">
          <a:xfrm>
            <a:off x="5584955" y="2862938"/>
            <a:ext cx="197911" cy="469037"/>
          </a:xfrm>
          <a:custGeom>
            <a:avLst/>
            <a:gdLst>
              <a:gd name="T0" fmla="*/ 54 w 58"/>
              <a:gd name="T1" fmla="*/ 14 h 108"/>
              <a:gd name="T2" fmla="*/ 50 w 58"/>
              <a:gd name="T3" fmla="*/ 96 h 108"/>
              <a:gd name="T4" fmla="*/ 48 w 58"/>
              <a:gd name="T5" fmla="*/ 107 h 108"/>
              <a:gd name="T6" fmla="*/ 44 w 58"/>
              <a:gd name="T7" fmla="*/ 108 h 108"/>
              <a:gd name="T8" fmla="*/ 38 w 58"/>
              <a:gd name="T9" fmla="*/ 104 h 108"/>
              <a:gd name="T10" fmla="*/ 45 w 58"/>
              <a:gd name="T11" fmla="*/ 3 h 108"/>
              <a:gd name="T12" fmla="*/ 55 w 58"/>
              <a:gd name="T13" fmla="*/ 4 h 108"/>
              <a:gd name="T14" fmla="*/ 54 w 58"/>
              <a:gd name="T15" fmla="*/ 14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7" h="108">
                <a:moveTo>
                  <a:pt x="54" y="14"/>
                </a:moveTo>
                <a:cubicBezTo>
                  <a:pt x="48" y="19"/>
                  <a:pt x="19" y="47"/>
                  <a:pt x="50" y="96"/>
                </a:cubicBezTo>
                <a:cubicBezTo>
                  <a:pt x="53" y="100"/>
                  <a:pt x="51" y="104"/>
                  <a:pt x="48" y="107"/>
                </a:cubicBezTo>
                <a:cubicBezTo>
                  <a:pt x="47" y="107"/>
                  <a:pt x="45" y="108"/>
                  <a:pt x="44" y="108"/>
                </a:cubicBezTo>
                <a:cubicBezTo>
                  <a:pt x="42" y="108"/>
                  <a:pt x="39" y="106"/>
                  <a:pt x="38" y="104"/>
                </a:cubicBezTo>
                <a:cubicBezTo>
                  <a:pt x="0" y="45"/>
                  <a:pt x="37" y="9"/>
                  <a:pt x="45" y="3"/>
                </a:cubicBezTo>
                <a:cubicBezTo>
                  <a:pt x="48" y="0"/>
                  <a:pt x="53" y="1"/>
                  <a:pt x="55" y="4"/>
                </a:cubicBezTo>
                <a:cubicBezTo>
                  <a:pt x="58" y="7"/>
                  <a:pt x="58" y="12"/>
                  <a:pt x="54" y="14"/>
                </a:cubicBezTo>
                <a:close/>
              </a:path>
            </a:pathLst>
          </a:custGeom>
          <a:solidFill>
            <a:srgbClr val="F2C492"/>
          </a:solidFill>
          <a:ln>
            <a:noFill/>
          </a:ln>
        </p:spPr>
        <p:txBody>
          <a:bodyPr anchor="ctr"/>
          <a:lstStyle/>
          <a:p>
            <a:pPr algn="ctr">
              <a:defRPr/>
            </a:pPr>
            <a:endParaRPr sz="1350"/>
          </a:p>
        </p:txBody>
      </p:sp>
      <p:sp>
        <p:nvSpPr>
          <p:cNvPr id="25" name="文本框 24"/>
          <p:cNvSpPr txBox="1"/>
          <p:nvPr/>
        </p:nvSpPr>
        <p:spPr>
          <a:xfrm>
            <a:off x="1981517" y="977638"/>
            <a:ext cx="14814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accent2"/>
                </a:solidFill>
                <a:sym typeface="Arial" panose="020B0604020202020204" pitchFamily="34" charset="0"/>
              </a:rPr>
              <a:t>模型转换</a:t>
            </a:r>
            <a:endParaRPr lang="en-US" altLang="zh-CN" sz="2400" b="1" dirty="0">
              <a:solidFill>
                <a:schemeClr val="accent2"/>
              </a:solidFill>
              <a:sym typeface="Arial" panose="020B0604020202020204" pitchFamily="34" charset="0"/>
            </a:endParaRPr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175647" y="1516511"/>
            <a:ext cx="3737709" cy="3549569"/>
          </a:xfrm>
          <a:prstGeom prst="rect">
            <a:avLst/>
          </a:prstGeom>
        </p:spPr>
      </p:pic>
      <p:sp>
        <p:nvSpPr>
          <p:cNvPr id="41" name="文本框 40"/>
          <p:cNvSpPr txBox="1"/>
          <p:nvPr/>
        </p:nvSpPr>
        <p:spPr>
          <a:xfrm>
            <a:off x="8451850" y="742950"/>
            <a:ext cx="3058795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b="1" dirty="0">
                <a:solidFill>
                  <a:srgbClr val="ED7D31"/>
                </a:solidFill>
                <a:latin typeface="等线" panose="02010600030101010101" charset="-122"/>
                <a:ea typeface="等线" panose="02010600030101010101" charset="-122"/>
                <a:sym typeface="Arial" panose="020B0604020202020204" pitchFamily="34" charset="0"/>
              </a:rPr>
              <a:t>量化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7460300" y="1479133"/>
            <a:ext cx="3334585" cy="7861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1800"/>
              </a:lnSpc>
              <a:spcAft>
                <a:spcPts val="1800"/>
              </a:spcAft>
            </a:pPr>
            <a:r>
              <a:rPr lang="zh-CN" alt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支持将浮点模型量化为定点模型，目前支持的量化类型包括 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w4a16 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和 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w8a8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。</a:t>
            </a:r>
            <a:endParaRPr lang="zh-CN" altLang="en-US" b="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6344" y="2362765"/>
            <a:ext cx="2836614" cy="3578944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966470" y="5084445"/>
            <a:ext cx="507238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该图描述了</a:t>
            </a:r>
            <a:r>
              <a:rPr lang="en-US" altLang="zh-CN"/>
              <a:t> RKLLM </a:t>
            </a:r>
            <a:r>
              <a:rPr lang="zh-CN" altLang="en-US"/>
              <a:t>框架的模型转换环节，强调通过</a:t>
            </a:r>
            <a:r>
              <a:rPr lang="en-US" altLang="zh-CN"/>
              <a:t> Toolkit </a:t>
            </a:r>
            <a:r>
              <a:rPr lang="zh-CN" altLang="en-US"/>
              <a:t>将</a:t>
            </a:r>
            <a:r>
              <a:rPr lang="en-US" altLang="zh-CN"/>
              <a:t> Huggingface </a:t>
            </a:r>
            <a:r>
              <a:rPr lang="zh-CN" altLang="en-US"/>
              <a:t>模型适配到</a:t>
            </a:r>
            <a:r>
              <a:rPr lang="en-US" altLang="zh-CN"/>
              <a:t> Rockchip NPU </a:t>
            </a:r>
            <a:r>
              <a:rPr lang="zh-CN" altLang="en-US"/>
              <a:t>硬件。关键目标是通过格式转换与优化，解决通用模型与专用硬件之间的兼容性问题，最终实现高效推理。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/>
        </p:nvSpPr>
        <p:spPr>
          <a:xfrm rot="10800000" flipH="1">
            <a:off x="0" y="236855"/>
            <a:ext cx="5190490" cy="506095"/>
          </a:xfrm>
          <a:custGeom>
            <a:avLst/>
            <a:gdLst>
              <a:gd name="connsiteX0" fmla="*/ 0 w 10456"/>
              <a:gd name="connsiteY0" fmla="*/ 0 h 1986"/>
              <a:gd name="connsiteX1" fmla="*/ 10116 w 10456"/>
              <a:gd name="connsiteY1" fmla="*/ 0 h 1986"/>
              <a:gd name="connsiteX2" fmla="*/ 10456 w 10456"/>
              <a:gd name="connsiteY2" fmla="*/ 340 h 1986"/>
              <a:gd name="connsiteX3" fmla="*/ 10447 w 10456"/>
              <a:gd name="connsiteY3" fmla="*/ 1986 h 1986"/>
              <a:gd name="connsiteX4" fmla="*/ 0 w 10456"/>
              <a:gd name="connsiteY4" fmla="*/ 1980 h 1986"/>
              <a:gd name="connsiteX5" fmla="*/ 0 w 10456"/>
              <a:gd name="connsiteY5" fmla="*/ 0 h 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456" h="1986">
                <a:moveTo>
                  <a:pt x="0" y="0"/>
                </a:moveTo>
                <a:lnTo>
                  <a:pt x="10116" y="0"/>
                </a:lnTo>
                <a:cubicBezTo>
                  <a:pt x="10304" y="0"/>
                  <a:pt x="10456" y="152"/>
                  <a:pt x="10456" y="340"/>
                </a:cubicBezTo>
                <a:lnTo>
                  <a:pt x="10447" y="1986"/>
                </a:lnTo>
                <a:lnTo>
                  <a:pt x="0" y="198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solidFill>
              <a:srgbClr val="071F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38430" y="236855"/>
            <a:ext cx="6649085" cy="4089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RKLLM Toolkit </a:t>
            </a:r>
            <a:r>
              <a:rPr lang="zh-CN" altLang="en-US" sz="28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安装</a:t>
            </a:r>
            <a:endParaRPr lang="zh-CN" altLang="en-US" sz="28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61034" y="2139733"/>
            <a:ext cx="6355631" cy="2918713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2307" y="1089531"/>
            <a:ext cx="2407589" cy="50191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/>
        </p:nvSpPr>
        <p:spPr>
          <a:xfrm rot="10800000" flipH="1">
            <a:off x="0" y="236855"/>
            <a:ext cx="5190490" cy="506095"/>
          </a:xfrm>
          <a:custGeom>
            <a:avLst/>
            <a:gdLst>
              <a:gd name="connsiteX0" fmla="*/ 0 w 10456"/>
              <a:gd name="connsiteY0" fmla="*/ 0 h 1986"/>
              <a:gd name="connsiteX1" fmla="*/ 10116 w 10456"/>
              <a:gd name="connsiteY1" fmla="*/ 0 h 1986"/>
              <a:gd name="connsiteX2" fmla="*/ 10456 w 10456"/>
              <a:gd name="connsiteY2" fmla="*/ 340 h 1986"/>
              <a:gd name="connsiteX3" fmla="*/ 10447 w 10456"/>
              <a:gd name="connsiteY3" fmla="*/ 1986 h 1986"/>
              <a:gd name="connsiteX4" fmla="*/ 0 w 10456"/>
              <a:gd name="connsiteY4" fmla="*/ 1980 h 1986"/>
              <a:gd name="connsiteX5" fmla="*/ 0 w 10456"/>
              <a:gd name="connsiteY5" fmla="*/ 0 h 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456" h="1986">
                <a:moveTo>
                  <a:pt x="0" y="0"/>
                </a:moveTo>
                <a:lnTo>
                  <a:pt x="10116" y="0"/>
                </a:lnTo>
                <a:cubicBezTo>
                  <a:pt x="10304" y="0"/>
                  <a:pt x="10456" y="152"/>
                  <a:pt x="10456" y="340"/>
                </a:cubicBezTo>
                <a:lnTo>
                  <a:pt x="10447" y="1986"/>
                </a:lnTo>
                <a:lnTo>
                  <a:pt x="0" y="198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solidFill>
              <a:srgbClr val="071F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38430" y="236855"/>
            <a:ext cx="6649085" cy="4089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RKLLM Toolkit </a:t>
            </a:r>
            <a:r>
              <a:rPr lang="zh-CN" altLang="en-US" sz="28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转换与量化</a:t>
            </a:r>
            <a:endParaRPr lang="zh-CN" altLang="en-US" sz="28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5966" y="1215333"/>
            <a:ext cx="6096528" cy="131837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386" y="3429000"/>
            <a:ext cx="5997460" cy="1737511"/>
          </a:xfrm>
          <a:prstGeom prst="rect">
            <a:avLst/>
          </a:prstGeom>
        </p:spPr>
      </p:pic>
      <p:sp>
        <p:nvSpPr>
          <p:cNvPr id="7" name="箭头: 下 6"/>
          <p:cNvSpPr/>
          <p:nvPr/>
        </p:nvSpPr>
        <p:spPr>
          <a:xfrm>
            <a:off x="2960370" y="2602287"/>
            <a:ext cx="297180" cy="75813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7125" y="3600466"/>
            <a:ext cx="5056075" cy="1465529"/>
          </a:xfrm>
          <a:prstGeom prst="rect">
            <a:avLst/>
          </a:prstGeom>
        </p:spPr>
      </p:pic>
      <p:sp>
        <p:nvSpPr>
          <p:cNvPr id="10" name="箭头: 右 9"/>
          <p:cNvSpPr/>
          <p:nvPr/>
        </p:nvSpPr>
        <p:spPr>
          <a:xfrm>
            <a:off x="6371846" y="3797300"/>
            <a:ext cx="566164" cy="4089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7125" y="1011405"/>
            <a:ext cx="3932825" cy="2121896"/>
          </a:xfrm>
          <a:prstGeom prst="rect">
            <a:avLst/>
          </a:prstGeom>
        </p:spPr>
      </p:pic>
      <p:sp>
        <p:nvSpPr>
          <p:cNvPr id="14" name="箭头: 上 13"/>
          <p:cNvSpPr/>
          <p:nvPr/>
        </p:nvSpPr>
        <p:spPr>
          <a:xfrm>
            <a:off x="8549640" y="3133301"/>
            <a:ext cx="297180" cy="467165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5"/>
          <a:srcRect t="9970"/>
          <a:stretch>
            <a:fillRect/>
          </a:stretch>
        </p:blipFill>
        <p:spPr>
          <a:xfrm>
            <a:off x="5482324" y="5321737"/>
            <a:ext cx="6134632" cy="1049715"/>
          </a:xfrm>
          <a:prstGeom prst="rect">
            <a:avLst/>
          </a:prstGeom>
        </p:spPr>
      </p:pic>
      <p:pic>
        <p:nvPicPr>
          <p:cNvPr id="53" name="图片 5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71353" y="5235091"/>
            <a:ext cx="838273" cy="1054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/>
        </p:nvSpPr>
        <p:spPr>
          <a:xfrm rot="10800000" flipH="1">
            <a:off x="0" y="236855"/>
            <a:ext cx="5190490" cy="506095"/>
          </a:xfrm>
          <a:custGeom>
            <a:avLst/>
            <a:gdLst>
              <a:gd name="connsiteX0" fmla="*/ 0 w 10456"/>
              <a:gd name="connsiteY0" fmla="*/ 0 h 1986"/>
              <a:gd name="connsiteX1" fmla="*/ 10116 w 10456"/>
              <a:gd name="connsiteY1" fmla="*/ 0 h 1986"/>
              <a:gd name="connsiteX2" fmla="*/ 10456 w 10456"/>
              <a:gd name="connsiteY2" fmla="*/ 340 h 1986"/>
              <a:gd name="connsiteX3" fmla="*/ 10447 w 10456"/>
              <a:gd name="connsiteY3" fmla="*/ 1986 h 1986"/>
              <a:gd name="connsiteX4" fmla="*/ 0 w 10456"/>
              <a:gd name="connsiteY4" fmla="*/ 1980 h 1986"/>
              <a:gd name="connsiteX5" fmla="*/ 0 w 10456"/>
              <a:gd name="connsiteY5" fmla="*/ 0 h 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456" h="1986">
                <a:moveTo>
                  <a:pt x="0" y="0"/>
                </a:moveTo>
                <a:lnTo>
                  <a:pt x="10116" y="0"/>
                </a:lnTo>
                <a:cubicBezTo>
                  <a:pt x="10304" y="0"/>
                  <a:pt x="10456" y="152"/>
                  <a:pt x="10456" y="340"/>
                </a:cubicBezTo>
                <a:lnTo>
                  <a:pt x="10447" y="1986"/>
                </a:lnTo>
                <a:lnTo>
                  <a:pt x="0" y="198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solidFill>
              <a:srgbClr val="071F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38430" y="236855"/>
            <a:ext cx="6649085" cy="4089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编译</a:t>
            </a:r>
            <a:r>
              <a:rPr lang="en-US" altLang="zh-CN" sz="2800" b="1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deepseek</a:t>
            </a:r>
            <a:r>
              <a:rPr lang="zh-CN" altLang="en-US" sz="28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部署程序</a:t>
            </a:r>
            <a:endParaRPr lang="zh-CN" altLang="en-US" sz="28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981517" y="1327523"/>
            <a:ext cx="19389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accent2"/>
                </a:solidFill>
                <a:sym typeface="Arial" panose="020B0604020202020204" pitchFamily="34" charset="0"/>
              </a:rPr>
              <a:t>安装编译器</a:t>
            </a:r>
            <a:endParaRPr lang="en-US" altLang="zh-CN" sz="2400" b="1" dirty="0">
              <a:solidFill>
                <a:schemeClr val="accent2"/>
              </a:solidFill>
              <a:sym typeface="Arial" panose="020B0604020202020204" pitchFamily="34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8158105" y="1325568"/>
            <a:ext cx="21860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accent2"/>
                </a:solidFill>
                <a:sym typeface="Arial" panose="020B0604020202020204" pitchFamily="34" charset="0"/>
              </a:rPr>
              <a:t>编译部署程序</a:t>
            </a:r>
            <a:endParaRPr lang="en-US" altLang="zh-CN" sz="2400" b="1" dirty="0">
              <a:solidFill>
                <a:schemeClr val="accent2"/>
              </a:solidFill>
              <a:sym typeface="Arial" panose="020B0604020202020204" pitchFamily="34" charset="0"/>
            </a:endParaRPr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6326" y="1809593"/>
            <a:ext cx="4831499" cy="1013548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2"/>
          <a:srcRect t="64678"/>
          <a:stretch>
            <a:fillRect/>
          </a:stretch>
        </p:blipFill>
        <p:spPr>
          <a:xfrm>
            <a:off x="1258180" y="3083408"/>
            <a:ext cx="2860868" cy="2307909"/>
          </a:xfrm>
          <a:prstGeom prst="rect">
            <a:avLst/>
          </a:prstGeom>
        </p:spPr>
      </p:pic>
      <p:pic>
        <p:nvPicPr>
          <p:cNvPr id="43" name="图片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959" y="1915613"/>
            <a:ext cx="6078293" cy="1503907"/>
          </a:xfrm>
          <a:prstGeom prst="rect">
            <a:avLst/>
          </a:prstGeom>
        </p:spPr>
      </p:pic>
      <p:sp>
        <p:nvSpPr>
          <p:cNvPr id="44" name="文本框 43"/>
          <p:cNvSpPr txBox="1"/>
          <p:nvPr/>
        </p:nvSpPr>
        <p:spPr>
          <a:xfrm>
            <a:off x="8281640" y="3880069"/>
            <a:ext cx="23701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accent2"/>
                </a:solidFill>
                <a:sym typeface="Arial" panose="020B0604020202020204" pitchFamily="34" charset="0"/>
              </a:rPr>
              <a:t>更新板端</a:t>
            </a:r>
            <a:r>
              <a:rPr lang="en-US" altLang="zh-CN" sz="2400" b="1" dirty="0">
                <a:solidFill>
                  <a:schemeClr val="accent2"/>
                </a:solidFill>
                <a:sym typeface="Arial" panose="020B0604020202020204" pitchFamily="34" charset="0"/>
              </a:rPr>
              <a:t>NPU</a:t>
            </a:r>
            <a:endParaRPr lang="en-US" altLang="zh-CN" sz="2400" b="1" dirty="0">
              <a:solidFill>
                <a:schemeClr val="accent2"/>
              </a:solidFill>
              <a:sym typeface="Arial" panose="020B0604020202020204" pitchFamily="34" charset="0"/>
            </a:endParaRPr>
          </a:p>
        </p:txBody>
      </p:sp>
      <p:pic>
        <p:nvPicPr>
          <p:cNvPr id="48" name="图片 47"/>
          <p:cNvPicPr>
            <a:picLocks noChangeAspect="1"/>
          </p:cNvPicPr>
          <p:nvPr/>
        </p:nvPicPr>
        <p:blipFill>
          <a:blip r:embed="rId4"/>
          <a:srcRect l="3544" t="12468"/>
          <a:stretch>
            <a:fillRect/>
          </a:stretch>
        </p:blipFill>
        <p:spPr>
          <a:xfrm>
            <a:off x="6096000" y="4341734"/>
            <a:ext cx="5863254" cy="16523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 descr="建筑的摆设布局&#10;&#10;描述已自动生成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916"/>
          <a:stretch>
            <a:fillRect/>
          </a:stretch>
        </p:blipFill>
        <p:spPr>
          <a:xfrm>
            <a:off x="3893776" y="0"/>
            <a:ext cx="8298225" cy="6858000"/>
          </a:xfrm>
          <a:custGeom>
            <a:avLst/>
            <a:gdLst>
              <a:gd name="connsiteX0" fmla="*/ 0 w 8298225"/>
              <a:gd name="connsiteY0" fmla="*/ 0 h 6858000"/>
              <a:gd name="connsiteX1" fmla="*/ 8298225 w 8298225"/>
              <a:gd name="connsiteY1" fmla="*/ 0 h 6858000"/>
              <a:gd name="connsiteX2" fmla="*/ 8298225 w 8298225"/>
              <a:gd name="connsiteY2" fmla="*/ 6858000 h 6858000"/>
              <a:gd name="connsiteX3" fmla="*/ 0 w 82982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98225" h="6858000">
                <a:moveTo>
                  <a:pt x="0" y="0"/>
                </a:moveTo>
                <a:lnTo>
                  <a:pt x="8298225" y="0"/>
                </a:lnTo>
                <a:lnTo>
                  <a:pt x="829822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2" name="矩形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32000">
                <a:schemeClr val="bg1"/>
              </a:gs>
              <a:gs pos="46000">
                <a:srgbClr val="FFFFFF">
                  <a:alpha val="95000"/>
                </a:srgb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Regular" panose="020F0702030404030204" charset="-122"/>
              <a:ea typeface="思源黑体 CN Regular" panose="020F0702030404030204" charset="-122"/>
              <a:cs typeface="+mn-cs"/>
            </a:endParaRPr>
          </a:p>
        </p:txBody>
      </p:sp>
      <p:pic>
        <p:nvPicPr>
          <p:cNvPr id="41" name="图片 40" descr="图片包含 鸟, 线, 刀, 群&#10;&#10;描述已自动生成"/>
          <p:cNvPicPr>
            <a:picLocks noChangeAspect="1"/>
          </p:cNvPicPr>
          <p:nvPr/>
        </p:nvPicPr>
        <p:blipFill>
          <a:blip r:embed="rId2">
            <a:alphaModFix amt="1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326" r="5326"/>
          <a:stretch>
            <a:fillRect/>
          </a:stretch>
        </p:blipFill>
        <p:spPr>
          <a:xfrm flipH="1">
            <a:off x="-2" y="0"/>
            <a:ext cx="7315202" cy="5611408"/>
          </a:xfrm>
          <a:custGeom>
            <a:avLst/>
            <a:gdLst>
              <a:gd name="connsiteX0" fmla="*/ 7524750 w 7524750"/>
              <a:gd name="connsiteY0" fmla="*/ 0 h 5772150"/>
              <a:gd name="connsiteX1" fmla="*/ 0 w 7524750"/>
              <a:gd name="connsiteY1" fmla="*/ 0 h 5772150"/>
              <a:gd name="connsiteX2" fmla="*/ 0 w 7524750"/>
              <a:gd name="connsiteY2" fmla="*/ 5772150 h 5772150"/>
              <a:gd name="connsiteX3" fmla="*/ 7524750 w 7524750"/>
              <a:gd name="connsiteY3" fmla="*/ 5772150 h 5772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24750" h="5772150">
                <a:moveTo>
                  <a:pt x="7524750" y="0"/>
                </a:moveTo>
                <a:lnTo>
                  <a:pt x="0" y="0"/>
                </a:lnTo>
                <a:lnTo>
                  <a:pt x="0" y="5772150"/>
                </a:lnTo>
                <a:lnTo>
                  <a:pt x="7524750" y="5772150"/>
                </a:lnTo>
                <a:close/>
              </a:path>
            </a:pathLst>
          </a:cu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alphaModFix amt="20000"/>
          </a:blip>
          <a:srcRect l="2633" r="2633" b="36399"/>
          <a:stretch>
            <a:fillRect/>
          </a:stretch>
        </p:blipFill>
        <p:spPr>
          <a:xfrm>
            <a:off x="0" y="5993326"/>
            <a:ext cx="12192000" cy="864675"/>
          </a:xfrm>
          <a:custGeom>
            <a:avLst/>
            <a:gdLst>
              <a:gd name="connsiteX0" fmla="*/ 0 w 12192000"/>
              <a:gd name="connsiteY0" fmla="*/ 0 h 864675"/>
              <a:gd name="connsiteX1" fmla="*/ 12192000 w 12192000"/>
              <a:gd name="connsiteY1" fmla="*/ 0 h 864675"/>
              <a:gd name="connsiteX2" fmla="*/ 12192000 w 12192000"/>
              <a:gd name="connsiteY2" fmla="*/ 864675 h 864675"/>
              <a:gd name="connsiteX3" fmla="*/ 0 w 12192000"/>
              <a:gd name="connsiteY3" fmla="*/ 864675 h 864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864675">
                <a:moveTo>
                  <a:pt x="0" y="0"/>
                </a:moveTo>
                <a:lnTo>
                  <a:pt x="12192000" y="0"/>
                </a:lnTo>
                <a:lnTo>
                  <a:pt x="12192000" y="864675"/>
                </a:lnTo>
                <a:lnTo>
                  <a:pt x="0" y="864675"/>
                </a:lnTo>
                <a:close/>
              </a:path>
            </a:pathLst>
          </a:custGeom>
        </p:spPr>
      </p:pic>
      <p:sp>
        <p:nvSpPr>
          <p:cNvPr id="2" name="文本框 1"/>
          <p:cNvSpPr txBox="1"/>
          <p:nvPr/>
        </p:nvSpPr>
        <p:spPr>
          <a:xfrm>
            <a:off x="743615" y="2391754"/>
            <a:ext cx="6187138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800" spc="300" dirty="0">
                <a:solidFill>
                  <a:srgbClr val="0079BA"/>
                </a:solidFill>
                <a:effectLst>
                  <a:outerShdw blurRad="50800" dist="38100" dir="5400000" rotWithShape="0">
                    <a:srgbClr val="000000">
                      <a:lumMod val="20000"/>
                      <a:alpha val="20000"/>
                    </a:srgbClr>
                  </a:outerShdw>
                </a:effectLst>
                <a:latin typeface="思源宋体 CN Heavy" panose="02020900000000000000" pitchFamily="18" charset="-122"/>
                <a:ea typeface="思源宋体 CN Heavy" panose="02020900000000000000" pitchFamily="18" charset="-122"/>
                <a:cs typeface="阿里巴巴普惠体 B" panose="00020600040101010101" pitchFamily="18" charset="-122"/>
              </a:rPr>
              <a:t>感谢观看</a:t>
            </a:r>
            <a:endParaRPr lang="zh-CN" altLang="en-US" sz="8800" spc="300" dirty="0">
              <a:solidFill>
                <a:srgbClr val="0079BA"/>
              </a:solidFill>
              <a:effectLst>
                <a:outerShdw blurRad="50800" dist="38100" dir="5400000" rotWithShape="0">
                  <a:srgbClr val="000000">
                    <a:lumMod val="20000"/>
                    <a:alpha val="20000"/>
                  </a:srgbClr>
                </a:outerShdw>
              </a:effectLst>
              <a:latin typeface="思源宋体 CN Heavy" panose="02020900000000000000" pitchFamily="18" charset="-122"/>
              <a:ea typeface="思源宋体 CN Heavy" panose="02020900000000000000" pitchFamily="18" charset="-122"/>
              <a:cs typeface="阿里巴巴普惠体 B" panose="00020600040101010101" pitchFamily="18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6625" y="1374778"/>
            <a:ext cx="1654585" cy="50846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79306" y="5529108"/>
            <a:ext cx="4135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制作人：张澔瑜 </a:t>
            </a:r>
            <a:r>
              <a:rPr lang="en-US" altLang="zh-CN" dirty="0">
                <a:hlinkClick r:id="rId6"/>
              </a:rPr>
              <a:t>702681245@qq.com</a:t>
            </a:r>
            <a:endParaRPr lang="en-US" altLang="zh-CN" dirty="0"/>
          </a:p>
          <a:p>
            <a:r>
              <a:rPr lang="en-US" altLang="zh-CN" dirty="0"/>
              <a:t>               </a:t>
            </a:r>
            <a:r>
              <a:rPr lang="zh-CN" altLang="en-US" dirty="0"/>
              <a:t>罗逸航 </a:t>
            </a:r>
            <a:r>
              <a:rPr lang="en-US" altLang="zh-CN" dirty="0"/>
              <a:t>2780720594@qq.com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 dir="in"/>
      </p:transition>
    </mc:Choice>
    <mc:Fallback>
      <p:transition spd="slow">
        <p:split orient="vert" dir="in"/>
      </p:transition>
    </mc:Fallback>
  </mc:AlternateContent>
</p:sld>
</file>

<file path=ppt/tags/tag1.xml><?xml version="1.0" encoding="utf-8"?>
<p:tagLst xmlns:p="http://schemas.openxmlformats.org/presentationml/2006/main">
  <p:tag name="KSO_WM_DIAGRAM_VIRTUALLY_FRAME" val="{&quot;height&quot;:234.3,&quot;left&quot;:32.7,&quot;top&quot;:267.05,&quot;width&quot;:918.25}"/>
</p:tagLst>
</file>

<file path=ppt/tags/tag10.xml><?xml version="1.0" encoding="utf-8"?>
<p:tagLst xmlns:p="http://schemas.openxmlformats.org/presentationml/2006/main">
  <p:tag name="KSO_WM_DIAGRAM_VIRTUALLY_FRAME" val="{&quot;height&quot;:234.54417322834644,&quot;left&quot;:75.74771653543307,&quot;top&quot;:88.0335433070866,&quot;width&quot;:533.0081102362204}"/>
</p:tagLst>
</file>

<file path=ppt/tags/tag11.xml><?xml version="1.0" encoding="utf-8"?>
<p:tagLst xmlns:p="http://schemas.openxmlformats.org/presentationml/2006/main">
  <p:tag name="KSO_WM_DIAGRAM_VIRTUALLY_FRAME" val="{&quot;height&quot;:234.54417322834644,&quot;left&quot;:75.74771653543307,&quot;top&quot;:88.0335433070866,&quot;width&quot;:533.0081102362204}"/>
</p:tagLst>
</file>

<file path=ppt/tags/tag12.xml><?xml version="1.0" encoding="utf-8"?>
<p:tagLst xmlns:p="http://schemas.openxmlformats.org/presentationml/2006/main">
  <p:tag name="KSO_WM_DIAGRAM_VIRTUALLY_FRAME" val="{&quot;height&quot;:234.54417322834644,&quot;left&quot;:75.74771653543307,&quot;top&quot;:88.0335433070866,&quot;width&quot;:533.0081102362204}"/>
</p:tagLst>
</file>

<file path=ppt/tags/tag13.xml><?xml version="1.0" encoding="utf-8"?>
<p:tagLst xmlns:p="http://schemas.openxmlformats.org/presentationml/2006/main">
  <p:tag name="KSO_WM_DIAGRAM_VIRTUALLY_FRAME" val="{&quot;height&quot;:234.54417322834644,&quot;left&quot;:75.74771653543307,&quot;top&quot;:88.0335433070866,&quot;width&quot;:533.0081102362204}"/>
</p:tagLst>
</file>

<file path=ppt/tags/tag14.xml><?xml version="1.0" encoding="utf-8"?>
<p:tagLst xmlns:p="http://schemas.openxmlformats.org/presentationml/2006/main">
  <p:tag name="KSO_WM_DIAGRAM_VIRTUALLY_FRAME" val="{&quot;height&quot;:234.54417322834644,&quot;left&quot;:75.74771653543307,&quot;top&quot;:88.0335433070866,&quot;width&quot;:533.0081102362204}"/>
</p:tagLst>
</file>

<file path=ppt/tags/tag15.xml><?xml version="1.0" encoding="utf-8"?>
<p:tagLst xmlns:p="http://schemas.openxmlformats.org/presentationml/2006/main">
  <p:tag name="KSO_WM_DIAGRAM_VIRTUALLY_FRAME" val="{&quot;height&quot;:234.54417322834644,&quot;left&quot;:75.74771653543307,&quot;top&quot;:88.0335433070866,&quot;width&quot;:533.0081102362204}"/>
</p:tagLst>
</file>

<file path=ppt/tags/tag16.xml><?xml version="1.0" encoding="utf-8"?>
<p:tagLst xmlns:p="http://schemas.openxmlformats.org/presentationml/2006/main">
  <p:tag name="KSO_WM_DIAGRAM_VIRTUALLY_FRAME" val="{&quot;height&quot;:234.54417322834644,&quot;left&quot;:75.74771653543307,&quot;top&quot;:88.0335433070866,&quot;width&quot;:533.0081102362204}"/>
</p:tagLst>
</file>

<file path=ppt/tags/tag17.xml><?xml version="1.0" encoding="utf-8"?>
<p:tagLst xmlns:p="http://schemas.openxmlformats.org/presentationml/2006/main">
  <p:tag name="KSO_WM_DIAGRAM_VIRTUALLY_FRAME" val="{&quot;height&quot;:234.54417322834644,&quot;left&quot;:75.74771653543307,&quot;top&quot;:88.0335433070866,&quot;width&quot;:533.0081102362204}"/>
</p:tagLst>
</file>

<file path=ppt/tags/tag18.xml><?xml version="1.0" encoding="utf-8"?>
<p:tagLst xmlns:p="http://schemas.openxmlformats.org/presentationml/2006/main">
  <p:tag name="COMMONDATA" val="eyJoZGlkIjoiMzE2MTNjYTRiNWExMmNhMzAwNGUwMjg1MjI5MTBmNGUifQ=="/>
</p:tagLst>
</file>

<file path=ppt/tags/tag2.xml><?xml version="1.0" encoding="utf-8"?>
<p:tagLst xmlns:p="http://schemas.openxmlformats.org/presentationml/2006/main">
  <p:tag name="KSO_WM_DIAGRAM_VIRTUALLY_FRAME" val="{&quot;height&quot;:234.54417322834644,&quot;left&quot;:75.74771653543307,&quot;top&quot;:88.0335433070866,&quot;width&quot;:533.0081102362204}"/>
</p:tagLst>
</file>

<file path=ppt/tags/tag3.xml><?xml version="1.0" encoding="utf-8"?>
<p:tagLst xmlns:p="http://schemas.openxmlformats.org/presentationml/2006/main">
  <p:tag name="KSO_WM_DIAGRAM_VIRTUALLY_FRAME" val="{&quot;height&quot;:234.54417322834644,&quot;left&quot;:75.74771653543307,&quot;top&quot;:88.0335433070866,&quot;width&quot;:533.0081102362204}"/>
</p:tagLst>
</file>

<file path=ppt/tags/tag4.xml><?xml version="1.0" encoding="utf-8"?>
<p:tagLst xmlns:p="http://schemas.openxmlformats.org/presentationml/2006/main">
  <p:tag name="KSO_WM_DIAGRAM_VIRTUALLY_FRAME" val="{&quot;height&quot;:234.54417322834644,&quot;left&quot;:75.74771653543307,&quot;top&quot;:88.0335433070866,&quot;width&quot;:533.0081102362204}"/>
</p:tagLst>
</file>

<file path=ppt/tags/tag5.xml><?xml version="1.0" encoding="utf-8"?>
<p:tagLst xmlns:p="http://schemas.openxmlformats.org/presentationml/2006/main">
  <p:tag name="KSO_WM_DIAGRAM_VIRTUALLY_FRAME" val="{&quot;height&quot;:234.54417322834644,&quot;left&quot;:75.74771653543307,&quot;top&quot;:88.0335433070866,&quot;width&quot;:533.0081102362204}"/>
</p:tagLst>
</file>

<file path=ppt/tags/tag6.xml><?xml version="1.0" encoding="utf-8"?>
<p:tagLst xmlns:p="http://schemas.openxmlformats.org/presentationml/2006/main">
  <p:tag name="KSO_WM_DIAGRAM_VIRTUALLY_FRAME" val="{&quot;height&quot;:234.54417322834644,&quot;left&quot;:75.74771653543307,&quot;top&quot;:88.0335433070866,&quot;width&quot;:533.0081102362204}"/>
</p:tagLst>
</file>

<file path=ppt/tags/tag7.xml><?xml version="1.0" encoding="utf-8"?>
<p:tagLst xmlns:p="http://schemas.openxmlformats.org/presentationml/2006/main">
  <p:tag name="KSO_WM_DIAGRAM_VIRTUALLY_FRAME" val="{&quot;height&quot;:234.54417322834644,&quot;left&quot;:75.74771653543307,&quot;top&quot;:88.0335433070866,&quot;width&quot;:533.0081102362204}"/>
</p:tagLst>
</file>

<file path=ppt/tags/tag8.xml><?xml version="1.0" encoding="utf-8"?>
<p:tagLst xmlns:p="http://schemas.openxmlformats.org/presentationml/2006/main">
  <p:tag name="KSO_WM_DIAGRAM_VIRTUALLY_FRAME" val="{&quot;height&quot;:234.54417322834644,&quot;left&quot;:75.74771653543307,&quot;top&quot;:88.0335433070866,&quot;width&quot;:533.0081102362204}"/>
</p:tagLst>
</file>

<file path=ppt/tags/tag9.xml><?xml version="1.0" encoding="utf-8"?>
<p:tagLst xmlns:p="http://schemas.openxmlformats.org/presentationml/2006/main">
  <p:tag name="KSO_WM_DIAGRAM_VIRTUALLY_FRAME" val="{&quot;height&quot;:234.54417322834644,&quot;left&quot;:75.74771653543307,&quot;top&quot;:88.0335433070866,&quot;width&quot;:533.0081102362204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645</Words>
  <Application>WPS 演示</Application>
  <PresentationFormat>宽屏</PresentationFormat>
  <Paragraphs>46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3" baseType="lpstr">
      <vt:lpstr>Arial</vt:lpstr>
      <vt:lpstr>宋体</vt:lpstr>
      <vt:lpstr>Wingdings</vt:lpstr>
      <vt:lpstr>思源宋体 CN Heavy</vt:lpstr>
      <vt:lpstr>思源黑体 CN Regular</vt:lpstr>
      <vt:lpstr>华文宋体</vt:lpstr>
      <vt:lpstr>华文中宋</vt:lpstr>
      <vt:lpstr>Lato</vt:lpstr>
      <vt:lpstr>等线</vt:lpstr>
      <vt:lpstr>阿里巴巴普惠体 B</vt:lpstr>
      <vt:lpstr>微软雅黑</vt:lpstr>
      <vt:lpstr>Arial Unicode MS</vt:lpstr>
      <vt:lpstr>等线 Light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PPT</dc:creator>
  <cp:lastModifiedBy>不知所终</cp:lastModifiedBy>
  <cp:revision>97</cp:revision>
  <dcterms:created xsi:type="dcterms:W3CDTF">2023-05-22T13:14:00Z</dcterms:created>
  <dcterms:modified xsi:type="dcterms:W3CDTF">2025-03-29T05:17:54Z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0A634CD443EC466F8ADC1655BEB5950D_13</vt:lpwstr>
  </property>
  <property fmtid="{D5CDD505-2E9C-101B-9397-08002B2CF9AE}" pid="3" name="KSOProductBuildVer">
    <vt:lpwstr>2052-12.1.0.20305</vt:lpwstr>
  </property>
</Properties>
</file>