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F3"/>
    <a:srgbClr val="489084"/>
    <a:srgbClr val="C1D0ED"/>
    <a:srgbClr val="5CAC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62438-038A-47E7-A635-25716E2C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383D7E-8275-4F69-B416-125B0E6C8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8F3C2-2DE4-42B8-8C5C-18C143F8C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95B1-883A-4A7A-88F6-94C465A6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E29CE-F065-4F30-B996-FCECAE2E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B3E8E-D96F-417B-A6EA-3DAAA512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F38DEE-A695-40F8-8704-420A215B5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98312-89E5-4DDF-BA5A-681B8CD0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74C888-F3FF-49D4-B636-6B54D61E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6C895-C03E-4247-A8AE-096457DD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6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68636-DD68-4258-8587-A783F4A0A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DD02BD-985F-471A-AC0A-D0197B3B0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317E4-8042-4324-A21F-C1B9D8DF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0148B-6329-48AE-8DFE-ADD373635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E10B90-5EA7-45C9-803F-1F62DDF5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23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873DD-28D1-4826-8E59-C50313D4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BD2246-1A06-49A8-9F14-B318B5D40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31A554-C491-43CF-A50E-73F9667C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5AA9B8-64BC-4DCE-BB30-BFA8FA03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44CD2-8FF5-49CE-8FC0-5511A8CD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13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AC771-CA41-4D27-9A87-B2F57FA4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580256-4262-42AC-B82A-9E48F2940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48EF7A-2B8A-4FD7-B544-B5EC41BE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36E7B-6208-49F2-863B-4D29B5E8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A6891-86E3-449B-A666-A7A806E2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4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B0DC0-8AB8-4A85-BC38-4DB7CA1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DDC6B8-078D-4D5F-A797-6CDF1DA9D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6D00B5-F5E7-4783-99D1-08E0A56C0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DE824-0D53-41EB-A0BB-2E260513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BF6D3B-F104-40CE-A388-60A52AD7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96DEC-AA17-4907-B1A4-65A37998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6C79-30F4-45C6-BE22-D20E08ED3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0548F2-FED5-477A-A12A-490C1970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5A53A-864C-46AB-9654-DD88AC99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62B2D3-AC81-401D-BE78-6A681E22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BFD52C-ECDB-4DEC-9ED8-AD8823AC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F5AB52-6D6A-4D73-ACC4-2F486855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DFD74E-B475-4E39-92CC-0AA59197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752D6-3AE3-4930-81FA-66BB7D81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39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F46B3-74BA-4AE5-B8AE-691EAC42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36CCB-1292-4624-87E9-9B04004A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11D969-ED3E-4B20-BAB5-18650A46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56AA1B-5883-4E4C-94FC-9323A4F3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3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1A30D9-56F0-4CAE-8CE6-4CB380A1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EB95A-E985-49F7-A8E2-8A93028C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493A69-AD09-4F30-823A-36FE2401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60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568F-924E-4FCC-B8DD-9C9FA801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1D14EB-F737-409B-BD6D-F8B98CDC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813D2-D573-4639-9264-33F8ED1F4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2F2A5-18F8-43CF-9330-D614A8B3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63C26-D592-4BDE-9C5D-C353894C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64EA31-A91F-4C31-8381-6812EFF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A977B-3EE2-47D4-9142-7EEDA8D4E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E799B3-AB4F-47BC-BCB4-C08047EA2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8DFD9B-235A-4BA3-9B29-139DCC6A5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540548-DDBC-4D4B-8BF2-63631C9B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C77BEE-DA5A-41D7-8EAB-971CD643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BE437-0BC6-412F-B96B-7BB948A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8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F1DA90-717A-4CA9-B99F-27D71E68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CF9EAE-2F42-4F4C-A7A6-975F388F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6BDA0-AD92-4975-B0BB-9532A058C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76B85-EF16-4228-B7F0-184D2105F050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AAB8E3-CAFB-48A1-AB4D-DF58F2D49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1940A-E364-459D-95BF-EBE4A5588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F0B9-3D05-4DB1-8B7E-49916C81D3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389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8488D16-7CC3-4D81-9D56-D775B63E0050}"/>
              </a:ext>
            </a:extLst>
          </p:cNvPr>
          <p:cNvSpPr/>
          <p:nvPr/>
        </p:nvSpPr>
        <p:spPr>
          <a:xfrm>
            <a:off x="2340423" y="56972"/>
            <a:ext cx="7518072" cy="403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城市交通网络中差异化路径导航信息设计问题研究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1F986B0-DAED-4573-994C-939129B93EC6}"/>
              </a:ext>
            </a:extLst>
          </p:cNvPr>
          <p:cNvSpPr/>
          <p:nvPr/>
        </p:nvSpPr>
        <p:spPr>
          <a:xfrm>
            <a:off x="2347355" y="789369"/>
            <a:ext cx="7511143" cy="89668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DCC998-EB81-49AA-915B-3F90DF243867}"/>
              </a:ext>
            </a:extLst>
          </p:cNvPr>
          <p:cNvSpPr txBox="1"/>
          <p:nvPr/>
        </p:nvSpPr>
        <p:spPr>
          <a:xfrm>
            <a:off x="2347354" y="984137"/>
            <a:ext cx="5591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解决思路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B98889-696E-4331-A410-4FBB504145F5}"/>
              </a:ext>
            </a:extLst>
          </p:cNvPr>
          <p:cNvSpPr/>
          <p:nvPr/>
        </p:nvSpPr>
        <p:spPr>
          <a:xfrm>
            <a:off x="2340426" y="534139"/>
            <a:ext cx="7518072" cy="259028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 需求分析与现状研究</a:t>
            </a:r>
            <a:endParaRPr lang="zh-CN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6C24913-ED7B-429B-852C-062CB94A1059}"/>
              </a:ext>
            </a:extLst>
          </p:cNvPr>
          <p:cNvSpPr/>
          <p:nvPr/>
        </p:nvSpPr>
        <p:spPr>
          <a:xfrm>
            <a:off x="2876007" y="862084"/>
            <a:ext cx="2016034" cy="235132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实际应用问题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E372C84-A3CF-4E92-B194-29BBE3D94A98}"/>
              </a:ext>
            </a:extLst>
          </p:cNvPr>
          <p:cNvSpPr/>
          <p:nvPr/>
        </p:nvSpPr>
        <p:spPr>
          <a:xfrm>
            <a:off x="2876007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信息提供过多反而降低网络整体效率，即“信息悖论”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E0670E9-BC09-4926-AD53-F31064F7DF9A}"/>
              </a:ext>
            </a:extLst>
          </p:cNvPr>
          <p:cNvSpPr/>
          <p:nvPr/>
        </p:nvSpPr>
        <p:spPr>
          <a:xfrm>
            <a:off x="5209822" y="857760"/>
            <a:ext cx="2016033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现有文献不足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1CA942F-3981-4CEC-B347-C0BCE447CA0A}"/>
              </a:ext>
            </a:extLst>
          </p:cNvPr>
          <p:cNvSpPr/>
          <p:nvPr/>
        </p:nvSpPr>
        <p:spPr>
          <a:xfrm>
            <a:off x="5209822" y="1097215"/>
            <a:ext cx="2016033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未从路径信息层面进行最优信息提高策略设计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99C95FC-C20C-47F0-B37E-5C6F6EA202E7}"/>
              </a:ext>
            </a:extLst>
          </p:cNvPr>
          <p:cNvSpPr/>
          <p:nvPr/>
        </p:nvSpPr>
        <p:spPr>
          <a:xfrm>
            <a:off x="7543636" y="863128"/>
            <a:ext cx="2016034" cy="239455"/>
          </a:xfrm>
          <a:prstGeom prst="rect">
            <a:avLst/>
          </a:prstGeom>
          <a:solidFill>
            <a:srgbClr val="4890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本文拟解决的问题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8C8F516-AEFC-45DF-B5B6-ADDE69E13D8B}"/>
              </a:ext>
            </a:extLst>
          </p:cNvPr>
          <p:cNvSpPr/>
          <p:nvPr/>
        </p:nvSpPr>
        <p:spPr>
          <a:xfrm>
            <a:off x="7543636" y="1102583"/>
            <a:ext cx="2016034" cy="51823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建立双层规划模型并求解最优路径信息发布策略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1357FB6-9608-4C43-B9A7-E26693050674}"/>
              </a:ext>
            </a:extLst>
          </p:cNvPr>
          <p:cNvSpPr txBox="1"/>
          <p:nvPr/>
        </p:nvSpPr>
        <p:spPr>
          <a:xfrm>
            <a:off x="6169145" y="1638233"/>
            <a:ext cx="161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下层流量均衡问题</a:t>
            </a:r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8446A690-BFCC-461B-AE38-746D675D5D46}"/>
              </a:ext>
            </a:extLst>
          </p:cNvPr>
          <p:cNvSpPr/>
          <p:nvPr/>
        </p:nvSpPr>
        <p:spPr>
          <a:xfrm>
            <a:off x="6002377" y="2846002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8AF7E3-8041-4CDA-B418-168680EAC293}"/>
              </a:ext>
            </a:extLst>
          </p:cNvPr>
          <p:cNvSpPr txBox="1"/>
          <p:nvPr/>
        </p:nvSpPr>
        <p:spPr>
          <a:xfrm>
            <a:off x="6192669" y="2777064"/>
            <a:ext cx="1507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考虑信息渗透率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EE3CA0E4-5ACE-4F6C-90FD-BA68A4177472}"/>
              </a:ext>
            </a:extLst>
          </p:cNvPr>
          <p:cNvSpPr/>
          <p:nvPr/>
        </p:nvSpPr>
        <p:spPr>
          <a:xfrm>
            <a:off x="6002377" y="1706076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CC2A99A-338A-4A04-9FCB-0491DD456740}"/>
              </a:ext>
            </a:extLst>
          </p:cNvPr>
          <p:cNvSpPr/>
          <p:nvPr/>
        </p:nvSpPr>
        <p:spPr>
          <a:xfrm>
            <a:off x="2347353" y="4508500"/>
            <a:ext cx="7504213" cy="159882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7CEB2AF4-AD04-448D-A29C-FB95BCF9E865}"/>
              </a:ext>
            </a:extLst>
          </p:cNvPr>
          <p:cNvSpPr/>
          <p:nvPr/>
        </p:nvSpPr>
        <p:spPr>
          <a:xfrm>
            <a:off x="6002377" y="3987519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2E9190A-0EF4-4CCE-B4BA-E3001095FD32}"/>
              </a:ext>
            </a:extLst>
          </p:cNvPr>
          <p:cNvSpPr txBox="1"/>
          <p:nvPr/>
        </p:nvSpPr>
        <p:spPr>
          <a:xfrm>
            <a:off x="6179813" y="3925108"/>
            <a:ext cx="1655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路径导航信息设计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68685D3-88D6-4BF2-9A7B-12F1EC373975}"/>
              </a:ext>
            </a:extLst>
          </p:cNvPr>
          <p:cNvSpPr/>
          <p:nvPr/>
        </p:nvSpPr>
        <p:spPr>
          <a:xfrm>
            <a:off x="2477384" y="4681004"/>
            <a:ext cx="1306506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管理者信息发布</a:t>
            </a: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CA302B4-D0D4-4466-8E1F-6BF9EB45E9B3}"/>
              </a:ext>
            </a:extLst>
          </p:cNvPr>
          <p:cNvSpPr/>
          <p:nvPr/>
        </p:nvSpPr>
        <p:spPr>
          <a:xfrm>
            <a:off x="2475198" y="5473622"/>
            <a:ext cx="1308692" cy="521514"/>
          </a:xfrm>
          <a:prstGeom prst="roundRect">
            <a:avLst/>
          </a:prstGeom>
          <a:solidFill>
            <a:srgbClr val="DD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下层问题</a:t>
            </a:r>
            <a:endParaRPr lang="en-US" altLang="zh-CN" sz="12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出行者反应行为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E1AE50D0-D128-4BE9-8727-59BBC567BA30}"/>
              </a:ext>
            </a:extLst>
          </p:cNvPr>
          <p:cNvSpPr/>
          <p:nvPr/>
        </p:nvSpPr>
        <p:spPr>
          <a:xfrm>
            <a:off x="4008312" y="4990573"/>
            <a:ext cx="2296953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约束：路径提供数量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38FEC6D-F5E5-4A17-A6CD-D0B0C1DAB54E}"/>
              </a:ext>
            </a:extLst>
          </p:cNvPr>
          <p:cNvSpPr/>
          <p:nvPr/>
        </p:nvSpPr>
        <p:spPr>
          <a:xfrm>
            <a:off x="4008312" y="4681004"/>
            <a:ext cx="2296954" cy="208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目标：最小化网络总出行成本</a:t>
            </a: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495DBA3-74AE-4C70-9F37-0AB928D7B2E5}"/>
              </a:ext>
            </a:extLst>
          </p:cNvPr>
          <p:cNvSpPr/>
          <p:nvPr/>
        </p:nvSpPr>
        <p:spPr>
          <a:xfrm>
            <a:off x="4004853" y="5783191"/>
            <a:ext cx="2296952" cy="211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约束：流量守恒及非负约束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7A950B4-E47A-4A83-ACFC-0492C008BC05}"/>
              </a:ext>
            </a:extLst>
          </p:cNvPr>
          <p:cNvSpPr/>
          <p:nvPr/>
        </p:nvSpPr>
        <p:spPr>
          <a:xfrm>
            <a:off x="4008312" y="5473623"/>
            <a:ext cx="2296953" cy="211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目标：最小化个人出行成本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FE83FF7-1730-4768-B264-4AADCDBB10AA}"/>
              </a:ext>
            </a:extLst>
          </p:cNvPr>
          <p:cNvSpPr/>
          <p:nvPr/>
        </p:nvSpPr>
        <p:spPr>
          <a:xfrm>
            <a:off x="2405740" y="4620093"/>
            <a:ext cx="3988235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C77C87-1BCE-4D8A-9CB0-AE2D0BDB0A25}"/>
              </a:ext>
            </a:extLst>
          </p:cNvPr>
          <p:cNvSpPr/>
          <p:nvPr/>
        </p:nvSpPr>
        <p:spPr>
          <a:xfrm>
            <a:off x="2410099" y="5394089"/>
            <a:ext cx="3983876" cy="64016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AC8DC1-31A9-4249-A476-60443C73C0EB}"/>
              </a:ext>
            </a:extLst>
          </p:cNvPr>
          <p:cNvGrpSpPr/>
          <p:nvPr/>
        </p:nvGrpSpPr>
        <p:grpSpPr>
          <a:xfrm>
            <a:off x="2342817" y="1946220"/>
            <a:ext cx="7511142" cy="874752"/>
            <a:chOff x="2340424" y="2516725"/>
            <a:chExt cx="7511142" cy="874752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BCE3502-E186-4508-A89F-472944804021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D5F3ECC0-CBA9-4CE4-9DAB-36787926B8E2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构建信息提供下用户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出行行为</a:t>
              </a:r>
            </a:p>
          </p:txBody>
        </p:sp>
        <p:sp>
          <p:nvSpPr>
            <p:cNvPr id="83" name="矩形: 圆角 82">
              <a:extLst>
                <a:ext uri="{FF2B5EF4-FFF2-40B4-BE49-F238E27FC236}">
                  <a16:creationId xmlns:a16="http://schemas.microsoft.com/office/drawing/2014/main" id="{294C8070-BF7E-48F3-BD68-11B4F66C15C8}"/>
                </a:ext>
              </a:extLst>
            </p:cNvPr>
            <p:cNvSpPr/>
            <p:nvPr/>
          </p:nvSpPr>
          <p:spPr>
            <a:xfrm>
              <a:off x="3948146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</a:t>
              </a:r>
              <a:r>
                <a:rPr lang="en-US" altLang="zh-CN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路径用户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FCF98629-3ACF-44E4-A335-1AA7B6854907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A0D1C961-C874-4B5D-9341-BAB2B9E16A20}"/>
                </a:ext>
              </a:extLst>
            </p:cNvPr>
            <p:cNvSpPr/>
            <p:nvPr/>
          </p:nvSpPr>
          <p:spPr>
            <a:xfrm>
              <a:off x="6963517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设计基于路径的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6C94AD27-9269-46E5-A76F-522505711482}"/>
                </a:ext>
              </a:extLst>
            </p:cNvPr>
            <p:cNvSpPr/>
            <p:nvPr/>
          </p:nvSpPr>
          <p:spPr>
            <a:xfrm>
              <a:off x="8471203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CA782D2-E344-45EE-99F2-D3A8C3C235C3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第二章 考虑差异化路径信息发布的交通分配模型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791ACE8-5761-4D24-B21E-03974A06ED88}"/>
              </a:ext>
            </a:extLst>
          </p:cNvPr>
          <p:cNvGrpSpPr/>
          <p:nvPr/>
        </p:nvGrpSpPr>
        <p:grpSpPr>
          <a:xfrm>
            <a:off x="2347354" y="3086948"/>
            <a:ext cx="7511142" cy="874752"/>
            <a:chOff x="2340424" y="2516725"/>
            <a:chExt cx="7511142" cy="874752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94E00C0B-127E-4C6F-828C-1B6937D9900A}"/>
                </a:ext>
              </a:extLst>
            </p:cNvPr>
            <p:cNvSpPr/>
            <p:nvPr/>
          </p:nvSpPr>
          <p:spPr>
            <a:xfrm>
              <a:off x="2347354" y="2772173"/>
              <a:ext cx="7504212" cy="61930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638C333F-7B23-41C8-AFCF-A96734FBF5C4}"/>
                </a:ext>
              </a:extLst>
            </p:cNvPr>
            <p:cNvSpPr/>
            <p:nvPr/>
          </p:nvSpPr>
          <p:spPr>
            <a:xfrm>
              <a:off x="2443266" y="2873276"/>
              <a:ext cx="1304111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根据信息有无对出行者进行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分类</a:t>
              </a: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129A2316-BD14-4D3D-AD08-A3FC7161E2AE}"/>
                </a:ext>
              </a:extLst>
            </p:cNvPr>
            <p:cNvSpPr/>
            <p:nvPr/>
          </p:nvSpPr>
          <p:spPr>
            <a:xfrm>
              <a:off x="3954970" y="2871117"/>
              <a:ext cx="1304909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构建混合出行行为下的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均衡模型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E36B0A0B-28F0-4B1B-9397-C29B8168BFE1}"/>
                </a:ext>
              </a:extLst>
            </p:cNvPr>
            <p:cNvSpPr/>
            <p:nvPr/>
          </p:nvSpPr>
          <p:spPr>
            <a:xfrm>
              <a:off x="5455831" y="2871117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解的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性质</a:t>
              </a:r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讨论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5A20A4DC-AD6A-4B55-914D-CD17E34DFA43}"/>
                </a:ext>
              </a:extLst>
            </p:cNvPr>
            <p:cNvSpPr/>
            <p:nvPr/>
          </p:nvSpPr>
          <p:spPr>
            <a:xfrm>
              <a:off x="6970341" y="2865508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设计混合均衡流模型</a:t>
              </a:r>
              <a:r>
                <a:rPr lang="zh-CN" altLang="en-US" sz="12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求解算法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429F6B66-EC84-4881-B289-15D350BA430E}"/>
                </a:ext>
              </a:extLst>
            </p:cNvPr>
            <p:cNvSpPr/>
            <p:nvPr/>
          </p:nvSpPr>
          <p:spPr>
            <a:xfrm>
              <a:off x="8484851" y="2859976"/>
              <a:ext cx="1304910" cy="409270"/>
            </a:xfrm>
            <a:prstGeom prst="roundRect">
              <a:avLst/>
            </a:prstGeom>
            <a:solidFill>
              <a:srgbClr val="DDF2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案例演示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B0F3865-250A-4FDA-B03A-720DBA3EE6C9}"/>
                </a:ext>
              </a:extLst>
            </p:cNvPr>
            <p:cNvSpPr/>
            <p:nvPr/>
          </p:nvSpPr>
          <p:spPr>
            <a:xfrm>
              <a:off x="2340424" y="2516725"/>
              <a:ext cx="7511142" cy="259619"/>
            </a:xfrm>
            <a:prstGeom prst="rect">
              <a:avLst/>
            </a:prstGeom>
            <a:solidFill>
              <a:srgbClr val="C1D0ED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第三章 考虑多用户的交通分配模型</a:t>
              </a: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79767129-7F5C-44D8-A9D8-5DE3C18BC837}"/>
              </a:ext>
            </a:extLst>
          </p:cNvPr>
          <p:cNvSpPr/>
          <p:nvPr/>
        </p:nvSpPr>
        <p:spPr>
          <a:xfrm>
            <a:off x="2340423" y="4234025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第四章 考虑最优路径信息提供策略的双层规划模型及算法</a:t>
            </a:r>
          </a:p>
        </p:txBody>
      </p:sp>
      <p:sp>
        <p:nvSpPr>
          <p:cNvPr id="96" name="箭头: 下 95">
            <a:extLst>
              <a:ext uri="{FF2B5EF4-FFF2-40B4-BE49-F238E27FC236}">
                <a16:creationId xmlns:a16="http://schemas.microsoft.com/office/drawing/2014/main" id="{6328A238-D366-4113-8215-7E9609A68CF6}"/>
              </a:ext>
            </a:extLst>
          </p:cNvPr>
          <p:cNvSpPr/>
          <p:nvPr/>
        </p:nvSpPr>
        <p:spPr>
          <a:xfrm>
            <a:off x="6002377" y="6131230"/>
            <a:ext cx="187234" cy="23483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2AE8C023-F1AF-4D29-86FC-31EC2A291F8B}"/>
              </a:ext>
            </a:extLst>
          </p:cNvPr>
          <p:cNvSpPr/>
          <p:nvPr/>
        </p:nvSpPr>
        <p:spPr>
          <a:xfrm>
            <a:off x="2340422" y="6382420"/>
            <a:ext cx="7511143" cy="273624"/>
          </a:xfrm>
          <a:prstGeom prst="rect">
            <a:avLst/>
          </a:prstGeom>
          <a:solidFill>
            <a:srgbClr val="C1D0E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第五章 结论与展望</a:t>
            </a:r>
          </a:p>
        </p:txBody>
      </p:sp>
      <p:sp>
        <p:nvSpPr>
          <p:cNvPr id="101" name="箭头: 右 100">
            <a:extLst>
              <a:ext uri="{FF2B5EF4-FFF2-40B4-BE49-F238E27FC236}">
                <a16:creationId xmlns:a16="http://schemas.microsoft.com/office/drawing/2014/main" id="{90FD9B45-F53A-463B-961B-8CC3064EEF32}"/>
              </a:ext>
            </a:extLst>
          </p:cNvPr>
          <p:cNvSpPr/>
          <p:nvPr/>
        </p:nvSpPr>
        <p:spPr>
          <a:xfrm>
            <a:off x="4931390" y="1208851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箭头: 右 101">
            <a:extLst>
              <a:ext uri="{FF2B5EF4-FFF2-40B4-BE49-F238E27FC236}">
                <a16:creationId xmlns:a16="http://schemas.microsoft.com/office/drawing/2014/main" id="{1B4FF9DB-FE19-4C70-8D34-D4654A486377}"/>
              </a:ext>
            </a:extLst>
          </p:cNvPr>
          <p:cNvSpPr/>
          <p:nvPr/>
        </p:nvSpPr>
        <p:spPr>
          <a:xfrm>
            <a:off x="7265752" y="1204486"/>
            <a:ext cx="239081" cy="152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箭头: 右 102">
            <a:extLst>
              <a:ext uri="{FF2B5EF4-FFF2-40B4-BE49-F238E27FC236}">
                <a16:creationId xmlns:a16="http://schemas.microsoft.com/office/drawing/2014/main" id="{79341466-2452-4475-9662-9B24AF5671F3}"/>
              </a:ext>
            </a:extLst>
          </p:cNvPr>
          <p:cNvSpPr/>
          <p:nvPr/>
        </p:nvSpPr>
        <p:spPr>
          <a:xfrm>
            <a:off x="3763418" y="246601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箭头: 右 105">
            <a:extLst>
              <a:ext uri="{FF2B5EF4-FFF2-40B4-BE49-F238E27FC236}">
                <a16:creationId xmlns:a16="http://schemas.microsoft.com/office/drawing/2014/main" id="{1F3642A4-A18D-4DE3-A029-EDF683D82E76}"/>
              </a:ext>
            </a:extLst>
          </p:cNvPr>
          <p:cNvSpPr/>
          <p:nvPr/>
        </p:nvSpPr>
        <p:spPr>
          <a:xfrm>
            <a:off x="5265631" y="2453381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右 106">
            <a:extLst>
              <a:ext uri="{FF2B5EF4-FFF2-40B4-BE49-F238E27FC236}">
                <a16:creationId xmlns:a16="http://schemas.microsoft.com/office/drawing/2014/main" id="{C556AEC0-9350-4849-A6E0-C311686EF872}"/>
              </a:ext>
            </a:extLst>
          </p:cNvPr>
          <p:cNvSpPr/>
          <p:nvPr/>
        </p:nvSpPr>
        <p:spPr>
          <a:xfrm>
            <a:off x="6778790" y="2454920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右 107">
            <a:extLst>
              <a:ext uri="{FF2B5EF4-FFF2-40B4-BE49-F238E27FC236}">
                <a16:creationId xmlns:a16="http://schemas.microsoft.com/office/drawing/2014/main" id="{1E055EB2-3AAA-4ECC-8FAC-B617722320BC}"/>
              </a:ext>
            </a:extLst>
          </p:cNvPr>
          <p:cNvSpPr/>
          <p:nvPr/>
        </p:nvSpPr>
        <p:spPr>
          <a:xfrm>
            <a:off x="8284468" y="2462524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右 108">
            <a:extLst>
              <a:ext uri="{FF2B5EF4-FFF2-40B4-BE49-F238E27FC236}">
                <a16:creationId xmlns:a16="http://schemas.microsoft.com/office/drawing/2014/main" id="{A7C3C16E-1424-4341-BB61-3344A12BD7C9}"/>
              </a:ext>
            </a:extLst>
          </p:cNvPr>
          <p:cNvSpPr/>
          <p:nvPr/>
        </p:nvSpPr>
        <p:spPr>
          <a:xfrm>
            <a:off x="3776127" y="362249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FD6B6879-8BCC-43DA-9766-780B47924B93}"/>
              </a:ext>
            </a:extLst>
          </p:cNvPr>
          <p:cNvSpPr/>
          <p:nvPr/>
        </p:nvSpPr>
        <p:spPr>
          <a:xfrm>
            <a:off x="5278340" y="3609863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1727D4B4-60EA-455D-9774-56ACEA9FA9D7}"/>
              </a:ext>
            </a:extLst>
          </p:cNvPr>
          <p:cNvSpPr/>
          <p:nvPr/>
        </p:nvSpPr>
        <p:spPr>
          <a:xfrm>
            <a:off x="6784675" y="3611402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ED71ABA4-60FD-4F7F-82D3-6EE3ECCB598E}"/>
              </a:ext>
            </a:extLst>
          </p:cNvPr>
          <p:cNvSpPr/>
          <p:nvPr/>
        </p:nvSpPr>
        <p:spPr>
          <a:xfrm>
            <a:off x="8297177" y="3619006"/>
            <a:ext cx="175480" cy="1011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4FA5E8F8-C70B-4CA6-947B-1D588602EA6F}"/>
              </a:ext>
            </a:extLst>
          </p:cNvPr>
          <p:cNvSpPr/>
          <p:nvPr/>
        </p:nvSpPr>
        <p:spPr>
          <a:xfrm>
            <a:off x="6566124" y="4622094"/>
            <a:ext cx="3220136" cy="3476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考虑最优路径信息提供策略的双层规划模型</a:t>
            </a:r>
          </a:p>
        </p:txBody>
      </p:sp>
      <p:sp>
        <p:nvSpPr>
          <p:cNvPr id="126" name="箭头: 右 125">
            <a:extLst>
              <a:ext uri="{FF2B5EF4-FFF2-40B4-BE49-F238E27FC236}">
                <a16:creationId xmlns:a16="http://schemas.microsoft.com/office/drawing/2014/main" id="{75BF099D-CBBA-4E77-8FB7-C6B433E1F4E4}"/>
              </a:ext>
            </a:extLst>
          </p:cNvPr>
          <p:cNvSpPr/>
          <p:nvPr/>
        </p:nvSpPr>
        <p:spPr>
          <a:xfrm rot="5400000">
            <a:off x="8087496" y="4968497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98185661-B759-40D1-9ADD-E72E0F31C608}"/>
              </a:ext>
            </a:extLst>
          </p:cNvPr>
          <p:cNvSpPr/>
          <p:nvPr/>
        </p:nvSpPr>
        <p:spPr>
          <a:xfrm>
            <a:off x="6561472" y="5149026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基于灵敏度分析的</a:t>
            </a:r>
            <a:r>
              <a:rPr lang="en-US" altLang="zh-CN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ADMM</a:t>
            </a:r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CE8A0F84-E4CC-4FB1-9966-6074665C3446}"/>
              </a:ext>
            </a:extLst>
          </p:cNvPr>
          <p:cNvSpPr/>
          <p:nvPr/>
        </p:nvSpPr>
        <p:spPr>
          <a:xfrm>
            <a:off x="6558370" y="5685570"/>
            <a:ext cx="3220136" cy="3486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最优路径信息提供策略</a:t>
            </a: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EA82A15-7A0F-4CB6-AC32-166D723E9496}"/>
              </a:ext>
            </a:extLst>
          </p:cNvPr>
          <p:cNvSpPr/>
          <p:nvPr/>
        </p:nvSpPr>
        <p:spPr>
          <a:xfrm rot="5400000">
            <a:off x="8087497" y="5502442"/>
            <a:ext cx="161883" cy="18177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2953AC0B-20F4-4293-A5C7-639FA95EBF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01488" y="4785465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CC33DDA8-77EC-428B-9F7C-D0BA27831754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3783890" y="4941761"/>
            <a:ext cx="95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087DC291-B0A1-48AB-85C4-F841FD69D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89961" y="5581856"/>
            <a:ext cx="12700" cy="309569"/>
          </a:xfrm>
          <a:prstGeom prst="bentConnector3">
            <a:avLst>
              <a:gd name="adj1" fmla="val 104776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E3800A42-71DB-4397-9DE6-81B1CF4C857B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3783890" y="5734379"/>
            <a:ext cx="820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EFA272B-9C41-49DC-A911-F6C8AC182FDC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6400800" y="4795921"/>
            <a:ext cx="165324" cy="1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75F93876-7856-490F-B9CC-7184951E65F8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6393975" y="4795921"/>
            <a:ext cx="57772" cy="9182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0EDA9BA8-CA9A-42D4-9B6A-E2326B75B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61" y="295053"/>
            <a:ext cx="1698659" cy="117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855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6C96813-E874-4239-BF4C-7DD656431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71960"/>
              </p:ext>
            </p:extLst>
          </p:nvPr>
        </p:nvGraphicFramePr>
        <p:xfrm>
          <a:off x="1934935" y="4021525"/>
          <a:ext cx="620812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672">
                  <a:extLst>
                    <a:ext uri="{9D8B030D-6E8A-4147-A177-3AD203B41FA5}">
                      <a16:colId xmlns:a16="http://schemas.microsoft.com/office/drawing/2014/main" val="303907"/>
                    </a:ext>
                  </a:extLst>
                </a:gridCol>
                <a:gridCol w="1149531">
                  <a:extLst>
                    <a:ext uri="{9D8B030D-6E8A-4147-A177-3AD203B41FA5}">
                      <a16:colId xmlns:a16="http://schemas.microsoft.com/office/drawing/2014/main" val="1954991334"/>
                    </a:ext>
                  </a:extLst>
                </a:gridCol>
                <a:gridCol w="1169127">
                  <a:extLst>
                    <a:ext uri="{9D8B030D-6E8A-4147-A177-3AD203B41FA5}">
                      <a16:colId xmlns:a16="http://schemas.microsoft.com/office/drawing/2014/main" val="2240533085"/>
                    </a:ext>
                  </a:extLst>
                </a:gridCol>
                <a:gridCol w="1495696">
                  <a:extLst>
                    <a:ext uri="{9D8B030D-6E8A-4147-A177-3AD203B41FA5}">
                      <a16:colId xmlns:a16="http://schemas.microsoft.com/office/drawing/2014/main" val="3068611212"/>
                    </a:ext>
                  </a:extLst>
                </a:gridCol>
                <a:gridCol w="1267097">
                  <a:extLst>
                    <a:ext uri="{9D8B030D-6E8A-4147-A177-3AD203B41FA5}">
                      <a16:colId xmlns:a16="http://schemas.microsoft.com/office/drawing/2014/main" val="923335274"/>
                    </a:ext>
                  </a:extLst>
                </a:gridCol>
              </a:tblGrid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信息提供策略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B-C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出行者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(U1)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A-D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出行者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(U2)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路径选择情况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网络总出行时间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317627"/>
                  </a:ext>
                </a:extLst>
              </a:tr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策略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U1: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3;U2: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2100 min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717937"/>
                  </a:ext>
                </a:extLst>
              </a:tr>
              <a:tr h="2064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策略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U1: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3;U2:</a:t>
                      </a:r>
                      <a:r>
                        <a:rPr lang="zh-CN" altLang="en-US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路径</a:t>
                      </a:r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2000 min</a:t>
                      </a:r>
                      <a:endParaRPr lang="zh-CN" altLang="en-US" sz="1200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064883"/>
                  </a:ext>
                </a:extLst>
              </a:tr>
            </a:tbl>
          </a:graphicData>
        </a:graphic>
      </p:graphicFrame>
      <p:grpSp>
        <p:nvGrpSpPr>
          <p:cNvPr id="63" name="组合 62">
            <a:extLst>
              <a:ext uri="{FF2B5EF4-FFF2-40B4-BE49-F238E27FC236}">
                <a16:creationId xmlns:a16="http://schemas.microsoft.com/office/drawing/2014/main" id="{8CA24893-B074-47B4-B82F-56D23D04DC69}"/>
              </a:ext>
            </a:extLst>
          </p:cNvPr>
          <p:cNvGrpSpPr/>
          <p:nvPr/>
        </p:nvGrpSpPr>
        <p:grpSpPr>
          <a:xfrm>
            <a:off x="2092504" y="2409844"/>
            <a:ext cx="5892983" cy="1519663"/>
            <a:chOff x="1903911" y="2409844"/>
            <a:chExt cx="5892983" cy="1519663"/>
          </a:xfrm>
        </p:grpSpPr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384EB58-B388-42E7-BCDE-37A7D84FE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1294" y="2781056"/>
              <a:ext cx="966652" cy="979713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EA97A91-BCB0-486A-AD4F-632DA79A40BB}"/>
                </a:ext>
              </a:extLst>
            </p:cNvPr>
            <p:cNvCxnSpPr>
              <a:cxnSpLocks/>
            </p:cNvCxnSpPr>
            <p:nvPr/>
          </p:nvCxnSpPr>
          <p:spPr>
            <a:xfrm>
              <a:off x="3157946" y="2774523"/>
              <a:ext cx="1750423" cy="65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047E3E4A-B4C6-472E-9F07-5B223DAD938B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0" y="2781055"/>
              <a:ext cx="1047748" cy="93964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87F9AE8-A512-44BB-8161-6F2F3DF390CB}"/>
                </a:ext>
              </a:extLst>
            </p:cNvPr>
            <p:cNvSpPr txBox="1"/>
            <p:nvPr/>
          </p:nvSpPr>
          <p:spPr>
            <a:xfrm>
              <a:off x="1903911" y="3590953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A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6024D27-A129-4915-A612-BE516253C2D1}"/>
                </a:ext>
              </a:extLst>
            </p:cNvPr>
            <p:cNvSpPr txBox="1"/>
            <p:nvPr/>
          </p:nvSpPr>
          <p:spPr>
            <a:xfrm>
              <a:off x="2981596" y="2409844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B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0EBC029-CFB1-4D4C-A213-96A1C477D7D5}"/>
                </a:ext>
              </a:extLst>
            </p:cNvPr>
            <p:cNvSpPr txBox="1"/>
            <p:nvPr/>
          </p:nvSpPr>
          <p:spPr>
            <a:xfrm>
              <a:off x="4790802" y="2442501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A983DE1-12C3-46FC-AD52-31CA565A6593}"/>
                </a:ext>
              </a:extLst>
            </p:cNvPr>
            <p:cNvSpPr txBox="1"/>
            <p:nvPr/>
          </p:nvSpPr>
          <p:spPr>
            <a:xfrm>
              <a:off x="5943602" y="3561553"/>
              <a:ext cx="2481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</a:t>
              </a:r>
              <a:endPara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E526C94-5E0B-40B3-899D-58DDCBCE4D78}"/>
                </a:ext>
              </a:extLst>
            </p:cNvPr>
            <p:cNvSpPr/>
            <p:nvPr/>
          </p:nvSpPr>
          <p:spPr>
            <a:xfrm>
              <a:off x="4891499" y="2752755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49025A4-25DD-4ADB-BCA9-49B9736DAA2F}"/>
                </a:ext>
              </a:extLst>
            </p:cNvPr>
            <p:cNvSpPr/>
            <p:nvPr/>
          </p:nvSpPr>
          <p:spPr>
            <a:xfrm>
              <a:off x="2178232" y="3730290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FB06DFB6-4954-4A16-BA26-B4CCD5B4D4E0}"/>
                </a:ext>
              </a:extLst>
            </p:cNvPr>
            <p:cNvSpPr/>
            <p:nvPr/>
          </p:nvSpPr>
          <p:spPr>
            <a:xfrm>
              <a:off x="5937071" y="3730290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31F451D-E73E-4E82-8102-CC6E4BDC0710}"/>
                </a:ext>
              </a:extLst>
            </p:cNvPr>
            <p:cNvSpPr/>
            <p:nvPr/>
          </p:nvSpPr>
          <p:spPr>
            <a:xfrm>
              <a:off x="3135086" y="2741866"/>
              <a:ext cx="65314" cy="6531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1CC5AFD-FD9C-45F2-AD2B-EEFCB4746EA8}"/>
                </a:ext>
              </a:extLst>
            </p:cNvPr>
            <p:cNvSpPr txBox="1"/>
            <p:nvPr/>
          </p:nvSpPr>
          <p:spPr>
            <a:xfrm>
              <a:off x="3758837" y="3453291"/>
              <a:ext cx="7380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120min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CDE4FEE-B6A6-493E-9134-A61A53F24EAD}"/>
                </a:ext>
              </a:extLst>
            </p:cNvPr>
            <p:cNvSpPr txBox="1"/>
            <p:nvPr/>
          </p:nvSpPr>
          <p:spPr>
            <a:xfrm>
              <a:off x="1943097" y="2976496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72456FD-5C17-4055-BCB2-B7A230DDCA86}"/>
                </a:ext>
              </a:extLst>
            </p:cNvPr>
            <p:cNvSpPr txBox="1"/>
            <p:nvPr/>
          </p:nvSpPr>
          <p:spPr>
            <a:xfrm>
              <a:off x="3644537" y="2503724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0252B6D-1D17-4F68-9684-991280F6EF00}"/>
                </a:ext>
              </a:extLst>
            </p:cNvPr>
            <p:cNvSpPr txBox="1"/>
            <p:nvPr/>
          </p:nvSpPr>
          <p:spPr>
            <a:xfrm>
              <a:off x="5365567" y="2961761"/>
              <a:ext cx="966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(20+x)min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530C306-9FF6-4603-AD47-6B3EB405EB5F}"/>
                </a:ext>
              </a:extLst>
            </p:cNvPr>
            <p:cNvSpPr txBox="1"/>
            <p:nvPr/>
          </p:nvSpPr>
          <p:spPr>
            <a:xfrm>
              <a:off x="6523266" y="2541820"/>
              <a:ext cx="1196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出行需求量</a:t>
              </a:r>
              <a:endPara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B-C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20</a:t>
              </a:r>
            </a:p>
            <a:p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A-D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10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0E03109-0000-4F2A-B8E7-415C27CF89A6}"/>
                </a:ext>
              </a:extLst>
            </p:cNvPr>
            <p:cNvSpPr txBox="1"/>
            <p:nvPr/>
          </p:nvSpPr>
          <p:spPr>
            <a:xfrm>
              <a:off x="6523266" y="3253776"/>
              <a:ext cx="12736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A-B-C-D</a:t>
              </a:r>
            </a:p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A-D</a:t>
              </a:r>
            </a:p>
            <a:p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3</a:t>
              </a:r>
              <a:r>
                <a: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en-US" altLang="zh-CN" sz="1200" dirty="0">
                  <a:latin typeface="楷体" panose="02010609060101010101" pitchFamily="49" charset="-122"/>
                  <a:ea typeface="楷体" panose="02010609060101010101" pitchFamily="49" charset="-122"/>
                </a:rPr>
                <a:t>B-C</a:t>
              </a:r>
              <a:endPara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8F80FB5-4894-4DF5-8411-55C79E50DF5F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2243546" y="3762947"/>
              <a:ext cx="3693525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5739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328</Words>
  <Application>Microsoft Office PowerPoint</Application>
  <PresentationFormat>宽屏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楷体</vt:lpstr>
      <vt:lpstr>Arial</vt:lpstr>
      <vt:lpstr>Times New Roman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Junfeng He</cp:lastModifiedBy>
  <cp:revision>22</cp:revision>
  <dcterms:created xsi:type="dcterms:W3CDTF">2025-04-02T08:29:12Z</dcterms:created>
  <dcterms:modified xsi:type="dcterms:W3CDTF">2025-04-04T04:03:28Z</dcterms:modified>
</cp:coreProperties>
</file>