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434" r:id="rId3"/>
    <p:sldId id="534" r:id="rId4"/>
    <p:sldId id="419" r:id="rId5"/>
    <p:sldId id="527" r:id="rId6"/>
    <p:sldId id="528" r:id="rId7"/>
    <p:sldId id="529" r:id="rId8"/>
    <p:sldId id="530" r:id="rId9"/>
    <p:sldId id="531" r:id="rId10"/>
    <p:sldId id="532" r:id="rId11"/>
    <p:sldId id="526" r:id="rId12"/>
    <p:sldId id="45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, Gail" initials="ZG" lastIdx="1" clrIdx="0">
    <p:extLst>
      <p:ext uri="{19B8F6BF-5375-455C-9EA6-DF929625EA0E}">
        <p15:presenceInfo xmlns:p15="http://schemas.microsoft.com/office/powerpoint/2012/main" xmlns="" userId="S-1-5-21-1238556467-1463016181-1696733697-220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B60005"/>
    <a:srgbClr val="B9B9B9"/>
    <a:srgbClr val="0033CC"/>
    <a:srgbClr val="FFFFFF"/>
    <a:srgbClr val="595959"/>
    <a:srgbClr val="FF7C80"/>
    <a:srgbClr val="FF2D13"/>
    <a:srgbClr val="727171"/>
    <a:srgbClr val="C9CACA"/>
    <a:srgbClr val="A3E0E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3832" autoAdjust="0"/>
  </p:normalViewPr>
  <p:slideViewPr>
    <p:cSldViewPr snapToGrid="0">
      <p:cViewPr varScale="1">
        <p:scale>
          <a:sx n="95" d="100"/>
          <a:sy n="95" d="100"/>
        </p:scale>
        <p:origin x="-136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D4305-0E5C-4FA1-B2F8-0DA27C65EA29}" type="datetimeFigureOut">
              <a:rPr lang="zh-CN" altLang="en-US" smtClean="0"/>
              <a:pPr/>
              <a:t>2024/1/8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E3EE2-D3C7-4E16-B300-3454B462C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6827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80D0B-8D00-4DBF-9D3E-DD6CF5D9A421}" type="datetimeFigureOut">
              <a:rPr lang="zh-CN" altLang="en-US" smtClean="0"/>
              <a:pPr/>
              <a:t>2024/1/8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C2E81-CA76-43A8-80AE-97770383B6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236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这是说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4414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7444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21519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3229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55599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99977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6168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0502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72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36572"/>
            <a:ext cx="10375469" cy="792162"/>
          </a:xfrm>
        </p:spPr>
        <p:txBody>
          <a:bodyPr anchor="b">
            <a:normAutofit/>
          </a:bodyPr>
          <a:lstStyle>
            <a:lvl1pPr algn="r">
              <a:defRPr sz="400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007227"/>
            <a:ext cx="10375469" cy="749149"/>
          </a:xfrm>
        </p:spPr>
        <p:txBody>
          <a:bodyPr>
            <a:normAutofit/>
          </a:bodyPr>
          <a:lstStyle>
            <a:lvl1pPr marL="0" indent="0" algn="r">
              <a:buNone/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D85EDCC9-2E03-43E0-B1EE-B2F3A7BCC5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接连接符 5"/>
          <p:cNvCxnSpPr/>
          <p:nvPr userDrawn="1"/>
        </p:nvCxnSpPr>
        <p:spPr bwMode="auto">
          <a:xfrm>
            <a:off x="685369" y="3756376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12700" dist="12700" dir="5400000" algn="t" rotWithShape="0">
              <a:sysClr val="window" lastClr="FFFFFF"/>
            </a:outerShdw>
          </a:effectLst>
        </p:spPr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5369" y="281751"/>
            <a:ext cx="1921353" cy="676376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758263"/>
            <a:ext cx="10362769" cy="457128"/>
          </a:xfrm>
        </p:spPr>
        <p:txBody>
          <a:bodyPr>
            <a:noAutofit/>
          </a:bodyPr>
          <a:lstStyle>
            <a:lvl1pPr marL="0" indent="0" algn="r">
              <a:buNone/>
              <a:defRPr sz="20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 lvl="0"/>
            <a:r>
              <a:rPr lang="en-US" altLang="zh-CN" dirty="0"/>
              <a:t>Click to add Speaker</a:t>
            </a:r>
            <a:endParaRPr lang="zh-CN" alt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227072"/>
            <a:ext cx="10362769" cy="370328"/>
          </a:xfrm>
        </p:spPr>
        <p:txBody>
          <a:bodyPr>
            <a:noAutofit/>
          </a:bodyPr>
          <a:lstStyle>
            <a:lvl1pPr marL="0" indent="0" algn="r">
              <a:buNone/>
              <a:defRPr sz="18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 lvl="0"/>
            <a:r>
              <a:rPr lang="en-US" altLang="zh-CN" dirty="0"/>
              <a:t>Click to add Title/Time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7305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2229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005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6665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4314" y="5963233"/>
            <a:ext cx="2743200" cy="365125"/>
          </a:xfrm>
          <a:prstGeom prst="rect">
            <a:avLst/>
          </a:prstGeom>
        </p:spPr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2024/1/8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7973" y="2439604"/>
            <a:ext cx="4196054" cy="14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3125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20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685800" indent="-228600">
              <a:lnSpc>
                <a:spcPct val="150000"/>
              </a:lnSpc>
              <a:buClr>
                <a:srgbClr val="B60005"/>
              </a:buClr>
              <a:buFont typeface="Arial" panose="020B0604020202020204" pitchFamily="34" charset="0"/>
              <a:buChar char="►"/>
              <a:defRPr sz="20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Clr>
                <a:srgbClr val="B60005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Clr>
                <a:srgbClr val="B60005"/>
              </a:buClr>
              <a:buFont typeface="Calibri" panose="020F0502020204030204" pitchFamily="34" charset="0"/>
              <a:buChar char="‐"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Clr>
                <a:srgbClr val="B60005"/>
              </a:buClr>
              <a:buFont typeface="Arial" panose="020B0604020202020204" pitchFamily="34" charset="0"/>
              <a:buChar char="»"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29201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D85EDCC9-2E03-43E0-B1EE-B2F3A7BCC5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533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aseline="0"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5"/>
          <p:cNvCxnSpPr/>
          <p:nvPr userDrawn="1"/>
        </p:nvCxnSpPr>
        <p:spPr bwMode="auto">
          <a:xfrm>
            <a:off x="838200" y="4589463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12700" dist="12700" dir="5400000" algn="t" rotWithShape="0">
              <a:sysClr val="window" lastClr="FFFFFF"/>
            </a:outerShdw>
          </a:effectLst>
        </p:spPr>
      </p:cxnSp>
      <p:sp>
        <p:nvSpPr>
          <p:cNvPr id="8" name="Rectangle 7"/>
          <p:cNvSpPr/>
          <p:nvPr userDrawn="1"/>
        </p:nvSpPr>
        <p:spPr>
          <a:xfrm>
            <a:off x="0" y="0"/>
            <a:ext cx="11811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6376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07432"/>
            <a:ext cx="5181600" cy="5001268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07432"/>
            <a:ext cx="5181600" cy="5001268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54314" y="596323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8BB43FC1-46F3-4C43-B571-6DB3BC31714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D85EDCC9-2E03-43E0-B1EE-B2F3A7BCC5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915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2401"/>
            <a:ext cx="10515600" cy="761999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81087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9461"/>
            <a:ext cx="5157787" cy="3684588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  <a:lvl2pPr>
              <a:defRPr baseline="0">
                <a:latin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81087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9461"/>
            <a:ext cx="5183188" cy="3684588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  <a:lvl2pPr>
              <a:defRPr baseline="0">
                <a:latin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D85EDCC9-2E03-43E0-B1EE-B2F3A7BCC5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261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4314" y="5963233"/>
            <a:ext cx="2743200" cy="365125"/>
          </a:xfrm>
          <a:prstGeom prst="rect">
            <a:avLst/>
          </a:prstGeom>
        </p:spPr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2024/1/8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088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4314" y="5963233"/>
            <a:ext cx="2743200" cy="365125"/>
          </a:xfrm>
          <a:prstGeom prst="rect">
            <a:avLst/>
          </a:prstGeom>
        </p:spPr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2024/1/8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690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4314" y="5963233"/>
            <a:ext cx="2743200" cy="365125"/>
          </a:xfrm>
          <a:prstGeom prst="rect">
            <a:avLst/>
          </a:prstGeom>
        </p:spPr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2024/1/8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6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39801" y="6267406"/>
            <a:ext cx="1282889" cy="45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092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78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16989"/>
            <a:ext cx="10515600" cy="5039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92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37" y="0"/>
            <a:ext cx="232011" cy="928045"/>
          </a:xfrm>
          <a:prstGeom prst="rect">
            <a:avLst/>
          </a:prstGeom>
          <a:solidFill>
            <a:srgbClr val="B6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6000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539801" y="6267406"/>
            <a:ext cx="1282889" cy="4516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4511" y="6429714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1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xmlns="" val="256842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B60005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B60005"/>
        </a:buClr>
        <a:buFont typeface="微软雅黑" panose="020B0503020204020204" pitchFamily="34" charset="-122"/>
        <a:buChar char="▲"/>
        <a:defRPr sz="2200" b="1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Arial" panose="020B0604020202020204" pitchFamily="34" charset="0"/>
        <a:buChar char="►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Wingdings" panose="05000000000000000000" pitchFamily="2" charset="2"/>
        <a:buChar char="n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Calibri" panose="020F0502020204030204" pitchFamily="34" charset="0"/>
        <a:buChar char="‐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Arial" panose="020B0604020202020204" pitchFamily="34" charset="0"/>
        <a:buChar char="»"/>
        <a:defRPr sz="1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69265"/>
            <a:ext cx="10375469" cy="110109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Media Control Profile(</a:t>
            </a:r>
            <a:r>
              <a:rPr lang="en-US" altLang="zh-CN" dirty="0" err="1"/>
              <a:t>MCP</a:t>
            </a:r>
            <a:r>
              <a:rPr lang="en-US" altLang="zh-CN" dirty="0"/>
              <a:t>) Introduction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52487" y="3715400"/>
            <a:ext cx="10362769" cy="457128"/>
          </a:xfrm>
        </p:spPr>
        <p:txBody>
          <a:bodyPr/>
          <a:lstStyle/>
          <a:p>
            <a:r>
              <a:rPr lang="en-US" altLang="zh-CN" b="0" dirty="0" err="1"/>
              <a:t>Chunhao</a:t>
            </a:r>
            <a:r>
              <a:rPr lang="en-US" altLang="zh-CN" b="0" dirty="0"/>
              <a:t> Jiang, CSPD</a:t>
            </a:r>
            <a:endParaRPr lang="zh-CN" alt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	Jen, 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9561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Media Control Client procedures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976" y="928045"/>
            <a:ext cx="11524424" cy="31577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B60005"/>
                </a:solidFill>
                <a:cs typeface="+mj-cs"/>
              </a:rPr>
              <a:t>    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5299280A-218F-C7E6-CF37-8AE496F93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67641125"/>
              </p:ext>
            </p:extLst>
          </p:nvPr>
        </p:nvGraphicFramePr>
        <p:xfrm>
          <a:off x="619200" y="1043666"/>
          <a:ext cx="10614376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600">
                  <a:extLst>
                    <a:ext uri="{9D8B030D-6E8A-4147-A177-3AD203B41FA5}">
                      <a16:colId xmlns:a16="http://schemas.microsoft.com/office/drawing/2014/main" xmlns="" val="3343835054"/>
                    </a:ext>
                  </a:extLst>
                </a:gridCol>
                <a:gridCol w="3880800">
                  <a:extLst>
                    <a:ext uri="{9D8B030D-6E8A-4147-A177-3AD203B41FA5}">
                      <a16:colId xmlns:a16="http://schemas.microsoft.com/office/drawing/2014/main" xmlns="" val="529025656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xmlns="" val="2914492838"/>
                    </a:ext>
                  </a:extLst>
                </a:gridCol>
                <a:gridCol w="2759176">
                  <a:extLst>
                    <a:ext uri="{9D8B030D-6E8A-4147-A177-3AD203B41FA5}">
                      <a16:colId xmlns:a16="http://schemas.microsoft.com/office/drawing/2014/main" xmlns="" val="137381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Procedure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Propority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475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Next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next group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the Next Group opcode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595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First Group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first group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the First Group opcode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457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Last Group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last group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the Last Group opcode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8904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Group Number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nth group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the Goto Group opcode with the parameter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07619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Media Control Point Opcodes Supported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 the Media Control Point opcodes supported by the Media Control Server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Read/write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9451099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 a search of all the media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Write/read/notify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01528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Content Control ID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the CCID to identify an instance of the Media Control Service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5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2196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Media Control Client receipt of notifications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976" y="1404555"/>
            <a:ext cx="11524424" cy="26812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B60005"/>
                </a:solidFill>
                <a:cs typeface="+mj-cs"/>
              </a:rPr>
              <a:t>     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99F0B74B-63DB-DAE0-012A-1090A9367972}"/>
              </a:ext>
            </a:extLst>
          </p:cNvPr>
          <p:cNvSpPr txBox="1">
            <a:spLocks/>
          </p:cNvSpPr>
          <p:nvPr/>
        </p:nvSpPr>
        <p:spPr>
          <a:xfrm>
            <a:off x="517800" y="928044"/>
            <a:ext cx="10515600" cy="5451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Track Changed notification</a:t>
            </a:r>
          </a:p>
          <a:p>
            <a:r>
              <a:rPr lang="en-US" altLang="zh-CN" dirty="0"/>
              <a:t> Media Control Point notification</a:t>
            </a:r>
          </a:p>
          <a:p>
            <a:r>
              <a:rPr lang="en-US" altLang="zh-CN" dirty="0"/>
              <a:t> Search Control Point notification</a:t>
            </a:r>
          </a:p>
          <a:p>
            <a:r>
              <a:rPr lang="en-US" altLang="zh-CN" dirty="0"/>
              <a:t> Object Changed indication</a:t>
            </a:r>
          </a:p>
          <a:p>
            <a:pPr>
              <a:lnSpc>
                <a:spcPct val="200000"/>
              </a:lnSpc>
              <a:buFont typeface="微软雅黑" panose="020B0503020204020204" pitchFamily="34" charset="-12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287325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362" y="1042157"/>
            <a:ext cx="11148589" cy="46957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en-US" sz="2400" b="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>
              <a:buNone/>
            </a:pPr>
            <a:endParaRPr lang="en-US" altLang="en-US" sz="2400" b="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algn="ctr">
              <a:buNone/>
            </a:pPr>
            <a:r>
              <a:rPr lang="en-US" altLang="en-US" sz="4000" b="0" dirty="0">
                <a:solidFill>
                  <a:srgbClr val="24292E"/>
                </a:solidFill>
                <a:latin typeface="+mn-lt"/>
                <a:ea typeface="-apple-system"/>
              </a:rPr>
              <a:t>Thank you for listening! </a:t>
            </a:r>
          </a:p>
          <a:p>
            <a:pPr lvl="0">
              <a:buNone/>
            </a:pPr>
            <a:endParaRPr lang="en-US" altLang="en-US" sz="2400" b="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>
              <a:buNone/>
            </a:pPr>
            <a:endParaRPr lang="en-US" altLang="en-US" sz="2400" b="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443924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6990"/>
            <a:ext cx="10515600" cy="4699810"/>
          </a:xfrm>
        </p:spPr>
        <p:txBody>
          <a:bodyPr>
            <a:normAutofit/>
          </a:bodyPr>
          <a:lstStyle/>
          <a:p>
            <a:r>
              <a:rPr lang="en-US" altLang="zh-CN" dirty="0"/>
              <a:t> Concepts</a:t>
            </a:r>
          </a:p>
          <a:p>
            <a:r>
              <a:rPr lang="en-US" altLang="zh-CN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smtClean="0"/>
              <a:t>Media Control Client procedures</a:t>
            </a:r>
            <a:endParaRPr lang="en-US" altLang="zh-CN" sz="22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  <a:p>
            <a:r>
              <a:rPr lang="en-US" altLang="zh-CN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</a:t>
            </a:r>
            <a:r>
              <a:rPr lang="en-US" altLang="zh-CN" dirty="0" smtClean="0"/>
              <a:t>Media Control Client receipt of notifications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>
              <a:buNone/>
            </a:pPr>
            <a:endParaRPr lang="en-US" altLang="zh-CN" dirty="0"/>
          </a:p>
          <a:p>
            <a:pPr>
              <a:lnSpc>
                <a:spcPct val="20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Concepts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195F5E42-9CC4-12EB-72E4-1B633370D34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99317" y="769248"/>
            <a:ext cx="7262812" cy="55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3943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576" y="1570155"/>
            <a:ext cx="11524424" cy="26812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B60005"/>
                </a:solidFill>
                <a:cs typeface="+mj-cs"/>
              </a:rPr>
              <a:t>     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xmlns="" id="{99F0B74B-63DB-DAE0-012A-1090A9367972}"/>
              </a:ext>
            </a:extLst>
          </p:cNvPr>
          <p:cNvSpPr txBox="1">
            <a:spLocks/>
          </p:cNvSpPr>
          <p:nvPr/>
        </p:nvSpPr>
        <p:spPr>
          <a:xfrm>
            <a:off x="838200" y="1016990"/>
            <a:ext cx="10515600" cy="2412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Media Control Client: initiates</a:t>
            </a:r>
            <a:r>
              <a:rPr lang="en-US" altLang="zh-CN" dirty="0">
                <a:solidFill>
                  <a:srgbClr val="B60005"/>
                </a:solidFill>
              </a:rPr>
              <a:t> playing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B60005"/>
                </a:solidFill>
              </a:rPr>
              <a:t>pausing</a:t>
            </a:r>
            <a:r>
              <a:rPr lang="en-US" altLang="zh-CN" dirty="0"/>
              <a:t>, determines playing </a:t>
            </a:r>
            <a:r>
              <a:rPr lang="en-US" altLang="zh-CN" dirty="0">
                <a:solidFill>
                  <a:srgbClr val="B60005"/>
                </a:solidFill>
              </a:rPr>
              <a:t>order</a:t>
            </a:r>
            <a:r>
              <a:rPr lang="en-US" altLang="zh-CN" dirty="0"/>
              <a:t>, and collects search </a:t>
            </a:r>
            <a:r>
              <a:rPr lang="en-US" altLang="zh-CN" dirty="0">
                <a:solidFill>
                  <a:srgbClr val="B60005"/>
                </a:solidFill>
              </a:rPr>
              <a:t>results</a:t>
            </a:r>
            <a:r>
              <a:rPr lang="en-US" altLang="zh-CN" dirty="0"/>
              <a:t> from the Media Control Server.</a:t>
            </a:r>
          </a:p>
          <a:p>
            <a:r>
              <a:rPr lang="en-US" altLang="zh-CN" dirty="0"/>
              <a:t> Media Control Server: manage </a:t>
            </a:r>
            <a:r>
              <a:rPr lang="en-US" altLang="zh-CN" dirty="0">
                <a:solidFill>
                  <a:srgbClr val="B60005"/>
                </a:solidFill>
              </a:rPr>
              <a:t>media tracks</a:t>
            </a:r>
            <a:r>
              <a:rPr lang="en-US" altLang="zh-CN" dirty="0"/>
              <a:t> and conveys the various </a:t>
            </a:r>
            <a:r>
              <a:rPr lang="en-US" altLang="zh-CN" dirty="0">
                <a:solidFill>
                  <a:srgbClr val="B60005"/>
                </a:solidFill>
              </a:rPr>
              <a:t>states</a:t>
            </a:r>
            <a:r>
              <a:rPr lang="en-US" altLang="zh-CN" dirty="0"/>
              <a:t> and settings to the Media Control Client.</a:t>
            </a:r>
          </a:p>
          <a:p>
            <a:pPr algn="l"/>
            <a:r>
              <a:rPr lang="en-US" altLang="zh-CN" dirty="0"/>
              <a:t>Object Transfer Service: Secondary Service, shall be included from the instance of the MCS or GMCS that it is associated with.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pPr>
              <a:buFont typeface="微软雅黑" panose="020B0503020204020204" pitchFamily="34" charset="-122"/>
              <a:buNone/>
            </a:pPr>
            <a:endParaRPr lang="en-US" altLang="zh-CN" dirty="0"/>
          </a:p>
          <a:p>
            <a:pPr>
              <a:lnSpc>
                <a:spcPct val="200000"/>
              </a:lnSpc>
              <a:buFont typeface="微软雅黑" panose="020B0503020204020204" pitchFamily="34" charset="-122"/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5280EA48-25BF-E02E-6352-A3F3A995952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89125" y="3482220"/>
            <a:ext cx="9578400" cy="26288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Media Control Client procedures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976" y="928045"/>
            <a:ext cx="11524424" cy="31577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B60005"/>
                </a:solidFill>
                <a:cs typeface="+mj-cs"/>
              </a:rPr>
              <a:t>    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5299280A-218F-C7E6-CF37-8AE496F93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75901035"/>
              </p:ext>
            </p:extLst>
          </p:nvPr>
        </p:nvGraphicFramePr>
        <p:xfrm>
          <a:off x="662400" y="796240"/>
          <a:ext cx="111096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9319">
                  <a:extLst>
                    <a:ext uri="{9D8B030D-6E8A-4147-A177-3AD203B41FA5}">
                      <a16:colId xmlns:a16="http://schemas.microsoft.com/office/drawing/2014/main" xmlns="" val="3343835054"/>
                    </a:ext>
                  </a:extLst>
                </a:gridCol>
                <a:gridCol w="4280404">
                  <a:extLst>
                    <a:ext uri="{9D8B030D-6E8A-4147-A177-3AD203B41FA5}">
                      <a16:colId xmlns:a16="http://schemas.microsoft.com/office/drawing/2014/main" xmlns="" val="529025656"/>
                    </a:ext>
                  </a:extLst>
                </a:gridCol>
                <a:gridCol w="1461969">
                  <a:extLst>
                    <a:ext uri="{9D8B030D-6E8A-4147-A177-3AD203B41FA5}">
                      <a16:colId xmlns:a16="http://schemas.microsoft.com/office/drawing/2014/main" xmlns="" val="2914492838"/>
                    </a:ext>
                  </a:extLst>
                </a:gridCol>
                <a:gridCol w="2887908">
                  <a:extLst>
                    <a:ext uri="{9D8B030D-6E8A-4147-A177-3AD203B41FA5}">
                      <a16:colId xmlns:a16="http://schemas.microsoft.com/office/drawing/2014/main" xmlns="" val="137381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Procedure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function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Propority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Notes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475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Read Media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 the media player information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Read/Notify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the characteristic value of the Media Player Name characteristic can be set notification.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595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Media Player Icon Object Information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 the media player icon as an object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Such as “play”,  “pause”, ”</a:t>
                      </a:r>
                      <a:r>
                        <a:rPr lang="en-US" altLang="zh-CN" sz="16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”, ”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457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Track Title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 the current track information 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Read/Notify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8904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Track Duration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 the current track duration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07619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Track Position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 the current track position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Read/Notify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Track Position characteristic is not notified to the client when the Track Position is changing because of playing the track.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9451099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Absolute Track Position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the current track position on a Media Control Server to an absolute position.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01528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Relative Track Position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the current track position on a Media Control Server to a position relative to the current track position.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Write/Notify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the Move Relative opcode and the parameter set to the relative time of the move.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5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72876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Media Control Client procedures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976" y="928045"/>
            <a:ext cx="11524424" cy="31577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B60005"/>
                </a:solidFill>
                <a:cs typeface="+mj-cs"/>
              </a:rPr>
              <a:t>    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5299280A-218F-C7E6-CF37-8AE496F93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50227682"/>
              </p:ext>
            </p:extLst>
          </p:nvPr>
        </p:nvGraphicFramePr>
        <p:xfrm>
          <a:off x="626400" y="813266"/>
          <a:ext cx="10614376" cy="5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000">
                  <a:extLst>
                    <a:ext uri="{9D8B030D-6E8A-4147-A177-3AD203B41FA5}">
                      <a16:colId xmlns:a16="http://schemas.microsoft.com/office/drawing/2014/main" xmlns="" val="3343835054"/>
                    </a:ext>
                  </a:extLst>
                </a:gridCol>
                <a:gridCol w="4478400">
                  <a:extLst>
                    <a:ext uri="{9D8B030D-6E8A-4147-A177-3AD203B41FA5}">
                      <a16:colId xmlns:a16="http://schemas.microsoft.com/office/drawing/2014/main" xmlns="" val="529025656"/>
                    </a:ext>
                  </a:extLst>
                </a:gridCol>
                <a:gridCol w="1180800">
                  <a:extLst>
                    <a:ext uri="{9D8B030D-6E8A-4147-A177-3AD203B41FA5}">
                      <a16:colId xmlns:a16="http://schemas.microsoft.com/office/drawing/2014/main" xmlns="" val="2914492838"/>
                    </a:ext>
                  </a:extLst>
                </a:gridCol>
                <a:gridCol w="2759176">
                  <a:extLst>
                    <a:ext uri="{9D8B030D-6E8A-4147-A177-3AD203B41FA5}">
                      <a16:colId xmlns:a16="http://schemas.microsoft.com/office/drawing/2014/main" xmlns="" val="137381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Procedure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Propority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475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Read Playback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 the current playback speed of the current track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595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Playback Speed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the playback speed of the current track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457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Seeking Speed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 the current track seeking speed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8904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Current Track Segments Object Information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 the track segments as an object in the included Object Transfer Service.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Read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Characteristic value can be used as an Object ID in the included OTS to obtain the track segments information.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07619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Current Track Object Information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 the current track as an object in the included Object Transfer Service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Read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9451099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Current Track Object ID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the current track on a Media Control Server to a track identified by an Object ID.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01528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Next Track Object Information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 the next track as an object in the included Object Transfer Service.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Read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58553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Next Track Object ID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the next track on a Media Control Server to a track identified by an Object 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94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2974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Media Control Client procedures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976" y="928045"/>
            <a:ext cx="11524424" cy="31577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B60005"/>
                </a:solidFill>
                <a:cs typeface="+mj-cs"/>
              </a:rPr>
              <a:t>    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5299280A-218F-C7E6-CF37-8AE496F93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27611385"/>
              </p:ext>
            </p:extLst>
          </p:nvPr>
        </p:nvGraphicFramePr>
        <p:xfrm>
          <a:off x="619200" y="1043666"/>
          <a:ext cx="10614376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600">
                  <a:extLst>
                    <a:ext uri="{9D8B030D-6E8A-4147-A177-3AD203B41FA5}">
                      <a16:colId xmlns:a16="http://schemas.microsoft.com/office/drawing/2014/main" xmlns="" val="3343835054"/>
                    </a:ext>
                  </a:extLst>
                </a:gridCol>
                <a:gridCol w="3880800">
                  <a:extLst>
                    <a:ext uri="{9D8B030D-6E8A-4147-A177-3AD203B41FA5}">
                      <a16:colId xmlns:a16="http://schemas.microsoft.com/office/drawing/2014/main" xmlns="" val="529025656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xmlns="" val="2914492838"/>
                    </a:ext>
                  </a:extLst>
                </a:gridCol>
                <a:gridCol w="2759176">
                  <a:extLst>
                    <a:ext uri="{9D8B030D-6E8A-4147-A177-3AD203B41FA5}">
                      <a16:colId xmlns:a16="http://schemas.microsoft.com/office/drawing/2014/main" xmlns="" val="137381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Procedure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Propority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475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Track Discovery – Discover by Current Group Object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 the tracks that are part of the current group object.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 Object Record in the group object is a track or sub-group that is contained within the group.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595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Current Group Object ID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the current group on a MCS to a group identified by an Object ID.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457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Parent Group Object Information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 the parent group as an object in the included Object Transfer Service.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8904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Playing Order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 the playing order on a MCS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07619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Set Playing Order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control the playing order on a MCS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MCC should write a characteristic that server support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9451099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Playing Order Supported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different playing orders supported on a Media Control Server.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01528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 Media State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 the Media State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Read/Notify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5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98853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Media Control Client procedures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7976" y="928045"/>
            <a:ext cx="11524424" cy="31577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B60005"/>
                </a:solidFill>
                <a:cs typeface="+mj-cs"/>
              </a:rPr>
              <a:t>    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5299280A-218F-C7E6-CF37-8AE496F93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2868848"/>
              </p:ext>
            </p:extLst>
          </p:nvPr>
        </p:nvGraphicFramePr>
        <p:xfrm>
          <a:off x="619200" y="1043666"/>
          <a:ext cx="10614376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600">
                  <a:extLst>
                    <a:ext uri="{9D8B030D-6E8A-4147-A177-3AD203B41FA5}">
                      <a16:colId xmlns:a16="http://schemas.microsoft.com/office/drawing/2014/main" xmlns="" val="3343835054"/>
                    </a:ext>
                  </a:extLst>
                </a:gridCol>
                <a:gridCol w="3880800">
                  <a:extLst>
                    <a:ext uri="{9D8B030D-6E8A-4147-A177-3AD203B41FA5}">
                      <a16:colId xmlns:a16="http://schemas.microsoft.com/office/drawing/2014/main" xmlns="" val="529025656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xmlns="" val="2914492838"/>
                    </a:ext>
                  </a:extLst>
                </a:gridCol>
                <a:gridCol w="2759176">
                  <a:extLst>
                    <a:ext uri="{9D8B030D-6E8A-4147-A177-3AD203B41FA5}">
                      <a16:colId xmlns:a16="http://schemas.microsoft.com/office/drawing/2014/main" xmlns="" val="137381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Procedure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Propority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475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Play Current 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 playing the current track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the Play opcode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595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Pause Current Track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pause the playing of the current track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the Pause opcode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457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 Forward Fast Rewind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 forward or fast rewind the current track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the Fast Forward opcode or the Fast Rewind opcode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8904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Previous Segment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previous segment within the current track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the Previous Segment opcode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07619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Next Segment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next segment within the current track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the Next Segment opcode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9451099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First Segment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first segment within the current track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the First Segment opcode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01528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Last Segment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last segment within the current track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the Last Segment opcode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58553"/>
                  </a:ext>
                </a:extLst>
              </a:tr>
              <a:tr h="11853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Segment Number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nth segment within the current track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the Goto Segment opcode with the parameter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5894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50373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Media Control Client procedures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576" y="1510849"/>
            <a:ext cx="11524424" cy="315772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B60005"/>
                </a:solidFill>
                <a:cs typeface="+mj-cs"/>
              </a:rPr>
              <a:t>     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xmlns="" id="{5299280A-218F-C7E6-CF37-8AE496F93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6444554"/>
              </p:ext>
            </p:extLst>
          </p:nvPr>
        </p:nvGraphicFramePr>
        <p:xfrm>
          <a:off x="619200" y="1043666"/>
          <a:ext cx="10614376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600">
                  <a:extLst>
                    <a:ext uri="{9D8B030D-6E8A-4147-A177-3AD203B41FA5}">
                      <a16:colId xmlns:a16="http://schemas.microsoft.com/office/drawing/2014/main" xmlns="" val="3343835054"/>
                    </a:ext>
                  </a:extLst>
                </a:gridCol>
                <a:gridCol w="3880800">
                  <a:extLst>
                    <a:ext uri="{9D8B030D-6E8A-4147-A177-3AD203B41FA5}">
                      <a16:colId xmlns:a16="http://schemas.microsoft.com/office/drawing/2014/main" xmlns="" val="529025656"/>
                    </a:ext>
                  </a:extLst>
                </a:gridCol>
                <a:gridCol w="1396800">
                  <a:extLst>
                    <a:ext uri="{9D8B030D-6E8A-4147-A177-3AD203B41FA5}">
                      <a16:colId xmlns:a16="http://schemas.microsoft.com/office/drawing/2014/main" xmlns="" val="2914492838"/>
                    </a:ext>
                  </a:extLst>
                </a:gridCol>
                <a:gridCol w="2759176">
                  <a:extLst>
                    <a:ext uri="{9D8B030D-6E8A-4147-A177-3AD203B41FA5}">
                      <a16:colId xmlns:a16="http://schemas.microsoft.com/office/drawing/2014/main" xmlns="" val="1373818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Procedure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Propority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Notes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94752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Previous 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previous track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the Previous Track opcode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5595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Next Track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next track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Write/notify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Track Title, Current Track Object ID, Next Track Object ID, Track Duration, and Track Position characteristics after change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84573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First Track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first track within the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current group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the First Track opcode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307619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Last Track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last track within the current group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the Last Track opcode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9451099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Track Number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nth track within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current group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the Goto Track opcode with the parameter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201528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Previous Group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move to the previous group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 the Previous Group opcode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35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6324582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60005"/>
      </a:accent1>
      <a:accent2>
        <a:srgbClr val="FFCFC9"/>
      </a:accent2>
      <a:accent3>
        <a:srgbClr val="B2B2B2"/>
      </a:accent3>
      <a:accent4>
        <a:srgbClr val="A3E0E0"/>
      </a:accent4>
      <a:accent5>
        <a:srgbClr val="FFC165"/>
      </a:accent5>
      <a:accent6>
        <a:srgbClr val="C490AA"/>
      </a:accent6>
      <a:hlink>
        <a:srgbClr val="8496B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erisilicon.potx" id="{FDBC567A-7401-48F2-9DB1-50BE690A71C5}" vid="{180BCB8E-B893-4899-AF0D-9AC6A25B121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60005"/>
    </a:accent1>
    <a:accent2>
      <a:srgbClr val="FFCFC9"/>
    </a:accent2>
    <a:accent3>
      <a:srgbClr val="B2B2B2"/>
    </a:accent3>
    <a:accent4>
      <a:srgbClr val="A3E0E0"/>
    </a:accent4>
    <a:accent5>
      <a:srgbClr val="FFC165"/>
    </a:accent5>
    <a:accent6>
      <a:srgbClr val="C490AA"/>
    </a:accent6>
    <a:hlink>
      <a:srgbClr val="8496B0"/>
    </a:hlink>
    <a:folHlink>
      <a:srgbClr val="595959"/>
    </a:folHlink>
  </a:clrScheme>
</a:themeOverride>
</file>

<file path=ppt/theme/themeOverride2.xml><?xml version="1.0" encoding="utf-8"?>
<a:themeOverride xmlns:a="http://schemas.openxmlformats.org/drawingml/2006/main">
  <a:clrScheme name="Custom 4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60005"/>
    </a:accent1>
    <a:accent2>
      <a:srgbClr val="FFCFC9"/>
    </a:accent2>
    <a:accent3>
      <a:srgbClr val="B2B2B2"/>
    </a:accent3>
    <a:accent4>
      <a:srgbClr val="A3E0E0"/>
    </a:accent4>
    <a:accent5>
      <a:srgbClr val="FFC165"/>
    </a:accent5>
    <a:accent6>
      <a:srgbClr val="C490AA"/>
    </a:accent6>
    <a:hlink>
      <a:srgbClr val="8496B0"/>
    </a:hlink>
    <a:folHlink>
      <a:srgbClr val="595959"/>
    </a:folHlink>
  </a:clrScheme>
</a:themeOverride>
</file>

<file path=ppt/theme/themeOverride3.xml><?xml version="1.0" encoding="utf-8"?>
<a:themeOverride xmlns:a="http://schemas.openxmlformats.org/drawingml/2006/main">
  <a:clrScheme name="Custom 4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B60005"/>
    </a:accent1>
    <a:accent2>
      <a:srgbClr val="FFCFC9"/>
    </a:accent2>
    <a:accent3>
      <a:srgbClr val="B2B2B2"/>
    </a:accent3>
    <a:accent4>
      <a:srgbClr val="A3E0E0"/>
    </a:accent4>
    <a:accent5>
      <a:srgbClr val="FFC165"/>
    </a:accent5>
    <a:accent6>
      <a:srgbClr val="C490AA"/>
    </a:accent6>
    <a:hlink>
      <a:srgbClr val="8496B0"/>
    </a:hlink>
    <a:folHlink>
      <a:srgbClr val="59595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137544</TotalTime>
  <Words>1030</Words>
  <Application>Microsoft Office PowerPoint</Application>
  <PresentationFormat>自定义</PresentationFormat>
  <Paragraphs>231</Paragraphs>
  <Slides>12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1_Office Theme</vt:lpstr>
      <vt:lpstr> Media Control Profile(MCP) Introduction</vt:lpstr>
      <vt:lpstr>Agenda</vt:lpstr>
      <vt:lpstr>Concepts</vt:lpstr>
      <vt:lpstr>Concepts</vt:lpstr>
      <vt:lpstr>Media Control Client procedures</vt:lpstr>
      <vt:lpstr>Media Control Client procedures</vt:lpstr>
      <vt:lpstr>Media Control Client procedures</vt:lpstr>
      <vt:lpstr>Media Control Client procedures</vt:lpstr>
      <vt:lpstr>Media Control Client procedures</vt:lpstr>
      <vt:lpstr>Media Control Client procedures</vt:lpstr>
      <vt:lpstr>Media Control Client receipt of notifications</vt:lpstr>
      <vt:lpstr> 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Yukun</dc:creator>
  <cp:lastModifiedBy>cn1947</cp:lastModifiedBy>
  <cp:revision>7689</cp:revision>
  <dcterms:created xsi:type="dcterms:W3CDTF">2015-11-22T03:10:36Z</dcterms:created>
  <dcterms:modified xsi:type="dcterms:W3CDTF">2024-01-08T06:46:38Z</dcterms:modified>
</cp:coreProperties>
</file>