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434" r:id="rId3"/>
    <p:sldId id="419" r:id="rId4"/>
    <p:sldId id="525" r:id="rId5"/>
    <p:sldId id="511" r:id="rId6"/>
    <p:sldId id="45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Gail" initials="ZG" lastIdx="1" clrIdx="0">
    <p:extLst>
      <p:ext uri="{19B8F6BF-5375-455C-9EA6-DF929625EA0E}">
        <p15:presenceInfo xmlns:p15="http://schemas.microsoft.com/office/powerpoint/2012/main" userId="S-1-5-21-1238556467-1463016181-1696733697-220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005"/>
    <a:srgbClr val="B9B9B9"/>
    <a:srgbClr val="0033CC"/>
    <a:srgbClr val="FFFFFF"/>
    <a:srgbClr val="595959"/>
    <a:srgbClr val="FF7C80"/>
    <a:srgbClr val="FF2D13"/>
    <a:srgbClr val="727171"/>
    <a:srgbClr val="C9CACA"/>
    <a:srgbClr val="A3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88235" autoAdjust="0"/>
  </p:normalViewPr>
  <p:slideViewPr>
    <p:cSldViewPr snapToGrid="0">
      <p:cViewPr varScale="1">
        <p:scale>
          <a:sx n="140" d="100"/>
          <a:sy n="140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1D4305-0E5C-4FA1-B2F8-0DA27C65EA29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E3EE2-D3C7-4E16-B300-3454B462CE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278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80D0B-8D00-4DBF-9D3E-DD6CF5D9A421}" type="datetimeFigureOut">
              <a:rPr lang="zh-CN" altLang="en-US" smtClean="0"/>
              <a:pPr/>
              <a:t>2024/2/21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C2E81-CA76-43A8-80AE-97770383B6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3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这是说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1C76A-FA86-2B48-B1A1-69E811BE7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12D161-DE93-9262-B848-00C647ACB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933B33-6040-72F0-6EF5-28A75AB7F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49E89-1F56-C603-03E5-B0EED7DBD1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032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C2E81-CA76-43A8-80AE-97770383B6B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55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-1"/>
            <a:ext cx="12192000" cy="6721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36572"/>
            <a:ext cx="10375469" cy="792162"/>
          </a:xfrm>
        </p:spPr>
        <p:txBody>
          <a:bodyPr anchor="b">
            <a:normAutofit/>
          </a:bodyPr>
          <a:lstStyle>
            <a:lvl1pPr algn="r">
              <a:defRPr sz="40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007227"/>
            <a:ext cx="10375469" cy="749149"/>
          </a:xfrm>
        </p:spPr>
        <p:txBody>
          <a:bodyPr>
            <a:normAutofit/>
          </a:bodyPr>
          <a:lstStyle>
            <a:lvl1pPr marL="0" indent="0" algn="r">
              <a:buNone/>
              <a:defRPr sz="2800" b="1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接连接符 5"/>
          <p:cNvCxnSpPr/>
          <p:nvPr userDrawn="1"/>
        </p:nvCxnSpPr>
        <p:spPr bwMode="auto">
          <a:xfrm>
            <a:off x="685369" y="3756376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69" y="281751"/>
            <a:ext cx="1921353" cy="676376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3758263"/>
            <a:ext cx="10362769" cy="457128"/>
          </a:xfrm>
        </p:spPr>
        <p:txBody>
          <a:bodyPr>
            <a:noAutofit/>
          </a:bodyPr>
          <a:lstStyle>
            <a:lvl1pPr marL="0" indent="0" algn="r">
              <a:buNone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Speaker</a:t>
            </a:r>
            <a:endParaRPr lang="zh-CN" altLang="en-US" dirty="0"/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227072"/>
            <a:ext cx="10362769" cy="370328"/>
          </a:xfrm>
        </p:spPr>
        <p:txBody>
          <a:bodyPr>
            <a:noAutofit/>
          </a:bodyPr>
          <a:lstStyle>
            <a:lvl1pPr marL="0" indent="0" algn="r">
              <a:buNone/>
              <a:defRPr sz="18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pPr lvl="0"/>
            <a:r>
              <a:rPr lang="en-US" altLang="zh-CN" dirty="0"/>
              <a:t>Click to add Title/Time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3059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2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5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665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973" y="2439604"/>
            <a:ext cx="4196054" cy="147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25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200"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►"/>
              <a:defRPr sz="20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Clr>
                <a:srgbClr val="B60005"/>
              </a:buClr>
              <a:buFont typeface="Wingdings" panose="05000000000000000000" pitchFamily="2" charset="2"/>
              <a:buChar char="n"/>
              <a:defRPr sz="18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Clr>
                <a:srgbClr val="B60005"/>
              </a:buClr>
              <a:buFont typeface="Calibri" panose="020F0502020204030204" pitchFamily="34" charset="0"/>
              <a:buChar char="‐"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Clr>
                <a:srgbClr val="B60005"/>
              </a:buClr>
              <a:buFont typeface="Arial" panose="020B0604020202020204" pitchFamily="34" charset="0"/>
              <a:buChar char="»"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29201" cy="365125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39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 baseline="0"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tx1">
                    <a:lumMod val="65000"/>
                    <a:lumOff val="35000"/>
                  </a:schemeClr>
                </a:solidFill>
                <a:ea typeface="黑体" panose="02010609060101010101" pitchFamily="49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5"/>
          <p:cNvCxnSpPr/>
          <p:nvPr userDrawn="1"/>
        </p:nvCxnSpPr>
        <p:spPr bwMode="auto">
          <a:xfrm>
            <a:off x="838200" y="4589463"/>
            <a:ext cx="10515600" cy="0"/>
          </a:xfrm>
          <a:prstGeom prst="line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>
            <a:outerShdw blurRad="12700" dist="12700" dir="5400000" algn="t" rotWithShape="0">
              <a:sysClr val="window" lastClr="FFFFFF"/>
            </a:outerShdw>
          </a:effectLst>
        </p:spPr>
      </p:cxnSp>
      <p:sp>
        <p:nvSpPr>
          <p:cNvPr id="8" name="Rectangle 7"/>
          <p:cNvSpPr/>
          <p:nvPr userDrawn="1"/>
        </p:nvSpPr>
        <p:spPr>
          <a:xfrm>
            <a:off x="0" y="0"/>
            <a:ext cx="1181100" cy="1143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07432"/>
            <a:ext cx="5181600" cy="500126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8BB43FC1-46F3-4C43-B571-6DB3BC31714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2024/2/21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156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2401"/>
            <a:ext cx="10515600" cy="761999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081087"/>
            <a:ext cx="5157787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49461"/>
            <a:ext cx="5157787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81087"/>
            <a:ext cx="5183188" cy="823912"/>
          </a:xfrm>
        </p:spPr>
        <p:txBody>
          <a:bodyPr anchor="b"/>
          <a:lstStyle>
            <a:lvl1pPr marL="0" indent="0">
              <a:buNone/>
              <a:defRPr sz="2400" b="1" baseline="0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49461"/>
            <a:ext cx="5183188" cy="3684588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  <a:lvl2pPr>
              <a:defRPr baseline="0">
                <a:latin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fld id="{D85EDCC9-2E03-43E0-B1EE-B2F3A7BCC51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61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88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90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54314" y="5963233"/>
            <a:ext cx="2743200" cy="365125"/>
          </a:xfrm>
          <a:prstGeom prst="rect">
            <a:avLst/>
          </a:prstGeom>
        </p:spPr>
        <p:txBody>
          <a:bodyPr/>
          <a:lstStyle/>
          <a:p>
            <a:fld id="{8BB43FC1-46F3-4C43-B571-6DB3BC31714B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2024/2/21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25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8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16989"/>
            <a:ext cx="10515600" cy="5039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1929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EDCC9-2E03-43E0-B1EE-B2F3A7BCC51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2137" y="0"/>
            <a:ext cx="232011" cy="928045"/>
          </a:xfrm>
          <a:prstGeom prst="rect">
            <a:avLst/>
          </a:prstGeom>
          <a:solidFill>
            <a:srgbClr val="B60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B60005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9801" y="6267406"/>
            <a:ext cx="1282889" cy="4516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74511" y="6429714"/>
            <a:ext cx="3962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i="1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Company Proprietary and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6842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baseline="0">
          <a:solidFill>
            <a:srgbClr val="B60005"/>
          </a:solidFill>
          <a:latin typeface="Calibri" panose="020F050202020403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rgbClr val="B60005"/>
        </a:buClr>
        <a:buFont typeface="微软雅黑" panose="020B0503020204020204" pitchFamily="34" charset="-122"/>
        <a:buChar char="▲"/>
        <a:defRPr sz="2200" b="1" kern="1200" baseline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►"/>
        <a:defRPr sz="20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Wingdings" panose="05000000000000000000" pitchFamily="2" charset="2"/>
        <a:buChar char="n"/>
        <a:defRPr sz="18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Calibri" panose="020F0502020204030204" pitchFamily="34" charset="0"/>
        <a:buChar char="‐"/>
        <a:defRPr sz="16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Clr>
          <a:srgbClr val="B60005"/>
        </a:buClr>
        <a:buFont typeface="Arial" panose="020B0604020202020204" pitchFamily="34" charset="0"/>
        <a:buChar char="»"/>
        <a:defRPr sz="1400" kern="1200" baseline="0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569265"/>
            <a:ext cx="10375469" cy="1101093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r>
              <a:rPr lang="en-US" altLang="zh-CN" dirty="0"/>
              <a:t>Microphone Control Service(MICS) Introduction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52487" y="3715400"/>
            <a:ext cx="10362769" cy="457128"/>
          </a:xfrm>
        </p:spPr>
        <p:txBody>
          <a:bodyPr/>
          <a:lstStyle/>
          <a:p>
            <a:r>
              <a:rPr lang="en-US" altLang="zh-CN" b="0" dirty="0" err="1"/>
              <a:t>Chunhao</a:t>
            </a:r>
            <a:r>
              <a:rPr lang="en-US" altLang="zh-CN" b="0" dirty="0"/>
              <a:t> Jiang, CSPD</a:t>
            </a:r>
            <a:endParaRPr lang="zh-CN" altLang="en-US" b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	Feb, 2024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6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16990"/>
            <a:ext cx="10515600" cy="4699810"/>
          </a:xfrm>
        </p:spPr>
        <p:txBody>
          <a:bodyPr>
            <a:normAutofit/>
          </a:bodyPr>
          <a:lstStyle/>
          <a:p>
            <a:r>
              <a:rPr lang="en-US" altLang="zh-CN" dirty="0"/>
              <a:t> 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Introduction</a:t>
            </a:r>
          </a:p>
          <a:p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 Service</a:t>
            </a:r>
            <a:endParaRPr lang="en-US" altLang="zh-CN" sz="1600" dirty="0"/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None/>
            </a:pPr>
            <a:endParaRPr lang="en-US" altLang="zh-CN" dirty="0"/>
          </a:p>
          <a:p>
            <a:pPr>
              <a:lnSpc>
                <a:spcPct val="200000"/>
              </a:lnSpc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9F0B74B-63DB-DAE0-012A-1090A9367972}"/>
              </a:ext>
            </a:extLst>
          </p:cNvPr>
          <p:cNvSpPr txBox="1">
            <a:spLocks/>
          </p:cNvSpPr>
          <p:nvPr/>
        </p:nvSpPr>
        <p:spPr>
          <a:xfrm>
            <a:off x="838200" y="1016990"/>
            <a:ext cx="10515600" cy="38718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There shall be </a:t>
            </a:r>
            <a:r>
              <a:rPr lang="en-US" altLang="zh-CN" sz="2200" b="1" dirty="0">
                <a:solidFill>
                  <a:srgbClr val="B60005"/>
                </a:solidFill>
              </a:rPr>
              <a:t>no more than one </a:t>
            </a:r>
            <a:r>
              <a:rPr lang="en-US" altLang="zh-CN" dirty="0"/>
              <a:t>instance of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MICS instance on a device.</a:t>
            </a:r>
          </a:p>
          <a:p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MICS is declared on devices that can </a:t>
            </a:r>
            <a:r>
              <a:rPr lang="en-US" altLang="zh-CN" dirty="0">
                <a:solidFill>
                  <a:srgbClr val="B60005"/>
                </a:solidFill>
              </a:rPr>
              <a:t>control the mute state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 a microphone’s audio</a:t>
            </a:r>
          </a:p>
          <a:p>
            <a:r>
              <a:rPr lang="en-US" altLang="zh-CN" dirty="0"/>
              <a:t>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MICS shall be a </a:t>
            </a:r>
            <a:r>
              <a:rPr lang="en-US" altLang="zh-CN" sz="2200" b="1" dirty="0">
                <a:solidFill>
                  <a:srgbClr val="B60005"/>
                </a:solidFill>
              </a:rPr>
              <a:t>Primary Service </a:t>
            </a:r>
            <a:r>
              <a:rPr lang="en-US" altLang="zh-CN" dirty="0"/>
              <a:t>or</a:t>
            </a:r>
            <a:r>
              <a:rPr lang="en-US" altLang="zh-CN" sz="2200" b="1" dirty="0">
                <a:solidFill>
                  <a:srgbClr val="B60005"/>
                </a:solidFill>
              </a:rPr>
              <a:t> Secondary Service</a:t>
            </a:r>
            <a:endParaRPr lang="en-US" altLang="zh-CN" dirty="0"/>
          </a:p>
          <a:p>
            <a:r>
              <a:rPr lang="en-US" altLang="zh-CN" dirty="0"/>
              <a:t> MICS may include </a:t>
            </a:r>
            <a:r>
              <a:rPr lang="en-US" altLang="zh-CN" dirty="0">
                <a:solidFill>
                  <a:srgbClr val="B60005"/>
                </a:solidFill>
              </a:rPr>
              <a:t>zero or more </a:t>
            </a:r>
            <a:r>
              <a:rPr lang="en-US" altLang="zh-CN" dirty="0"/>
              <a:t>instances of AICS.</a:t>
            </a:r>
          </a:p>
          <a:p>
            <a:r>
              <a:rPr lang="en-US" altLang="zh-CN" dirty="0"/>
              <a:t> MICS provides </a:t>
            </a:r>
            <a:r>
              <a:rPr lang="en-US" altLang="zh-CN" dirty="0">
                <a:solidFill>
                  <a:srgbClr val="B60005"/>
                </a:solidFill>
              </a:rPr>
              <a:t>global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1"/>
                </a:solidFill>
              </a:rPr>
              <a:t>device-wide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chemeClr val="accent1"/>
                </a:solidFill>
              </a:rPr>
              <a:t>mute</a:t>
            </a:r>
            <a:r>
              <a:rPr lang="en-US" altLang="zh-CN" dirty="0"/>
              <a:t> control</a:t>
            </a:r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微软雅黑" panose="020B0503020204020204" pitchFamily="34" charset="-122"/>
              <a:buNone/>
            </a:pPr>
            <a:endParaRPr lang="en-US" altLang="zh-CN" dirty="0"/>
          </a:p>
          <a:p>
            <a:pPr>
              <a:lnSpc>
                <a:spcPct val="200000"/>
              </a:lnSpc>
              <a:buFont typeface="微软雅黑" panose="020B0503020204020204" pitchFamily="34" charset="-12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A5721-848D-6BB9-3B0F-79BC4A3C1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691CF-3909-9798-1B17-486991ED7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9660A4-639B-E728-F4DA-20D1829D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BB1B0C-CC51-E60C-1B34-EA1C8D190DE3}"/>
              </a:ext>
            </a:extLst>
          </p:cNvPr>
          <p:cNvSpPr txBox="1">
            <a:spLocks/>
          </p:cNvSpPr>
          <p:nvPr/>
        </p:nvSpPr>
        <p:spPr>
          <a:xfrm>
            <a:off x="838200" y="1016990"/>
            <a:ext cx="10515600" cy="799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Topology</a:t>
            </a:r>
          </a:p>
          <a:p>
            <a:endParaRPr lang="en-US" altLang="zh-CN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>
              <a:buFont typeface="微软雅黑" panose="020B0503020204020204" pitchFamily="34" charset="-122"/>
              <a:buNone/>
            </a:pPr>
            <a:endParaRPr lang="en-US" altLang="zh-CN" dirty="0"/>
          </a:p>
          <a:p>
            <a:pPr>
              <a:lnSpc>
                <a:spcPct val="200000"/>
              </a:lnSpc>
              <a:buFont typeface="微软雅黑" panose="020B0503020204020204" pitchFamily="34" charset="-122"/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B46CA4-2EF3-3E32-B76A-1F25321EE7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083"/>
          <a:stretch/>
        </p:blipFill>
        <p:spPr>
          <a:xfrm>
            <a:off x="2634019" y="1615198"/>
            <a:ext cx="6174474" cy="13788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60527D8-E355-B5FC-80A4-609393FFF63A}"/>
              </a:ext>
            </a:extLst>
          </p:cNvPr>
          <p:cNvSpPr txBox="1"/>
          <p:nvPr/>
        </p:nvSpPr>
        <p:spPr>
          <a:xfrm>
            <a:off x="1509711" y="2119949"/>
            <a:ext cx="163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MICS only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C5AE35-A14A-8829-3C98-CDFC5958F118}"/>
              </a:ext>
            </a:extLst>
          </p:cNvPr>
          <p:cNvSpPr txBox="1"/>
          <p:nvPr/>
        </p:nvSpPr>
        <p:spPr>
          <a:xfrm>
            <a:off x="1509711" y="3554609"/>
            <a:ext cx="163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MICS + 1 AICS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7F7CAF-91B5-1905-FCF2-CC7956DAB271}"/>
              </a:ext>
            </a:extLst>
          </p:cNvPr>
          <p:cNvSpPr txBox="1"/>
          <p:nvPr/>
        </p:nvSpPr>
        <p:spPr>
          <a:xfrm>
            <a:off x="1494284" y="4929296"/>
            <a:ext cx="163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0">
              <a:buNone/>
            </a:pP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MICS + 2 AICS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2B4013C-C56C-7805-B11F-7FD3445319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1635" y="2926018"/>
            <a:ext cx="7350599" cy="144270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E9F98B1-2945-B09B-5FF9-849FC4004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080" y="4361146"/>
            <a:ext cx="5832802" cy="223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Service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7576" y="1570155"/>
            <a:ext cx="11524424" cy="26812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1800" dirty="0">
                <a:solidFill>
                  <a:srgbClr val="B60005"/>
                </a:solidFill>
                <a:cs typeface="+mj-cs"/>
              </a:rPr>
              <a:t>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A1C46C-0F2B-62A6-587A-0349E7CF9B95}"/>
              </a:ext>
            </a:extLst>
          </p:cNvPr>
          <p:cNvSpPr txBox="1">
            <a:spLocks/>
          </p:cNvSpPr>
          <p:nvPr/>
        </p:nvSpPr>
        <p:spPr>
          <a:xfrm>
            <a:off x="838200" y="1016989"/>
            <a:ext cx="10515600" cy="525415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B60005"/>
              </a:buClr>
              <a:buFont typeface="微软雅黑" panose="020B0503020204020204" pitchFamily="34" charset="-122"/>
              <a:buChar char="▲"/>
              <a:defRPr sz="2200" b="1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►"/>
              <a:defRPr sz="20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Wingdings" panose="05000000000000000000" pitchFamily="2" charset="2"/>
              <a:buChar char="n"/>
              <a:defRPr sz="18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Calibri" panose="020F0502020204030204" pitchFamily="34" charset="0"/>
              <a:buChar char="‐"/>
              <a:defRPr sz="16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B60005"/>
              </a:buClr>
              <a:buFont typeface="Arial" panose="020B0604020202020204" pitchFamily="34" charset="0"/>
              <a:buChar char="»"/>
              <a:defRPr sz="1400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Mute </a:t>
            </a:r>
          </a:p>
          <a:p>
            <a:pPr lvl="1"/>
            <a:r>
              <a:rPr lang="en-US" b="1" dirty="0"/>
              <a:t> </a:t>
            </a:r>
            <a:r>
              <a:rPr lang="en-US" altLang="zh-CN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Mandatory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1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Read, Write, Notify</a:t>
            </a:r>
          </a:p>
          <a:p>
            <a:pPr lvl="1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Disabled represents that </a:t>
            </a:r>
            <a:r>
              <a:rPr lang="en-US" sz="2200" b="1" dirty="0">
                <a:solidFill>
                  <a:schemeClr val="accent1"/>
                </a:solidFill>
              </a:rPr>
              <a:t>mute commands are disabled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(for example, via a local privacy switch or other means) and the microphone is muted.</a:t>
            </a:r>
          </a:p>
          <a:p>
            <a:pPr lvl="1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When the Mute characteristic value is changed by the server or a client, then this value shall be notified to all clients that have enabled notifications</a:t>
            </a:r>
          </a:p>
          <a:p>
            <a:pPr lvl="1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If the client writes a value of </a:t>
            </a:r>
            <a:r>
              <a:rPr lang="en-US" sz="2200" b="1" dirty="0">
                <a:solidFill>
                  <a:schemeClr val="accent1"/>
                </a:solidFill>
              </a:rPr>
              <a:t>Disabled or RFU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 the Mute characteristic, the server shall return  error code Value Not Allowed (</a:t>
            </a: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0x13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en-US" sz="2200" b="1" dirty="0">
                <a:solidFill>
                  <a:srgbClr val="B60005"/>
                </a:solidFill>
              </a:rPr>
              <a:t>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If the client writes to the Mute characteristic when the Mute characteristic value is </a:t>
            </a:r>
            <a:r>
              <a:rPr lang="en-US" sz="2200" b="1" dirty="0">
                <a:solidFill>
                  <a:schemeClr val="accent1"/>
                </a:solidFill>
              </a:rPr>
              <a:t>Disabled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the server shall return error code Mute Disabled (</a:t>
            </a:r>
            <a:r>
              <a:rPr lang="en-US" sz="2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0x80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/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Only a </a:t>
            </a:r>
            <a:r>
              <a:rPr lang="en-US" sz="2200" b="1" dirty="0">
                <a:solidFill>
                  <a:schemeClr val="accent1"/>
                </a:solidFill>
              </a:rPr>
              <a:t>local change 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 the server may transition the value </a:t>
            </a:r>
            <a:r>
              <a:rPr lang="en-US" sz="2200" b="1" dirty="0">
                <a:solidFill>
                  <a:schemeClr val="accent1"/>
                </a:solidFill>
              </a:rPr>
              <a:t>from Disabled to another value</a:t>
            </a:r>
            <a:r>
              <a:rPr lang="en-US" sz="2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764E8D-657C-AEF5-4118-871AD9D1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999" y="437154"/>
            <a:ext cx="3025213" cy="197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5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1362" y="1042157"/>
            <a:ext cx="11148589" cy="469574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 algn="ctr">
              <a:buNone/>
            </a:pPr>
            <a:r>
              <a:rPr lang="en-US" altLang="en-US" sz="4000" b="0" dirty="0">
                <a:solidFill>
                  <a:srgbClr val="24292E"/>
                </a:solidFill>
                <a:latin typeface="+mn-lt"/>
                <a:ea typeface="-apple-system"/>
              </a:rPr>
              <a:t>Thank you for listening! </a:t>
            </a: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  <a:p>
            <a:pPr lvl="0">
              <a:buNone/>
            </a:pPr>
            <a:endParaRPr lang="en-US" altLang="en-US" sz="2400" b="0" dirty="0">
              <a:solidFill>
                <a:srgbClr val="24292E"/>
              </a:solidFill>
              <a:latin typeface="Arial" panose="020B0604020202020204" pitchFamily="34" charset="0"/>
              <a:ea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7443924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60005"/>
      </a:accent1>
      <a:accent2>
        <a:srgbClr val="FFCFC9"/>
      </a:accent2>
      <a:accent3>
        <a:srgbClr val="B2B2B2"/>
      </a:accent3>
      <a:accent4>
        <a:srgbClr val="A3E0E0"/>
      </a:accent4>
      <a:accent5>
        <a:srgbClr val="FFC165"/>
      </a:accent5>
      <a:accent6>
        <a:srgbClr val="C490AA"/>
      </a:accent6>
      <a:hlink>
        <a:srgbClr val="8496B0"/>
      </a:hlink>
      <a:folHlink>
        <a:srgbClr val="59595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isilicon.potx" id="{FDBC567A-7401-48F2-9DB1-50BE690A71C5}" vid="{180BCB8E-B893-4899-AF0D-9AC6A25B121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135783</TotalTime>
  <Words>254</Words>
  <Application>Microsoft Office PowerPoint</Application>
  <PresentationFormat>宽屏</PresentationFormat>
  <Paragraphs>47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黑体</vt:lpstr>
      <vt:lpstr>微软雅黑</vt:lpstr>
      <vt:lpstr>Arial</vt:lpstr>
      <vt:lpstr>Calibri</vt:lpstr>
      <vt:lpstr>Wingdings</vt:lpstr>
      <vt:lpstr>1_Office Theme</vt:lpstr>
      <vt:lpstr> Microphone Control Service(MICS) Introduction</vt:lpstr>
      <vt:lpstr>Content</vt:lpstr>
      <vt:lpstr>Introduction</vt:lpstr>
      <vt:lpstr>Introduction</vt:lpstr>
      <vt:lpstr>Service</vt:lpstr>
      <vt:lpstr> 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Zhang, Yukun</dc:creator>
  <cp:lastModifiedBy>春浩 姜</cp:lastModifiedBy>
  <cp:revision>7684</cp:revision>
  <dcterms:created xsi:type="dcterms:W3CDTF">2015-11-22T03:10:36Z</dcterms:created>
  <dcterms:modified xsi:type="dcterms:W3CDTF">2024-02-21T14:08:22Z</dcterms:modified>
</cp:coreProperties>
</file>