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434" r:id="rId3"/>
    <p:sldId id="419" r:id="rId4"/>
    <p:sldId id="511" r:id="rId5"/>
    <p:sldId id="512" r:id="rId6"/>
    <p:sldId id="513" r:id="rId7"/>
    <p:sldId id="514" r:id="rId8"/>
    <p:sldId id="516" r:id="rId9"/>
    <p:sldId id="517" r:id="rId10"/>
    <p:sldId id="518" r:id="rId11"/>
    <p:sldId id="519" r:id="rId12"/>
    <p:sldId id="520" r:id="rId13"/>
    <p:sldId id="521" r:id="rId14"/>
    <p:sldId id="522" r:id="rId15"/>
    <p:sldId id="523" r:id="rId16"/>
    <p:sldId id="524" r:id="rId17"/>
    <p:sldId id="45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Gail" initials="ZG" lastIdx="1" clrIdx="0">
    <p:extLst>
      <p:ext uri="{19B8F6BF-5375-455C-9EA6-DF929625EA0E}">
        <p15:presenceInfo xmlns:p15="http://schemas.microsoft.com/office/powerpoint/2012/main" userId="S-1-5-21-1238556467-1463016181-1696733697-220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0005"/>
    <a:srgbClr val="B9B9B9"/>
    <a:srgbClr val="0033CC"/>
    <a:srgbClr val="FFFFFF"/>
    <a:srgbClr val="595959"/>
    <a:srgbClr val="FF7C80"/>
    <a:srgbClr val="FF2D13"/>
    <a:srgbClr val="727171"/>
    <a:srgbClr val="C9CACA"/>
    <a:srgbClr val="A3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83832" autoAdjust="0"/>
  </p:normalViewPr>
  <p:slideViewPr>
    <p:cSldViewPr snapToGrid="0">
      <p:cViewPr varScale="1">
        <p:scale>
          <a:sx n="133" d="100"/>
          <a:sy n="133" d="100"/>
        </p:scale>
        <p:origin x="1116" y="114"/>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D4305-0E5C-4FA1-B2F8-0DA27C65EA29}" type="datetimeFigureOut">
              <a:rPr lang="zh-CN" altLang="en-US" smtClean="0"/>
              <a:pPr/>
              <a:t>2023/11/18</a:t>
            </a:fld>
            <a:endParaRPr lang="zh-CN"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EE3EE2-D3C7-4E16-B300-3454B462CE83}" type="slidenum">
              <a:rPr lang="zh-CN" altLang="en-US" smtClean="0"/>
              <a:pPr/>
              <a:t>‹#›</a:t>
            </a:fld>
            <a:endParaRPr lang="zh-CN" altLang="en-US"/>
          </a:p>
        </p:txBody>
      </p:sp>
    </p:spTree>
    <p:extLst>
      <p:ext uri="{BB962C8B-B14F-4D97-AF65-F5344CB8AC3E}">
        <p14:creationId xmlns:p14="http://schemas.microsoft.com/office/powerpoint/2010/main" val="4068278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580D0B-8D00-4DBF-9D3E-DD6CF5D9A421}" type="datetimeFigureOut">
              <a:rPr lang="zh-CN" altLang="en-US" smtClean="0"/>
              <a:pPr/>
              <a:t>2023/11/18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C2E81-CA76-43A8-80AE-97770383B6B0}" type="slidenum">
              <a:rPr lang="zh-CN" altLang="en-US" smtClean="0"/>
              <a:pPr/>
              <a:t>‹#›</a:t>
            </a:fld>
            <a:endParaRPr lang="zh-CN" altLang="en-US"/>
          </a:p>
        </p:txBody>
      </p:sp>
    </p:spTree>
    <p:extLst>
      <p:ext uri="{BB962C8B-B14F-4D97-AF65-F5344CB8AC3E}">
        <p14:creationId xmlns:p14="http://schemas.microsoft.com/office/powerpoint/2010/main" val="215236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这是说</a:t>
            </a:r>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11</a:t>
            </a:fld>
            <a:endParaRPr lang="zh-CN" altLang="en-US"/>
          </a:p>
        </p:txBody>
      </p:sp>
    </p:spTree>
    <p:extLst>
      <p:ext uri="{BB962C8B-B14F-4D97-AF65-F5344CB8AC3E}">
        <p14:creationId xmlns:p14="http://schemas.microsoft.com/office/powerpoint/2010/main" val="3345378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12</a:t>
            </a:fld>
            <a:endParaRPr lang="zh-CN" altLang="en-US"/>
          </a:p>
        </p:txBody>
      </p:sp>
    </p:spTree>
    <p:extLst>
      <p:ext uri="{BB962C8B-B14F-4D97-AF65-F5344CB8AC3E}">
        <p14:creationId xmlns:p14="http://schemas.microsoft.com/office/powerpoint/2010/main" val="2093896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13</a:t>
            </a:fld>
            <a:endParaRPr lang="zh-CN" altLang="en-US"/>
          </a:p>
        </p:txBody>
      </p:sp>
    </p:spTree>
    <p:extLst>
      <p:ext uri="{BB962C8B-B14F-4D97-AF65-F5344CB8AC3E}">
        <p14:creationId xmlns:p14="http://schemas.microsoft.com/office/powerpoint/2010/main" val="713044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14</a:t>
            </a:fld>
            <a:endParaRPr lang="zh-CN" altLang="en-US"/>
          </a:p>
        </p:txBody>
      </p:sp>
    </p:spTree>
    <p:extLst>
      <p:ext uri="{BB962C8B-B14F-4D97-AF65-F5344CB8AC3E}">
        <p14:creationId xmlns:p14="http://schemas.microsoft.com/office/powerpoint/2010/main" val="819685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15</a:t>
            </a:fld>
            <a:endParaRPr lang="zh-CN" altLang="en-US"/>
          </a:p>
        </p:txBody>
      </p:sp>
    </p:spTree>
    <p:extLst>
      <p:ext uri="{BB962C8B-B14F-4D97-AF65-F5344CB8AC3E}">
        <p14:creationId xmlns:p14="http://schemas.microsoft.com/office/powerpoint/2010/main" val="1343150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16</a:t>
            </a:fld>
            <a:endParaRPr lang="zh-CN" altLang="en-US"/>
          </a:p>
        </p:txBody>
      </p:sp>
    </p:spTree>
    <p:extLst>
      <p:ext uri="{BB962C8B-B14F-4D97-AF65-F5344CB8AC3E}">
        <p14:creationId xmlns:p14="http://schemas.microsoft.com/office/powerpoint/2010/main" val="1765919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4</a:t>
            </a:fld>
            <a:endParaRPr lang="zh-CN" altLang="en-US"/>
          </a:p>
        </p:txBody>
      </p:sp>
    </p:spTree>
    <p:extLst>
      <p:ext uri="{BB962C8B-B14F-4D97-AF65-F5344CB8AC3E}">
        <p14:creationId xmlns:p14="http://schemas.microsoft.com/office/powerpoint/2010/main" val="727556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5</a:t>
            </a:fld>
            <a:endParaRPr lang="zh-CN" altLang="en-US"/>
          </a:p>
        </p:txBody>
      </p:sp>
    </p:spTree>
    <p:extLst>
      <p:ext uri="{BB962C8B-B14F-4D97-AF65-F5344CB8AC3E}">
        <p14:creationId xmlns:p14="http://schemas.microsoft.com/office/powerpoint/2010/main" val="3608578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6</a:t>
            </a:fld>
            <a:endParaRPr lang="zh-CN" altLang="en-US"/>
          </a:p>
        </p:txBody>
      </p:sp>
    </p:spTree>
    <p:extLst>
      <p:ext uri="{BB962C8B-B14F-4D97-AF65-F5344CB8AC3E}">
        <p14:creationId xmlns:p14="http://schemas.microsoft.com/office/powerpoint/2010/main" val="56834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7</a:t>
            </a:fld>
            <a:endParaRPr lang="zh-CN" altLang="en-US"/>
          </a:p>
        </p:txBody>
      </p:sp>
    </p:spTree>
    <p:extLst>
      <p:ext uri="{BB962C8B-B14F-4D97-AF65-F5344CB8AC3E}">
        <p14:creationId xmlns:p14="http://schemas.microsoft.com/office/powerpoint/2010/main" val="2625567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8</a:t>
            </a:fld>
            <a:endParaRPr lang="zh-CN" altLang="en-US"/>
          </a:p>
        </p:txBody>
      </p:sp>
    </p:spTree>
    <p:extLst>
      <p:ext uri="{BB962C8B-B14F-4D97-AF65-F5344CB8AC3E}">
        <p14:creationId xmlns:p14="http://schemas.microsoft.com/office/powerpoint/2010/main" val="3112180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9</a:t>
            </a:fld>
            <a:endParaRPr lang="zh-CN" altLang="en-US"/>
          </a:p>
        </p:txBody>
      </p:sp>
    </p:spTree>
    <p:extLst>
      <p:ext uri="{BB962C8B-B14F-4D97-AF65-F5344CB8AC3E}">
        <p14:creationId xmlns:p14="http://schemas.microsoft.com/office/powerpoint/2010/main" val="1602054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10</a:t>
            </a:fld>
            <a:endParaRPr lang="zh-CN" altLang="en-US"/>
          </a:p>
        </p:txBody>
      </p:sp>
    </p:spTree>
    <p:extLst>
      <p:ext uri="{BB962C8B-B14F-4D97-AF65-F5344CB8AC3E}">
        <p14:creationId xmlns:p14="http://schemas.microsoft.com/office/powerpoint/2010/main" val="15641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0" y="-1"/>
            <a:ext cx="12192000" cy="6721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alibri" panose="020F0502020204030204" pitchFamily="34" charset="0"/>
              <a:ea typeface="黑体" panose="02010609060101010101" pitchFamily="49" charset="-122"/>
            </a:endParaRPr>
          </a:p>
        </p:txBody>
      </p:sp>
      <p:sp>
        <p:nvSpPr>
          <p:cNvPr id="2" name="Title 1"/>
          <p:cNvSpPr>
            <a:spLocks noGrp="1"/>
          </p:cNvSpPr>
          <p:nvPr>
            <p:ph type="ctrTitle"/>
          </p:nvPr>
        </p:nvSpPr>
        <p:spPr>
          <a:xfrm>
            <a:off x="838200" y="2236572"/>
            <a:ext cx="10375469" cy="792162"/>
          </a:xfrm>
        </p:spPr>
        <p:txBody>
          <a:bodyPr anchor="b">
            <a:normAutofit/>
          </a:bodyPr>
          <a:lstStyle>
            <a:lvl1pPr algn="r">
              <a:defRPr sz="4000" baseline="0">
                <a:latin typeface="Calibri" panose="020F0502020204030204" pitchFamily="34" charset="0"/>
                <a:ea typeface="黑体" panose="02010609060101010101" pitchFamily="49" charset="-122"/>
              </a:defRPr>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838200" y="3007227"/>
            <a:ext cx="10375469" cy="749149"/>
          </a:xfrm>
        </p:spPr>
        <p:txBody>
          <a:bodyPr>
            <a:normAutofit/>
          </a:bodyPr>
          <a:lstStyle>
            <a:lvl1pPr marL="0" indent="0" algn="r">
              <a:buNone/>
              <a:defRPr sz="2800" b="1" baseline="0">
                <a:solidFill>
                  <a:schemeClr val="tx1">
                    <a:lumMod val="65000"/>
                    <a:lumOff val="35000"/>
                  </a:schemeClr>
                </a:solidFill>
                <a:latin typeface="Calibri" panose="020F0502020204030204" pitchFamily="34" charset="0"/>
                <a:ea typeface="黑体" panose="02010609060101010101" pitchFamily="49" charset="-122"/>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zh-CN" altLang="en-US" dirty="0"/>
          </a:p>
        </p:txBody>
      </p:sp>
      <p:sp>
        <p:nvSpPr>
          <p:cNvPr id="5" name="Footer Placeholder 4"/>
          <p:cNvSpPr>
            <a:spLocks noGrp="1"/>
          </p:cNvSpPr>
          <p:nvPr>
            <p:ph type="ftr" sz="quarter" idx="11"/>
          </p:nvPr>
        </p:nvSpPr>
        <p:spPr/>
        <p:txBody>
          <a:bodyPr/>
          <a:lstStyle>
            <a:lvl1pPr>
              <a:defRPr baseline="0">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baseline="0">
                <a:latin typeface="Calibri" panose="020F0502020204030204" pitchFamily="34" charset="0"/>
                <a:ea typeface="黑体" panose="02010609060101010101" pitchFamily="49" charset="-122"/>
              </a:defRPr>
            </a:lvl1pPr>
          </a:lstStyle>
          <a:p>
            <a:fld id="{D85EDCC9-2E03-43E0-B1EE-B2F3A7BCC517}" type="slidenum">
              <a:rPr lang="zh-CN" altLang="en-US" smtClean="0">
                <a:solidFill>
                  <a:prstClr val="black">
                    <a:tint val="75000"/>
                  </a:prstClr>
                </a:solidFill>
              </a:rPr>
              <a:pPr/>
              <a:t>‹#›</a:t>
            </a:fld>
            <a:endParaRPr lang="zh-CN" altLang="en-US">
              <a:solidFill>
                <a:prstClr val="black">
                  <a:tint val="75000"/>
                </a:prstClr>
              </a:solidFill>
            </a:endParaRPr>
          </a:p>
        </p:txBody>
      </p:sp>
      <p:cxnSp>
        <p:nvCxnSpPr>
          <p:cNvPr id="8" name="直接连接符 5"/>
          <p:cNvCxnSpPr/>
          <p:nvPr userDrawn="1"/>
        </p:nvCxnSpPr>
        <p:spPr bwMode="auto">
          <a:xfrm>
            <a:off x="685369" y="3756376"/>
            <a:ext cx="10515600" cy="0"/>
          </a:xfrm>
          <a:prstGeom prst="line">
            <a:avLst/>
          </a:prstGeom>
          <a:noFill/>
          <a:ln w="9525" cap="flat" cmpd="sng" algn="ctr">
            <a:solidFill>
              <a:schemeClr val="bg1">
                <a:lumMod val="65000"/>
              </a:schemeClr>
            </a:solidFill>
            <a:prstDash val="solid"/>
          </a:ln>
          <a:effectLst>
            <a:outerShdw blurRad="12700" dist="12700" dir="5400000" algn="t" rotWithShape="0">
              <a:sysClr val="window" lastClr="FFFFFF"/>
            </a:outerShdw>
          </a:effec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369" y="281751"/>
            <a:ext cx="1921353" cy="676376"/>
          </a:xfrm>
          <a:prstGeom prst="rect">
            <a:avLst/>
          </a:prstGeom>
        </p:spPr>
      </p:pic>
      <p:sp>
        <p:nvSpPr>
          <p:cNvPr id="18" name="Text Placeholder 17"/>
          <p:cNvSpPr>
            <a:spLocks noGrp="1"/>
          </p:cNvSpPr>
          <p:nvPr>
            <p:ph type="body" sz="quarter" idx="13" hasCustomPrompt="1"/>
          </p:nvPr>
        </p:nvSpPr>
        <p:spPr>
          <a:xfrm>
            <a:off x="838200" y="3758263"/>
            <a:ext cx="10362769" cy="457128"/>
          </a:xfrm>
        </p:spPr>
        <p:txBody>
          <a:bodyPr>
            <a:noAutofit/>
          </a:bodyPr>
          <a:lstStyle>
            <a:lvl1pPr marL="0" indent="0" algn="r">
              <a:buNone/>
              <a:defRPr sz="2000" baseline="0">
                <a:solidFill>
                  <a:schemeClr val="tx1">
                    <a:lumMod val="95000"/>
                    <a:lumOff val="5000"/>
                  </a:schemeClr>
                </a:solidFill>
                <a:latin typeface="Calibri" panose="020F0502020204030204" pitchFamily="34" charset="0"/>
                <a:ea typeface="黑体" panose="02010609060101010101" pitchFamily="49" charset="-122"/>
              </a:defRPr>
            </a:lvl1pPr>
          </a:lstStyle>
          <a:p>
            <a:pPr lvl="0"/>
            <a:r>
              <a:rPr lang="en-US" altLang="zh-CN" dirty="0"/>
              <a:t>Click to add Speaker</a:t>
            </a:r>
            <a:endParaRPr lang="zh-CN" altLang="en-US" dirty="0"/>
          </a:p>
        </p:txBody>
      </p:sp>
      <p:sp>
        <p:nvSpPr>
          <p:cNvPr id="19" name="Text Placeholder 17"/>
          <p:cNvSpPr>
            <a:spLocks noGrp="1"/>
          </p:cNvSpPr>
          <p:nvPr>
            <p:ph type="body" sz="quarter" idx="14" hasCustomPrompt="1"/>
          </p:nvPr>
        </p:nvSpPr>
        <p:spPr>
          <a:xfrm>
            <a:off x="838200" y="4227072"/>
            <a:ext cx="10362769" cy="370328"/>
          </a:xfrm>
        </p:spPr>
        <p:txBody>
          <a:bodyPr>
            <a:noAutofit/>
          </a:bodyPr>
          <a:lstStyle>
            <a:lvl1pPr marL="0" indent="0" algn="r">
              <a:buNone/>
              <a:defRPr sz="1800" b="0" baseline="0">
                <a:solidFill>
                  <a:schemeClr val="tx1">
                    <a:lumMod val="95000"/>
                    <a:lumOff val="5000"/>
                  </a:schemeClr>
                </a:solidFill>
                <a:latin typeface="Calibri" panose="020F0502020204030204" pitchFamily="34" charset="0"/>
                <a:ea typeface="黑体" panose="02010609060101010101" pitchFamily="49" charset="-122"/>
              </a:defRPr>
            </a:lvl1pPr>
          </a:lstStyle>
          <a:p>
            <a:pPr lvl="0"/>
            <a:r>
              <a:rPr lang="en-US" altLang="zh-CN" dirty="0"/>
              <a:t>Click to add Title/Time</a:t>
            </a:r>
            <a:endParaRPr lang="zh-CN" altLang="en-US" dirty="0"/>
          </a:p>
        </p:txBody>
      </p:sp>
    </p:spTree>
    <p:extLst>
      <p:ext uri="{BB962C8B-B14F-4D97-AF65-F5344CB8AC3E}">
        <p14:creationId xmlns:p14="http://schemas.microsoft.com/office/powerpoint/2010/main" val="107305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2229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005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6665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pPr/>
              <a:t>2023/11/18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
        <p:nvSpPr>
          <p:cNvPr id="7" name="Rectangle 6"/>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97973" y="2439604"/>
            <a:ext cx="4196054" cy="1477142"/>
          </a:xfrm>
          <a:prstGeom prst="rect">
            <a:avLst/>
          </a:prstGeom>
        </p:spPr>
      </p:pic>
    </p:spTree>
    <p:extLst>
      <p:ext uri="{BB962C8B-B14F-4D97-AF65-F5344CB8AC3E}">
        <p14:creationId xmlns:p14="http://schemas.microsoft.com/office/powerpoint/2010/main" val="243125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aseline="0">
                <a:latin typeface="Calibri" panose="020F0502020204030204" pitchFamily="34" charset="0"/>
                <a:ea typeface="黑体" panose="02010609060101010101" pitchFamily="49" charset="-122"/>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p:txBody>
          <a:bodyPr/>
          <a:lstStyle>
            <a:lvl1pPr>
              <a:lnSpc>
                <a:spcPct val="150000"/>
              </a:lnSpc>
              <a:defRPr sz="2200" baseline="0">
                <a:latin typeface="Calibri" panose="020F0502020204030204" pitchFamily="34" charset="0"/>
                <a:ea typeface="黑体" panose="02010609060101010101" pitchFamily="49" charset="-122"/>
              </a:defRPr>
            </a:lvl1pPr>
            <a:lvl2pPr marL="685800" indent="-228600">
              <a:lnSpc>
                <a:spcPct val="150000"/>
              </a:lnSpc>
              <a:buClr>
                <a:srgbClr val="B60005"/>
              </a:buClr>
              <a:buFont typeface="Arial" panose="020B0604020202020204" pitchFamily="34" charset="0"/>
              <a:buChar char="►"/>
              <a:defRPr sz="2000" baseline="0">
                <a:solidFill>
                  <a:schemeClr val="tx1">
                    <a:lumMod val="95000"/>
                    <a:lumOff val="5000"/>
                  </a:schemeClr>
                </a:solidFill>
                <a:latin typeface="Calibri" panose="020F0502020204030204" pitchFamily="34" charset="0"/>
                <a:ea typeface="黑体" panose="02010609060101010101" pitchFamily="49" charset="-122"/>
              </a:defRPr>
            </a:lvl2pPr>
            <a:lvl3pPr marL="1143000" indent="-228600">
              <a:lnSpc>
                <a:spcPct val="150000"/>
              </a:lnSpc>
              <a:buClr>
                <a:srgbClr val="B60005"/>
              </a:buClr>
              <a:buFont typeface="Wingdings" panose="05000000000000000000" pitchFamily="2" charset="2"/>
              <a:buChar char="n"/>
              <a:defRPr sz="1800" baseline="0">
                <a:solidFill>
                  <a:schemeClr val="tx1">
                    <a:lumMod val="95000"/>
                    <a:lumOff val="5000"/>
                  </a:schemeClr>
                </a:solidFill>
                <a:latin typeface="Calibri" panose="020F0502020204030204" pitchFamily="34" charset="0"/>
                <a:ea typeface="黑体" panose="02010609060101010101" pitchFamily="49" charset="-122"/>
              </a:defRPr>
            </a:lvl3pPr>
            <a:lvl4pPr marL="1600200" indent="-228600">
              <a:lnSpc>
                <a:spcPct val="150000"/>
              </a:lnSpc>
              <a:buClr>
                <a:srgbClr val="B60005"/>
              </a:buClr>
              <a:buFont typeface="Calibri" panose="020F0502020204030204" pitchFamily="34" charset="0"/>
              <a:buChar char="‐"/>
              <a:defRPr sz="1600" baseline="0">
                <a:solidFill>
                  <a:schemeClr val="tx1">
                    <a:lumMod val="95000"/>
                    <a:lumOff val="5000"/>
                  </a:schemeClr>
                </a:solidFill>
                <a:latin typeface="Calibri" panose="020F0502020204030204" pitchFamily="34" charset="0"/>
                <a:ea typeface="黑体" panose="02010609060101010101" pitchFamily="49" charset="-122"/>
              </a:defRPr>
            </a:lvl4pPr>
            <a:lvl5pPr marL="2057400" indent="-228600">
              <a:lnSpc>
                <a:spcPct val="150000"/>
              </a:lnSpc>
              <a:buClr>
                <a:srgbClr val="B60005"/>
              </a:buClr>
              <a:buFont typeface="Arial" panose="020B0604020202020204" pitchFamily="34" charset="0"/>
              <a:buChar char="»"/>
              <a:defRPr sz="1400" baseline="0">
                <a:solidFill>
                  <a:schemeClr val="tx1">
                    <a:lumMod val="95000"/>
                    <a:lumOff val="5000"/>
                  </a:schemeClr>
                </a:solidFill>
                <a:latin typeface="Calibri" panose="020F0502020204030204" pitchFamily="34" charset="0"/>
                <a:ea typeface="黑体" panose="02010609060101010101" pitchFamily="49" charset="-122"/>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Footer Placeholder 4"/>
          <p:cNvSpPr>
            <a:spLocks noGrp="1"/>
          </p:cNvSpPr>
          <p:nvPr>
            <p:ph type="ftr" sz="quarter" idx="11"/>
          </p:nvPr>
        </p:nvSpPr>
        <p:spPr/>
        <p:txBody>
          <a:bodyPr/>
          <a:lstStyle>
            <a:lvl1pPr>
              <a:defRPr baseline="0">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1929201" cy="365125"/>
          </a:xfrm>
        </p:spPr>
        <p:txBody>
          <a:bodyPr/>
          <a:lstStyle>
            <a:lvl1pPr>
              <a:defRPr baseline="0">
                <a:latin typeface="Calibri" panose="020F0502020204030204" pitchFamily="34" charset="0"/>
                <a:ea typeface="黑体" panose="02010609060101010101" pitchFamily="49" charset="-122"/>
              </a:defRPr>
            </a:lvl1pPr>
          </a:lstStyle>
          <a:p>
            <a:fld id="{D85EDCC9-2E03-43E0-B1EE-B2F3A7BCC51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15339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baseline="0">
                <a:ea typeface="黑体" panose="02010609060101010101" pitchFamily="49" charset="-122"/>
              </a:defRPr>
            </a:lvl1p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chemeClr val="tx1">
                    <a:lumMod val="65000"/>
                    <a:lumOff val="35000"/>
                  </a:schemeClr>
                </a:solidFill>
                <a:ea typeface="黑体" panose="020106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cxnSp>
        <p:nvCxnSpPr>
          <p:cNvPr id="7" name="直接连接符 5"/>
          <p:cNvCxnSpPr/>
          <p:nvPr userDrawn="1"/>
        </p:nvCxnSpPr>
        <p:spPr bwMode="auto">
          <a:xfrm>
            <a:off x="838200" y="4589463"/>
            <a:ext cx="10515600" cy="0"/>
          </a:xfrm>
          <a:prstGeom prst="line">
            <a:avLst/>
          </a:prstGeom>
          <a:noFill/>
          <a:ln w="9525" cap="flat" cmpd="sng" algn="ctr">
            <a:solidFill>
              <a:schemeClr val="bg1">
                <a:lumMod val="65000"/>
              </a:schemeClr>
            </a:solidFill>
            <a:prstDash val="solid"/>
          </a:ln>
          <a:effectLst>
            <a:outerShdw blurRad="12700" dist="12700" dir="5400000" algn="t" rotWithShape="0">
              <a:sysClr val="window" lastClr="FFFFFF"/>
            </a:outerShdw>
          </a:effectLst>
        </p:spPr>
      </p:cxnSp>
      <p:sp>
        <p:nvSpPr>
          <p:cNvPr id="8" name="Rectangle 7"/>
          <p:cNvSpPr/>
          <p:nvPr userDrawn="1"/>
        </p:nvSpPr>
        <p:spPr>
          <a:xfrm>
            <a:off x="0" y="0"/>
            <a:ext cx="11811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6376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ea typeface="黑体" panose="02010609060101010101" pitchFamily="49" charset="-122"/>
              </a:defRPr>
            </a:lvl1pPr>
          </a:lstStyle>
          <a:p>
            <a:r>
              <a:rPr lang="en-US" altLang="zh-CN" dirty="0"/>
              <a:t>Click to edit Master title style</a:t>
            </a:r>
            <a:endParaRPr lang="zh-CN" altLang="en-US" dirty="0"/>
          </a:p>
        </p:txBody>
      </p:sp>
      <p:sp>
        <p:nvSpPr>
          <p:cNvPr id="3" name="Content Placeholder 2"/>
          <p:cNvSpPr>
            <a:spLocks noGrp="1"/>
          </p:cNvSpPr>
          <p:nvPr>
            <p:ph sz="half" idx="1"/>
          </p:nvPr>
        </p:nvSpPr>
        <p:spPr>
          <a:xfrm>
            <a:off x="838200" y="1107432"/>
            <a:ext cx="5181600" cy="5001268"/>
          </a:xfrm>
        </p:spPr>
        <p:txBody>
          <a:bodyPr/>
          <a:lstStyle>
            <a:lvl1pPr>
              <a:defRPr baseline="0">
                <a:latin typeface="Calibri" panose="020F0502020204030204" pitchFamily="34" charset="0"/>
                <a:ea typeface="黑体" panose="02010609060101010101" pitchFamily="49" charset="-122"/>
              </a:defRPr>
            </a:lvl1pPr>
            <a:lvl2pPr>
              <a:defRPr baseline="0">
                <a:latin typeface="Calibri" panose="020F0502020204030204" pitchFamily="34" charset="0"/>
                <a:ea typeface="黑体" panose="02010609060101010101" pitchFamily="49" charset="-122"/>
              </a:defRPr>
            </a:lvl2pPr>
            <a:lvl3pPr>
              <a:defRPr baseline="0">
                <a:latin typeface="Calibri" panose="020F0502020204030204" pitchFamily="34" charset="0"/>
                <a:ea typeface="黑体" panose="02010609060101010101" pitchFamily="49" charset="-122"/>
              </a:defRPr>
            </a:lvl3pPr>
            <a:lvl4pPr>
              <a:defRPr baseline="0">
                <a:latin typeface="Calibri" panose="020F0502020204030204" pitchFamily="34" charset="0"/>
                <a:ea typeface="黑体" panose="02010609060101010101" pitchFamily="49" charset="-122"/>
              </a:defRPr>
            </a:lvl4pPr>
            <a:lvl5pPr>
              <a:defRPr baseline="0">
                <a:latin typeface="Calibri" panose="020F0502020204030204" pitchFamily="34" charset="0"/>
                <a:ea typeface="黑体" panose="02010609060101010101" pitchFamily="49" charset="-122"/>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107432"/>
            <a:ext cx="5181600" cy="5001268"/>
          </a:xfrm>
        </p:spPr>
        <p:txBody>
          <a:bodyPr/>
          <a:lstStyle>
            <a:lvl1pPr>
              <a:defRPr baseline="0">
                <a:latin typeface="Calibri" panose="020F0502020204030204" pitchFamily="34" charset="0"/>
                <a:ea typeface="黑体" panose="02010609060101010101" pitchFamily="49" charset="-122"/>
              </a:defRPr>
            </a:lvl1pPr>
            <a:lvl2pPr>
              <a:defRPr baseline="0">
                <a:latin typeface="Calibri" panose="020F0502020204030204" pitchFamily="34" charset="0"/>
                <a:ea typeface="黑体" panose="02010609060101010101" pitchFamily="49" charset="-122"/>
              </a:defRPr>
            </a:lvl2pPr>
            <a:lvl3pPr>
              <a:defRPr baseline="0">
                <a:latin typeface="Calibri" panose="020F0502020204030204" pitchFamily="34" charset="0"/>
                <a:ea typeface="黑体" panose="02010609060101010101" pitchFamily="49" charset="-122"/>
              </a:defRPr>
            </a:lvl3pPr>
            <a:lvl4pPr>
              <a:defRPr baseline="0">
                <a:latin typeface="Calibri" panose="020F0502020204030204" pitchFamily="34" charset="0"/>
                <a:ea typeface="黑体" panose="02010609060101010101" pitchFamily="49" charset="-122"/>
              </a:defRPr>
            </a:lvl4pPr>
            <a:lvl5pPr>
              <a:defRPr baseline="0">
                <a:latin typeface="Calibri" panose="020F0502020204030204" pitchFamily="34" charset="0"/>
                <a:ea typeface="黑体" panose="02010609060101010101" pitchFamily="49" charset="-122"/>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a:xfrm>
            <a:off x="954314" y="5963233"/>
            <a:ext cx="2743200" cy="365125"/>
          </a:xfrm>
          <a:prstGeom prst="rect">
            <a:avLst/>
          </a:prstGeom>
        </p:spPr>
        <p:txBody>
          <a:bodyPr/>
          <a:lstStyle>
            <a:lvl1pPr>
              <a:defRPr baseline="0">
                <a:latin typeface="Calibri" panose="020F0502020204030204" pitchFamily="34" charset="0"/>
                <a:ea typeface="黑体" panose="02010609060101010101" pitchFamily="49" charset="-122"/>
              </a:defRPr>
            </a:lvl1pPr>
          </a:lstStyle>
          <a:p>
            <a:fld id="{8BB43FC1-46F3-4C43-B571-6DB3BC31714B}" type="datetimeFigureOut">
              <a:rPr lang="zh-CN" altLang="en-US" smtClean="0">
                <a:solidFill>
                  <a:prstClr val="black">
                    <a:tint val="75000"/>
                  </a:prstClr>
                </a:solidFill>
              </a:rPr>
              <a:pPr/>
              <a:t>2023/11/18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lvl1pPr>
              <a:defRPr baseline="0">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baseline="0">
                <a:latin typeface="Calibri" panose="020F0502020204030204" pitchFamily="34" charset="0"/>
                <a:ea typeface="黑体" panose="02010609060101010101" pitchFamily="49" charset="-122"/>
              </a:defRPr>
            </a:lvl1pPr>
          </a:lstStyle>
          <a:p>
            <a:fld id="{D85EDCC9-2E03-43E0-B1EE-B2F3A7BCC51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9156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52401"/>
            <a:ext cx="10515600" cy="761999"/>
          </a:xfrm>
        </p:spPr>
        <p:txBody>
          <a:bodyPr/>
          <a:lstStyle>
            <a:lvl1pPr>
              <a:defRPr baseline="0">
                <a:latin typeface="Calibri" panose="020F0502020204030204" pitchFamily="34" charset="0"/>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839788" y="1081087"/>
            <a:ext cx="5157787" cy="823912"/>
          </a:xfrm>
        </p:spPr>
        <p:txBody>
          <a:bodyPr anchor="b"/>
          <a:lstStyle>
            <a:lvl1pPr marL="0" indent="0">
              <a:buNone/>
              <a:defRPr sz="2400" b="1" baseline="0">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049461"/>
            <a:ext cx="5157787" cy="3684588"/>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081087"/>
            <a:ext cx="5183188" cy="823912"/>
          </a:xfrm>
        </p:spPr>
        <p:txBody>
          <a:bodyPr anchor="b"/>
          <a:lstStyle>
            <a:lvl1pPr marL="0" indent="0">
              <a:buNone/>
              <a:defRPr sz="2400" b="1" baseline="0">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049461"/>
            <a:ext cx="5183188" cy="3684588"/>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8" name="Footer Placeholder 7"/>
          <p:cNvSpPr>
            <a:spLocks noGrp="1"/>
          </p:cNvSpPr>
          <p:nvPr>
            <p:ph type="ftr" sz="quarter" idx="11"/>
          </p:nvPr>
        </p:nvSpPr>
        <p:spPr/>
        <p:txBody>
          <a:bodyPr/>
          <a:lstStyle>
            <a:lvl1pPr>
              <a:defRPr baseline="0">
                <a:latin typeface="Calibri" panose="020F0502020204030204" pitchFamily="34" charset="0"/>
              </a:defRPr>
            </a:lvl1p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lvl1pPr>
              <a:defRPr baseline="0">
                <a:latin typeface="Calibri" panose="020F0502020204030204" pitchFamily="34" charset="0"/>
              </a:defRPr>
            </a:lvl1pPr>
          </a:lstStyle>
          <a:p>
            <a:fld id="{D85EDCC9-2E03-43E0-B1EE-B2F3A7BCC51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261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pPr/>
              <a:t>2023/11/18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088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pPr/>
              <a:t>2023/11/18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56903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Section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pPr/>
              <a:t>2023/11/18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
        <p:nvSpPr>
          <p:cNvPr id="5" name="Rectangle 4"/>
          <p:cNvSpPr/>
          <p:nvPr userDrawn="1"/>
        </p:nvSpPr>
        <p:spPr>
          <a:xfrm>
            <a:off x="0" y="0"/>
            <a:ext cx="12192000" cy="6858000"/>
          </a:xfrm>
          <a:prstGeom prst="rect">
            <a:avLst/>
          </a:prstGeom>
          <a:solidFill>
            <a:srgbClr val="B6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0539801" y="6267406"/>
            <a:ext cx="1282889" cy="451617"/>
          </a:xfrm>
          <a:prstGeom prst="rect">
            <a:avLst/>
          </a:prstGeom>
        </p:spPr>
      </p:pic>
    </p:spTree>
    <p:extLst>
      <p:ext uri="{BB962C8B-B14F-4D97-AF65-F5344CB8AC3E}">
        <p14:creationId xmlns:p14="http://schemas.microsoft.com/office/powerpoint/2010/main" val="3430925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8788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562920"/>
          </a:xfrm>
          <a:prstGeom prst="rect">
            <a:avLst/>
          </a:prstGeom>
        </p:spPr>
        <p:txBody>
          <a:bodyPr vert="horz" lIns="91440" tIns="45720" rIns="91440" bIns="45720" rtlCol="0" anchor="ctr">
            <a:noAutofit/>
          </a:body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838200" y="1016989"/>
            <a:ext cx="10515600" cy="50398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1929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
        <p:nvSpPr>
          <p:cNvPr id="7" name="Rectangle 6"/>
          <p:cNvSpPr/>
          <p:nvPr/>
        </p:nvSpPr>
        <p:spPr>
          <a:xfrm>
            <a:off x="382137" y="0"/>
            <a:ext cx="232011" cy="928045"/>
          </a:xfrm>
          <a:prstGeom prst="rect">
            <a:avLst/>
          </a:prstGeom>
          <a:solidFill>
            <a:srgbClr val="B6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60005"/>
              </a:solidFill>
            </a:endParaRPr>
          </a:p>
        </p:txBody>
      </p:sp>
      <p:pic>
        <p:nvPicPr>
          <p:cNvPr id="8" name="Picture 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539801" y="6267406"/>
            <a:ext cx="1282889" cy="451617"/>
          </a:xfrm>
          <a:prstGeom prst="rect">
            <a:avLst/>
          </a:prstGeom>
        </p:spPr>
      </p:pic>
      <p:sp>
        <p:nvSpPr>
          <p:cNvPr id="9" name="TextBox 8"/>
          <p:cNvSpPr txBox="1"/>
          <p:nvPr/>
        </p:nvSpPr>
        <p:spPr>
          <a:xfrm>
            <a:off x="774511" y="6429714"/>
            <a:ext cx="3962400" cy="30777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i="1" baseline="0" dirty="0">
                <a:solidFill>
                  <a:schemeClr val="tx1">
                    <a:lumMod val="65000"/>
                    <a:lumOff val="35000"/>
                  </a:schemeClr>
                </a:solidFill>
              </a:rPr>
              <a:t>Company Proprietary and Confidential</a:t>
            </a:r>
          </a:p>
        </p:txBody>
      </p:sp>
    </p:spTree>
    <p:extLst>
      <p:ext uri="{BB962C8B-B14F-4D97-AF65-F5344CB8AC3E}">
        <p14:creationId xmlns:p14="http://schemas.microsoft.com/office/powerpoint/2010/main" val="2568424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 id="2147483673" r:id="rId13"/>
  </p:sldLayoutIdLst>
  <p:txStyles>
    <p:titleStyle>
      <a:lvl1pPr algn="l" defTabSz="914400" rtl="0" eaLnBrk="1" latinLnBrk="0" hangingPunct="1">
        <a:lnSpc>
          <a:spcPct val="90000"/>
        </a:lnSpc>
        <a:spcBef>
          <a:spcPct val="0"/>
        </a:spcBef>
        <a:buNone/>
        <a:defRPr sz="3200" b="1" kern="1200" baseline="0">
          <a:solidFill>
            <a:srgbClr val="B60005"/>
          </a:solidFill>
          <a:latin typeface="Calibri" panose="020F0502020204030204" pitchFamily="34" charset="0"/>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569265"/>
            <a:ext cx="10375469" cy="1101093"/>
          </a:xfrm>
        </p:spPr>
        <p:txBody>
          <a:bodyPr>
            <a:normAutofit fontScale="90000"/>
          </a:bodyPr>
          <a:lstStyle/>
          <a:p>
            <a:br>
              <a:rPr lang="en-US" altLang="zh-CN" dirty="0"/>
            </a:br>
            <a:r>
              <a:rPr lang="en-US" altLang="zh-CN" dirty="0"/>
              <a:t>Audio Stream Control Service (ASCS) Introduction</a:t>
            </a:r>
            <a:endParaRPr lang="zh-CN" altLang="en-US" dirty="0"/>
          </a:p>
        </p:txBody>
      </p:sp>
      <p:sp>
        <p:nvSpPr>
          <p:cNvPr id="4" name="Text Placeholder 3"/>
          <p:cNvSpPr>
            <a:spLocks noGrp="1"/>
          </p:cNvSpPr>
          <p:nvPr>
            <p:ph type="body" sz="quarter" idx="13"/>
          </p:nvPr>
        </p:nvSpPr>
        <p:spPr>
          <a:xfrm>
            <a:off x="852487" y="3715400"/>
            <a:ext cx="10362769" cy="457128"/>
          </a:xfrm>
        </p:spPr>
        <p:txBody>
          <a:bodyPr/>
          <a:lstStyle/>
          <a:p>
            <a:r>
              <a:rPr lang="en-US" altLang="zh-CN" b="0" dirty="0" err="1"/>
              <a:t>Chunhao</a:t>
            </a:r>
            <a:r>
              <a:rPr lang="en-US" altLang="zh-CN" b="0" dirty="0"/>
              <a:t> Jiang, CSPD</a:t>
            </a:r>
            <a:endParaRPr lang="zh-CN" altLang="en-US" b="0" dirty="0"/>
          </a:p>
        </p:txBody>
      </p:sp>
      <p:sp>
        <p:nvSpPr>
          <p:cNvPr id="5" name="Text Placeholder 4"/>
          <p:cNvSpPr>
            <a:spLocks noGrp="1"/>
          </p:cNvSpPr>
          <p:nvPr>
            <p:ph type="body" sz="quarter" idx="14"/>
          </p:nvPr>
        </p:nvSpPr>
        <p:spPr/>
        <p:txBody>
          <a:bodyPr/>
          <a:lstStyle/>
          <a:p>
            <a:r>
              <a:rPr lang="en-US" altLang="zh-CN" dirty="0"/>
              <a:t>	Nov, 2023</a:t>
            </a:r>
            <a:endParaRPr lang="zh-CN" altLang="en-US" dirty="0"/>
          </a:p>
        </p:txBody>
      </p:sp>
    </p:spTree>
    <p:extLst>
      <p:ext uri="{BB962C8B-B14F-4D97-AF65-F5344CB8AC3E}">
        <p14:creationId xmlns:p14="http://schemas.microsoft.com/office/powerpoint/2010/main" val="219561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9"/>
            <a:ext cx="10515600" cy="4639961"/>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Codec Configurate</a:t>
            </a:r>
          </a:p>
          <a:p>
            <a:pPr lvl="1"/>
            <a:r>
              <a:rPr lang="en-US" b="1" dirty="0">
                <a:solidFill>
                  <a:schemeClr val="tx1">
                    <a:lumMod val="65000"/>
                    <a:lumOff val="35000"/>
                  </a:schemeClr>
                </a:solidFill>
              </a:rPr>
              <a:t> Target latency: expect server return meaningful </a:t>
            </a:r>
          </a:p>
          <a:p>
            <a:pPr marL="457200" lvl="1" indent="0">
              <a:buNone/>
            </a:pPr>
            <a:r>
              <a:rPr lang="en-US" b="1" dirty="0">
                <a:solidFill>
                  <a:schemeClr val="tx1">
                    <a:lumMod val="65000"/>
                    <a:lumOff val="35000"/>
                  </a:schemeClr>
                </a:solidFill>
              </a:rPr>
              <a:t>      values for QoS preferences: </a:t>
            </a:r>
          </a:p>
          <a:p>
            <a:pPr lvl="2"/>
            <a:r>
              <a:rPr lang="en-US" b="1" dirty="0">
                <a:solidFill>
                  <a:schemeClr val="tx1">
                    <a:lumMod val="65000"/>
                    <a:lumOff val="35000"/>
                  </a:schemeClr>
                </a:solidFill>
              </a:rPr>
              <a:t>low latency, balance, high reliability.	</a:t>
            </a:r>
          </a:p>
          <a:p>
            <a:pPr lvl="1"/>
            <a:r>
              <a:rPr lang="en-US" b="1" dirty="0">
                <a:solidFill>
                  <a:schemeClr val="tx1">
                    <a:lumMod val="65000"/>
                    <a:lumOff val="35000"/>
                  </a:schemeClr>
                </a:solidFill>
              </a:rPr>
              <a:t> Target PHY: </a:t>
            </a:r>
            <a:r>
              <a:rPr lang="en-US" b="1" dirty="0" err="1">
                <a:solidFill>
                  <a:schemeClr val="tx1">
                    <a:lumMod val="65000"/>
                    <a:lumOff val="35000"/>
                  </a:schemeClr>
                </a:solidFill>
              </a:rPr>
              <a:t>1M</a:t>
            </a:r>
            <a:r>
              <a:rPr lang="en-US" b="1" dirty="0">
                <a:solidFill>
                  <a:schemeClr val="tx1">
                    <a:lumMod val="65000"/>
                    <a:lumOff val="35000"/>
                  </a:schemeClr>
                </a:solidFill>
              </a:rPr>
              <a:t>/</a:t>
            </a:r>
            <a:r>
              <a:rPr lang="en-US" b="1" dirty="0" err="1">
                <a:solidFill>
                  <a:schemeClr val="tx1">
                    <a:lumMod val="65000"/>
                    <a:lumOff val="35000"/>
                  </a:schemeClr>
                </a:solidFill>
              </a:rPr>
              <a:t>2M</a:t>
            </a:r>
            <a:r>
              <a:rPr lang="en-US" b="1" dirty="0">
                <a:solidFill>
                  <a:schemeClr val="tx1">
                    <a:lumMod val="65000"/>
                    <a:lumOff val="35000"/>
                  </a:schemeClr>
                </a:solidFill>
              </a:rPr>
              <a:t>/Coded	</a:t>
            </a:r>
          </a:p>
          <a:p>
            <a:pPr lvl="1"/>
            <a:r>
              <a:rPr lang="en-US" b="1" dirty="0">
                <a:solidFill>
                  <a:schemeClr val="tx1">
                    <a:lumMod val="65000"/>
                    <a:lumOff val="35000"/>
                  </a:schemeClr>
                </a:solidFill>
              </a:rPr>
              <a:t> Codec ID: Coding format, Company ID, VS codec ID</a:t>
            </a:r>
          </a:p>
          <a:p>
            <a:pPr lvl="1"/>
            <a:r>
              <a:rPr lang="en-US" b="1" dirty="0">
                <a:solidFill>
                  <a:schemeClr val="tx1">
                    <a:lumMod val="65000"/>
                    <a:lumOff val="35000"/>
                  </a:schemeClr>
                </a:solidFill>
              </a:rPr>
              <a:t> Codec Specific Configuration</a:t>
            </a:r>
          </a:p>
        </p:txBody>
      </p:sp>
      <p:pic>
        <p:nvPicPr>
          <p:cNvPr id="4" name="图片 3">
            <a:extLst>
              <a:ext uri="{FF2B5EF4-FFF2-40B4-BE49-F238E27FC236}">
                <a16:creationId xmlns:a16="http://schemas.microsoft.com/office/drawing/2014/main" id="{832C3E20-E589-93B8-2D3F-2A18B1CFC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7" name="图片 6">
            <a:extLst>
              <a:ext uri="{FF2B5EF4-FFF2-40B4-BE49-F238E27FC236}">
                <a16:creationId xmlns:a16="http://schemas.microsoft.com/office/drawing/2014/main" id="{889CF5BC-2156-9B3A-D7F7-D2B110E61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9" name="文本框 8">
            <a:extLst>
              <a:ext uri="{FF2B5EF4-FFF2-40B4-BE49-F238E27FC236}">
                <a16:creationId xmlns:a16="http://schemas.microsoft.com/office/drawing/2014/main" id="{8DA4F497-0A6B-FD92-96DC-86692EBACE37}"/>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0" name="文本框 9">
            <a:extLst>
              <a:ext uri="{FF2B5EF4-FFF2-40B4-BE49-F238E27FC236}">
                <a16:creationId xmlns:a16="http://schemas.microsoft.com/office/drawing/2014/main" id="{A57370D4-1067-0071-4334-529888C2C829}"/>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3056204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9"/>
            <a:ext cx="10515600" cy="523801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QoS Configurate</a:t>
            </a:r>
          </a:p>
          <a:p>
            <a:pPr lvl="1"/>
            <a:r>
              <a:rPr lang="en-US" b="1" dirty="0">
                <a:solidFill>
                  <a:schemeClr val="tx1">
                    <a:lumMod val="65000"/>
                    <a:lumOff val="35000"/>
                  </a:schemeClr>
                </a:solidFill>
              </a:rPr>
              <a:t> The Config QoS operation is used to request a CIS   </a:t>
            </a:r>
          </a:p>
          <a:p>
            <a:pPr marL="457200" lvl="1" indent="0">
              <a:buNone/>
            </a:pPr>
            <a:r>
              <a:rPr lang="en-US" b="1" dirty="0">
                <a:solidFill>
                  <a:schemeClr val="tx1">
                    <a:lumMod val="65000"/>
                    <a:lumOff val="35000"/>
                  </a:schemeClr>
                </a:solidFill>
              </a:rPr>
              <a:t>      configuration preference with the server and to </a:t>
            </a:r>
          </a:p>
          <a:p>
            <a:pPr marL="457200" lvl="1" indent="0">
              <a:buNone/>
            </a:pPr>
            <a:r>
              <a:rPr lang="en-US" b="1" dirty="0">
                <a:solidFill>
                  <a:schemeClr val="tx1">
                    <a:lumMod val="65000"/>
                    <a:lumOff val="35000"/>
                  </a:schemeClr>
                </a:solidFill>
              </a:rPr>
              <a:t>      assign identifiers to the CIS. </a:t>
            </a:r>
          </a:p>
          <a:p>
            <a:pPr lvl="1"/>
            <a:r>
              <a:rPr lang="en-US" b="1" dirty="0">
                <a:solidFill>
                  <a:schemeClr val="tx1">
                    <a:lumMod val="65000"/>
                    <a:lumOff val="35000"/>
                  </a:schemeClr>
                </a:solidFill>
              </a:rPr>
              <a:t> CIS can exist except Idle and Codec Configures, </a:t>
            </a:r>
          </a:p>
          <a:p>
            <a:pPr marL="457200" lvl="1" indent="0">
              <a:buNone/>
            </a:pPr>
            <a:r>
              <a:rPr lang="en-US" b="1" dirty="0">
                <a:solidFill>
                  <a:schemeClr val="tx1">
                    <a:lumMod val="65000"/>
                    <a:lumOff val="35000"/>
                  </a:schemeClr>
                </a:solidFill>
              </a:rPr>
              <a:t>     because CIS parameters can be configured when </a:t>
            </a:r>
          </a:p>
          <a:p>
            <a:pPr marL="457200" lvl="1" indent="0">
              <a:buNone/>
            </a:pPr>
            <a:r>
              <a:rPr lang="en-US" b="1" dirty="0">
                <a:solidFill>
                  <a:schemeClr val="tx1">
                    <a:lumMod val="65000"/>
                    <a:lumOff val="35000"/>
                  </a:schemeClr>
                </a:solidFill>
              </a:rPr>
              <a:t>     QoS configured</a:t>
            </a:r>
          </a:p>
          <a:p>
            <a:pPr lvl="1"/>
            <a:r>
              <a:rPr lang="en-US" b="1" dirty="0">
                <a:solidFill>
                  <a:schemeClr val="tx1">
                    <a:lumMod val="65000"/>
                    <a:lumOff val="35000"/>
                  </a:schemeClr>
                </a:solidFill>
              </a:rPr>
              <a:t> The server shall not accept the Config QoS operation </a:t>
            </a:r>
          </a:p>
          <a:p>
            <a:pPr marL="457200" lvl="1" indent="0">
              <a:buNone/>
            </a:pPr>
            <a:r>
              <a:rPr lang="en-US" altLang="zh-CN" b="1" dirty="0">
                <a:solidFill>
                  <a:schemeClr val="tx1">
                    <a:lumMod val="65000"/>
                    <a:lumOff val="35000"/>
                  </a:schemeClr>
                </a:solidFill>
              </a:rPr>
              <a:t>     for that ASE if the configuration result in more than </a:t>
            </a:r>
          </a:p>
          <a:p>
            <a:pPr marL="457200" lvl="1" indent="0">
              <a:buNone/>
            </a:pPr>
            <a:r>
              <a:rPr lang="en-US" altLang="zh-CN" b="1" dirty="0">
                <a:solidFill>
                  <a:schemeClr val="tx1">
                    <a:lumMod val="65000"/>
                    <a:lumOff val="35000"/>
                  </a:schemeClr>
                </a:solidFill>
              </a:rPr>
              <a:t>      one Sink/Source ASE having identical </a:t>
            </a:r>
            <a:r>
              <a:rPr lang="en-US" altLang="zh-CN" b="1" dirty="0" err="1">
                <a:solidFill>
                  <a:schemeClr val="tx1">
                    <a:lumMod val="65000"/>
                    <a:lumOff val="35000"/>
                  </a:schemeClr>
                </a:solidFill>
              </a:rPr>
              <a:t>CIG_ID</a:t>
            </a:r>
            <a:r>
              <a:rPr lang="en-US" altLang="zh-CN" b="1" dirty="0">
                <a:solidFill>
                  <a:schemeClr val="tx1">
                    <a:lumMod val="65000"/>
                    <a:lumOff val="35000"/>
                  </a:schemeClr>
                </a:solidFill>
              </a:rPr>
              <a:t> and </a:t>
            </a:r>
          </a:p>
          <a:p>
            <a:pPr marL="457200" lvl="1" indent="0">
              <a:buNone/>
            </a:pPr>
            <a:r>
              <a:rPr lang="en-US" altLang="zh-CN" b="1" dirty="0">
                <a:solidFill>
                  <a:schemeClr val="tx1">
                    <a:lumMod val="65000"/>
                    <a:lumOff val="35000"/>
                  </a:schemeClr>
                </a:solidFill>
              </a:rPr>
              <a:t>      </a:t>
            </a:r>
            <a:r>
              <a:rPr lang="en-US" altLang="zh-CN" b="1" dirty="0" err="1">
                <a:solidFill>
                  <a:schemeClr val="tx1">
                    <a:lumMod val="65000"/>
                    <a:lumOff val="35000"/>
                  </a:schemeClr>
                </a:solidFill>
              </a:rPr>
              <a:t>CIS_ID</a:t>
            </a:r>
            <a:r>
              <a:rPr lang="en-US" altLang="zh-CN" b="1" dirty="0">
                <a:solidFill>
                  <a:schemeClr val="tx1">
                    <a:lumMod val="65000"/>
                    <a:lumOff val="35000"/>
                  </a:schemeClr>
                </a:solidFill>
              </a:rPr>
              <a:t> parameter values for that client</a:t>
            </a:r>
            <a:endParaRPr lang="en-US" b="1" dirty="0">
              <a:solidFill>
                <a:schemeClr val="tx1">
                  <a:lumMod val="65000"/>
                  <a:lumOff val="35000"/>
                </a:schemeClr>
              </a:solidFill>
            </a:endParaRPr>
          </a:p>
          <a:p>
            <a:pPr lvl="1"/>
            <a:r>
              <a:rPr lang="en-US" b="1" dirty="0">
                <a:solidFill>
                  <a:schemeClr val="tx1">
                    <a:lumMod val="65000"/>
                    <a:lumOff val="35000"/>
                  </a:schemeClr>
                </a:solidFill>
              </a:rPr>
              <a:t> Parameters: CIS ID, CIG ID, </a:t>
            </a:r>
            <a:r>
              <a:rPr lang="en-US" b="1" dirty="0" err="1">
                <a:solidFill>
                  <a:schemeClr val="tx1">
                    <a:lumMod val="65000"/>
                    <a:lumOff val="35000"/>
                  </a:schemeClr>
                </a:solidFill>
              </a:rPr>
              <a:t>SDU</a:t>
            </a:r>
            <a:r>
              <a:rPr lang="en-US" b="1" dirty="0">
                <a:solidFill>
                  <a:schemeClr val="tx1">
                    <a:lumMod val="65000"/>
                    <a:lumOff val="35000"/>
                  </a:schemeClr>
                </a:solidFill>
              </a:rPr>
              <a:t> </a:t>
            </a:r>
            <a:r>
              <a:rPr lang="en-US" b="1" dirty="0" err="1">
                <a:solidFill>
                  <a:schemeClr val="tx1">
                    <a:lumMod val="65000"/>
                    <a:lumOff val="35000"/>
                  </a:schemeClr>
                </a:solidFill>
              </a:rPr>
              <a:t>Inertval</a:t>
            </a:r>
            <a:r>
              <a:rPr lang="en-US" b="1" dirty="0">
                <a:solidFill>
                  <a:schemeClr val="tx1">
                    <a:lumMod val="65000"/>
                    <a:lumOff val="35000"/>
                  </a:schemeClr>
                </a:solidFill>
              </a:rPr>
              <a:t>, Max </a:t>
            </a:r>
            <a:r>
              <a:rPr lang="en-US" b="1" dirty="0" err="1">
                <a:solidFill>
                  <a:schemeClr val="tx1">
                    <a:lumMod val="65000"/>
                    <a:lumOff val="35000"/>
                  </a:schemeClr>
                </a:solidFill>
              </a:rPr>
              <a:t>SDU</a:t>
            </a:r>
            <a:r>
              <a:rPr lang="en-US" b="1" dirty="0">
                <a:solidFill>
                  <a:schemeClr val="tx1">
                    <a:lumMod val="65000"/>
                    <a:lumOff val="35000"/>
                  </a:schemeClr>
                </a:solidFill>
              </a:rPr>
              <a:t>, Retransmission Number, Max Transport Latency, Presentation Delay</a:t>
            </a:r>
          </a:p>
        </p:txBody>
      </p:sp>
      <p:pic>
        <p:nvPicPr>
          <p:cNvPr id="4" name="图片 3">
            <a:extLst>
              <a:ext uri="{FF2B5EF4-FFF2-40B4-BE49-F238E27FC236}">
                <a16:creationId xmlns:a16="http://schemas.microsoft.com/office/drawing/2014/main" id="{199B4F04-F086-14CC-5C46-554836F4A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7" name="图片 6">
            <a:extLst>
              <a:ext uri="{FF2B5EF4-FFF2-40B4-BE49-F238E27FC236}">
                <a16:creationId xmlns:a16="http://schemas.microsoft.com/office/drawing/2014/main" id="{96D4468D-3D3F-E4AF-02C2-32F309D3FD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9" name="文本框 8">
            <a:extLst>
              <a:ext uri="{FF2B5EF4-FFF2-40B4-BE49-F238E27FC236}">
                <a16:creationId xmlns:a16="http://schemas.microsoft.com/office/drawing/2014/main" id="{7A08B3C2-8665-B1F9-8F5F-3B449C3CB726}"/>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0" name="文本框 9">
            <a:extLst>
              <a:ext uri="{FF2B5EF4-FFF2-40B4-BE49-F238E27FC236}">
                <a16:creationId xmlns:a16="http://schemas.microsoft.com/office/drawing/2014/main" id="{942E3CDF-9730-903D-A04B-F24C99A058FE}"/>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4090093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8"/>
            <a:ext cx="10515600" cy="57831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Enable</a:t>
            </a:r>
          </a:p>
          <a:p>
            <a:pPr lvl="1">
              <a:lnSpc>
                <a:spcPct val="160000"/>
              </a:lnSpc>
            </a:pPr>
            <a:r>
              <a:rPr lang="en-US" b="1" dirty="0">
                <a:solidFill>
                  <a:schemeClr val="tx1">
                    <a:lumMod val="65000"/>
                    <a:lumOff val="35000"/>
                  </a:schemeClr>
                </a:solidFill>
              </a:rPr>
              <a:t> R</a:t>
            </a:r>
            <a:r>
              <a:rPr lang="en-US" altLang="zh-CN" b="1" dirty="0">
                <a:solidFill>
                  <a:schemeClr val="tx1">
                    <a:lumMod val="65000"/>
                    <a:lumOff val="35000"/>
                  </a:schemeClr>
                </a:solidFill>
              </a:rPr>
              <a:t>equest the server to enable an ASE and to </a:t>
            </a:r>
          </a:p>
          <a:p>
            <a:pPr marL="457200" lvl="1" indent="0">
              <a:lnSpc>
                <a:spcPct val="160000"/>
              </a:lnSpc>
              <a:buNone/>
            </a:pPr>
            <a:r>
              <a:rPr lang="en-US" altLang="zh-CN" b="1" dirty="0">
                <a:solidFill>
                  <a:schemeClr val="tx1">
                    <a:lumMod val="65000"/>
                    <a:lumOff val="35000"/>
                  </a:schemeClr>
                </a:solidFill>
              </a:rPr>
              <a:t>      provide any Metadata applicable for that ASE. </a:t>
            </a:r>
          </a:p>
          <a:p>
            <a:pPr lvl="1">
              <a:lnSpc>
                <a:spcPct val="160000"/>
              </a:lnSpc>
            </a:pPr>
            <a:r>
              <a:rPr lang="en-US" altLang="zh-CN" b="1" dirty="0">
                <a:solidFill>
                  <a:schemeClr val="tx1">
                    <a:lumMod val="65000"/>
                    <a:lumOff val="35000"/>
                  </a:schemeClr>
                </a:solidFill>
              </a:rPr>
              <a:t> Start coupling ASE to a CIS.</a:t>
            </a:r>
          </a:p>
          <a:p>
            <a:pPr lvl="1">
              <a:lnSpc>
                <a:spcPct val="160000"/>
              </a:lnSpc>
            </a:pPr>
            <a:r>
              <a:rPr lang="en-US" altLang="zh-CN" b="1" dirty="0">
                <a:solidFill>
                  <a:schemeClr val="tx1">
                    <a:lumMod val="65000"/>
                    <a:lumOff val="35000"/>
                  </a:schemeClr>
                </a:solidFill>
              </a:rPr>
              <a:t> If</a:t>
            </a:r>
            <a:r>
              <a:rPr lang="en-US" b="1" dirty="0">
                <a:solidFill>
                  <a:schemeClr val="tx1">
                    <a:lumMod val="65000"/>
                    <a:lumOff val="35000"/>
                  </a:schemeClr>
                </a:solidFill>
              </a:rPr>
              <a:t> a CIS has been established and the server is </a:t>
            </a:r>
          </a:p>
          <a:p>
            <a:pPr marL="457200" lvl="1" indent="0">
              <a:buNone/>
            </a:pPr>
            <a:r>
              <a:rPr lang="en-US" b="1" dirty="0">
                <a:solidFill>
                  <a:schemeClr val="tx1">
                    <a:lumMod val="65000"/>
                    <a:lumOff val="35000"/>
                  </a:schemeClr>
                </a:solidFill>
              </a:rPr>
              <a:t>     acting as Audio Sink for the ASE, and if the server </a:t>
            </a:r>
          </a:p>
          <a:p>
            <a:pPr marL="457200" lvl="1" indent="0">
              <a:buNone/>
            </a:pPr>
            <a:r>
              <a:rPr lang="en-US" b="1" dirty="0">
                <a:solidFill>
                  <a:schemeClr val="tx1">
                    <a:lumMod val="65000"/>
                    <a:lumOff val="35000"/>
                  </a:schemeClr>
                </a:solidFill>
              </a:rPr>
              <a:t>     is ready to receive audio data transmitted by the </a:t>
            </a:r>
          </a:p>
          <a:p>
            <a:pPr marL="457200" lvl="1" indent="0">
              <a:buNone/>
            </a:pPr>
            <a:r>
              <a:rPr lang="en-US" b="1" dirty="0">
                <a:solidFill>
                  <a:schemeClr val="tx1">
                    <a:lumMod val="65000"/>
                    <a:lumOff val="35000"/>
                  </a:schemeClr>
                </a:solidFill>
              </a:rPr>
              <a:t>     client, the server may autonomously initiate the </a:t>
            </a:r>
          </a:p>
          <a:p>
            <a:pPr marL="457200" lvl="1" indent="0">
              <a:buNone/>
            </a:pPr>
            <a:r>
              <a:rPr lang="en-US" b="1" dirty="0">
                <a:solidFill>
                  <a:schemeClr val="tx1">
                    <a:lumMod val="65000"/>
                    <a:lumOff val="35000"/>
                  </a:schemeClr>
                </a:solidFill>
              </a:rPr>
              <a:t>     Receiver Start Ready, without first sending a </a:t>
            </a:r>
          </a:p>
          <a:p>
            <a:pPr marL="457200" lvl="1" indent="0">
              <a:buNone/>
            </a:pPr>
            <a:r>
              <a:rPr lang="en-US" b="1" dirty="0">
                <a:solidFill>
                  <a:schemeClr val="tx1">
                    <a:lumMod val="65000"/>
                    <a:lumOff val="35000"/>
                  </a:schemeClr>
                </a:solidFill>
              </a:rPr>
              <a:t>     notification of the ASE characteristic value in the </a:t>
            </a:r>
          </a:p>
          <a:p>
            <a:pPr marL="457200" lvl="1" indent="0">
              <a:buNone/>
            </a:pPr>
            <a:r>
              <a:rPr lang="en-US" b="1" dirty="0">
                <a:solidFill>
                  <a:schemeClr val="tx1">
                    <a:lumMod val="65000"/>
                    <a:lumOff val="35000"/>
                  </a:schemeClr>
                </a:solidFill>
              </a:rPr>
              <a:t>     Enabling state. </a:t>
            </a:r>
          </a:p>
        </p:txBody>
      </p:sp>
      <p:pic>
        <p:nvPicPr>
          <p:cNvPr id="4" name="图片 3">
            <a:extLst>
              <a:ext uri="{FF2B5EF4-FFF2-40B4-BE49-F238E27FC236}">
                <a16:creationId xmlns:a16="http://schemas.microsoft.com/office/drawing/2014/main" id="{6DA5B60B-56FA-8022-157A-3B2D7BFE2A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7" name="图片 6">
            <a:extLst>
              <a:ext uri="{FF2B5EF4-FFF2-40B4-BE49-F238E27FC236}">
                <a16:creationId xmlns:a16="http://schemas.microsoft.com/office/drawing/2014/main" id="{3A04F159-9C38-D769-0837-EF7D4119DF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9" name="文本框 8">
            <a:extLst>
              <a:ext uri="{FF2B5EF4-FFF2-40B4-BE49-F238E27FC236}">
                <a16:creationId xmlns:a16="http://schemas.microsoft.com/office/drawing/2014/main" id="{DB2B70AA-413D-71AC-E231-E48E938BE39A}"/>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0" name="文本框 9">
            <a:extLst>
              <a:ext uri="{FF2B5EF4-FFF2-40B4-BE49-F238E27FC236}">
                <a16:creationId xmlns:a16="http://schemas.microsoft.com/office/drawing/2014/main" id="{3C121D12-248A-6A20-387A-C12FF25FFB7C}"/>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166749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9"/>
            <a:ext cx="10515600" cy="541801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Receiver Start Ready</a:t>
            </a:r>
          </a:p>
          <a:p>
            <a:pPr lvl="1"/>
            <a:r>
              <a:rPr lang="en-US" b="1" dirty="0">
                <a:solidFill>
                  <a:schemeClr val="tx1">
                    <a:lumMod val="65000"/>
                    <a:lumOff val="35000"/>
                  </a:schemeClr>
                </a:solidFill>
              </a:rPr>
              <a:t>Sink -&gt; Source</a:t>
            </a:r>
          </a:p>
          <a:p>
            <a:pPr lvl="2"/>
            <a:r>
              <a:rPr lang="en-US" altLang="zh-CN" b="1" dirty="0">
                <a:solidFill>
                  <a:schemeClr val="tx1">
                    <a:lumMod val="65000"/>
                    <a:lumOff val="35000"/>
                  </a:schemeClr>
                </a:solidFill>
              </a:rPr>
              <a:t>Inform Source that the Sink is ready to consume audio data </a:t>
            </a:r>
          </a:p>
          <a:p>
            <a:pPr marL="914400" lvl="2" indent="0">
              <a:buNone/>
            </a:pPr>
            <a:r>
              <a:rPr lang="en-US" altLang="zh-CN" b="1" dirty="0">
                <a:solidFill>
                  <a:schemeClr val="tx1">
                    <a:lumMod val="65000"/>
                    <a:lumOff val="35000"/>
                  </a:schemeClr>
                </a:solidFill>
              </a:rPr>
              <a:t>     transmitted by the Source.</a:t>
            </a:r>
          </a:p>
          <a:p>
            <a:r>
              <a:rPr lang="en-US" altLang="zh-CN" dirty="0">
                <a:solidFill>
                  <a:schemeClr val="tx1">
                    <a:lumMod val="65000"/>
                    <a:lumOff val="35000"/>
                  </a:schemeClr>
                </a:solidFill>
              </a:rPr>
              <a:t> </a:t>
            </a:r>
            <a:r>
              <a:rPr lang="en-US" altLang="zh-CN" dirty="0"/>
              <a:t>Disable</a:t>
            </a:r>
          </a:p>
          <a:p>
            <a:pPr lvl="1"/>
            <a:r>
              <a:rPr lang="en-US" altLang="zh-CN" b="1" dirty="0"/>
              <a:t> </a:t>
            </a:r>
            <a:r>
              <a:rPr lang="en-US" altLang="zh-CN" sz="1800" b="1" dirty="0">
                <a:solidFill>
                  <a:schemeClr val="tx1">
                    <a:lumMod val="65000"/>
                    <a:lumOff val="35000"/>
                  </a:schemeClr>
                </a:solidFill>
              </a:rPr>
              <a:t>Request the server to disable an ASE</a:t>
            </a:r>
          </a:p>
          <a:p>
            <a:pPr lvl="1"/>
            <a:r>
              <a:rPr lang="en-US" altLang="zh-CN" sz="1800" b="1" dirty="0">
                <a:solidFill>
                  <a:schemeClr val="tx1">
                    <a:lumMod val="65000"/>
                    <a:lumOff val="35000"/>
                  </a:schemeClr>
                </a:solidFill>
              </a:rPr>
              <a:t> Decouple CIS.</a:t>
            </a:r>
          </a:p>
          <a:p>
            <a:r>
              <a:rPr lang="en-US" altLang="zh-CN" sz="2000" dirty="0"/>
              <a:t> Disabling</a:t>
            </a:r>
          </a:p>
          <a:p>
            <a:pPr lvl="1"/>
            <a:r>
              <a:rPr lang="en-US" altLang="zh-CN" sz="1800" b="1" dirty="0">
                <a:solidFill>
                  <a:schemeClr val="tx1">
                    <a:lumMod val="65000"/>
                    <a:lumOff val="35000"/>
                  </a:schemeClr>
                </a:solidFill>
              </a:rPr>
              <a:t> Ensures consistent delivery and coordination of audio </a:t>
            </a:r>
          </a:p>
          <a:p>
            <a:pPr marL="457200" lvl="1" indent="0">
              <a:buNone/>
            </a:pPr>
            <a:r>
              <a:rPr lang="en-US" altLang="zh-CN" sz="1800" b="1" dirty="0">
                <a:solidFill>
                  <a:schemeClr val="tx1">
                    <a:lumMod val="65000"/>
                    <a:lumOff val="35000"/>
                  </a:schemeClr>
                </a:solidFill>
              </a:rPr>
              <a:t>      streams.</a:t>
            </a:r>
          </a:p>
          <a:p>
            <a:r>
              <a:rPr lang="en-US" altLang="zh-CN" sz="2000" b="1" dirty="0">
                <a:solidFill>
                  <a:schemeClr val="tx1">
                    <a:lumMod val="65000"/>
                    <a:lumOff val="35000"/>
                  </a:schemeClr>
                </a:solidFill>
              </a:rPr>
              <a:t>  Receiver Stop Ready operation</a:t>
            </a:r>
          </a:p>
          <a:p>
            <a:pPr lvl="1"/>
            <a:r>
              <a:rPr lang="en-US" altLang="zh-CN" sz="1800" b="1" dirty="0">
                <a:solidFill>
                  <a:schemeClr val="tx1">
                    <a:lumMod val="65000"/>
                    <a:lumOff val="35000"/>
                  </a:schemeClr>
                </a:solidFill>
              </a:rPr>
              <a:t>Client(Sink) inform a server (Source) that the client is ready to stop </a:t>
            </a:r>
          </a:p>
          <a:p>
            <a:pPr marL="457200" lvl="1" indent="0">
              <a:buNone/>
            </a:pPr>
            <a:r>
              <a:rPr lang="en-US" altLang="zh-CN" sz="1800" b="1" dirty="0">
                <a:solidFill>
                  <a:schemeClr val="tx1">
                    <a:lumMod val="65000"/>
                    <a:lumOff val="35000"/>
                  </a:schemeClr>
                </a:solidFill>
              </a:rPr>
              <a:t>     consuming audio data transmitted by the server.</a:t>
            </a:r>
          </a:p>
        </p:txBody>
      </p:sp>
      <p:pic>
        <p:nvPicPr>
          <p:cNvPr id="4" name="图片 3">
            <a:extLst>
              <a:ext uri="{FF2B5EF4-FFF2-40B4-BE49-F238E27FC236}">
                <a16:creationId xmlns:a16="http://schemas.microsoft.com/office/drawing/2014/main" id="{397AE7BC-23DE-0B91-4D0B-4E42751FA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7" name="图片 6">
            <a:extLst>
              <a:ext uri="{FF2B5EF4-FFF2-40B4-BE49-F238E27FC236}">
                <a16:creationId xmlns:a16="http://schemas.microsoft.com/office/drawing/2014/main" id="{1D0FAD9E-BABD-74E0-3695-E2E0313F79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9" name="文本框 8">
            <a:extLst>
              <a:ext uri="{FF2B5EF4-FFF2-40B4-BE49-F238E27FC236}">
                <a16:creationId xmlns:a16="http://schemas.microsoft.com/office/drawing/2014/main" id="{31574931-297E-57BF-01DA-87B54C71F250}"/>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0" name="文本框 9">
            <a:extLst>
              <a:ext uri="{FF2B5EF4-FFF2-40B4-BE49-F238E27FC236}">
                <a16:creationId xmlns:a16="http://schemas.microsoft.com/office/drawing/2014/main" id="{CB3B5934-7680-16A9-1649-4CDF905FF939}"/>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740345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9"/>
            <a:ext cx="10515600" cy="519481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Released</a:t>
            </a:r>
          </a:p>
          <a:p>
            <a:pPr lvl="1"/>
            <a:r>
              <a:rPr lang="en-US" altLang="zh-CN" b="1" dirty="0">
                <a:solidFill>
                  <a:schemeClr val="tx1">
                    <a:lumMod val="65000"/>
                    <a:lumOff val="35000"/>
                  </a:schemeClr>
                </a:solidFill>
              </a:rPr>
              <a:t> I</a:t>
            </a:r>
            <a:r>
              <a:rPr lang="en-US" b="1" dirty="0">
                <a:solidFill>
                  <a:schemeClr val="tx1">
                    <a:lumMod val="65000"/>
                    <a:lumOff val="35000"/>
                  </a:schemeClr>
                </a:solidFill>
              </a:rPr>
              <a:t>nitiated autonomously by the server if:</a:t>
            </a:r>
          </a:p>
          <a:p>
            <a:pPr lvl="2"/>
            <a:r>
              <a:rPr lang="en-US" b="1" dirty="0">
                <a:solidFill>
                  <a:schemeClr val="tx1">
                    <a:lumMod val="65000"/>
                    <a:lumOff val="35000"/>
                  </a:schemeClr>
                </a:solidFill>
              </a:rPr>
              <a:t>The server has detected the loss of the LE-ACL for </a:t>
            </a:r>
          </a:p>
          <a:p>
            <a:pPr marL="914400" lvl="2" indent="0">
              <a:buNone/>
            </a:pPr>
            <a:r>
              <a:rPr lang="en-US" b="1" dirty="0">
                <a:solidFill>
                  <a:schemeClr val="tx1">
                    <a:lumMod val="65000"/>
                    <a:lumOff val="35000"/>
                  </a:schemeClr>
                </a:solidFill>
              </a:rPr>
              <a:t>    an ASE in any state, or</a:t>
            </a:r>
            <a:r>
              <a:rPr lang="en-US" dirty="0">
                <a:solidFill>
                  <a:schemeClr val="tx1">
                    <a:lumMod val="65000"/>
                    <a:lumOff val="35000"/>
                  </a:schemeClr>
                </a:solidFill>
              </a:rPr>
              <a:t> </a:t>
            </a:r>
          </a:p>
          <a:p>
            <a:pPr lvl="2"/>
            <a:r>
              <a:rPr lang="en-US" b="1" dirty="0">
                <a:solidFill>
                  <a:schemeClr val="tx1">
                    <a:lumMod val="65000"/>
                    <a:lumOff val="35000"/>
                  </a:schemeClr>
                </a:solidFill>
              </a:rPr>
              <a:t>Release have completed, and the server controller </a:t>
            </a:r>
          </a:p>
          <a:p>
            <a:pPr marL="914400" lvl="2" indent="0">
              <a:buNone/>
            </a:pPr>
            <a:r>
              <a:rPr lang="en-US" b="1" dirty="0">
                <a:solidFill>
                  <a:schemeClr val="tx1">
                    <a:lumMod val="65000"/>
                    <a:lumOff val="35000"/>
                  </a:schemeClr>
                </a:solidFill>
              </a:rPr>
              <a:t>    has indicated that CIS has been torn down</a:t>
            </a:r>
            <a:r>
              <a:rPr lang="en-US" dirty="0">
                <a:solidFill>
                  <a:schemeClr val="tx1">
                    <a:lumMod val="65000"/>
                    <a:lumOff val="35000"/>
                  </a:schemeClr>
                </a:solidFill>
              </a:rPr>
              <a:t>	</a:t>
            </a:r>
          </a:p>
          <a:p>
            <a:pPr lvl="1"/>
            <a:r>
              <a:rPr lang="en-US" dirty="0">
                <a:solidFill>
                  <a:schemeClr val="tx1">
                    <a:lumMod val="65000"/>
                    <a:lumOff val="35000"/>
                  </a:schemeClr>
                </a:solidFill>
              </a:rPr>
              <a:t> </a:t>
            </a:r>
            <a:r>
              <a:rPr lang="en-US" b="1" dirty="0">
                <a:solidFill>
                  <a:schemeClr val="tx1">
                    <a:lumMod val="65000"/>
                    <a:lumOff val="35000"/>
                  </a:schemeClr>
                </a:solidFill>
              </a:rPr>
              <a:t>Server can choose to cache a codec configuration</a:t>
            </a:r>
          </a:p>
          <a:p>
            <a:pPr marL="457200" lvl="1" indent="0">
              <a:buNone/>
            </a:pPr>
            <a:r>
              <a:rPr lang="en-US" b="1" dirty="0">
                <a:solidFill>
                  <a:schemeClr val="tx1">
                    <a:lumMod val="65000"/>
                    <a:lumOff val="35000"/>
                  </a:schemeClr>
                </a:solidFill>
              </a:rPr>
              <a:t>     or not cache codec configuration</a:t>
            </a:r>
          </a:p>
          <a:p>
            <a:r>
              <a:rPr lang="en-US" dirty="0">
                <a:solidFill>
                  <a:schemeClr val="tx1">
                    <a:lumMod val="65000"/>
                    <a:lumOff val="35000"/>
                  </a:schemeClr>
                </a:solidFill>
              </a:rPr>
              <a:t> </a:t>
            </a:r>
            <a:r>
              <a:rPr lang="en-US" altLang="zh-CN" dirty="0"/>
              <a:t>Release</a:t>
            </a:r>
          </a:p>
          <a:p>
            <a:pPr lvl="1"/>
            <a:r>
              <a:rPr lang="en-US" altLang="zh-CN" sz="2100" b="1" dirty="0">
                <a:solidFill>
                  <a:schemeClr val="tx1">
                    <a:lumMod val="65000"/>
                    <a:lumOff val="35000"/>
                  </a:schemeClr>
                </a:solidFill>
              </a:rPr>
              <a:t> Request the server to release an ASE and all resources </a:t>
            </a:r>
          </a:p>
          <a:p>
            <a:pPr marL="457200" lvl="1" indent="0">
              <a:buNone/>
            </a:pPr>
            <a:r>
              <a:rPr lang="en-US" altLang="zh-CN" sz="2100" b="1" dirty="0">
                <a:solidFill>
                  <a:schemeClr val="tx1">
                    <a:lumMod val="65000"/>
                    <a:lumOff val="35000"/>
                  </a:schemeClr>
                </a:solidFill>
              </a:rPr>
              <a:t>    associated with that ASE.</a:t>
            </a:r>
            <a:endParaRPr lang="en-US" sz="2100" b="1" dirty="0">
              <a:solidFill>
                <a:schemeClr val="tx1">
                  <a:lumMod val="65000"/>
                  <a:lumOff val="35000"/>
                </a:schemeClr>
              </a:solidFill>
            </a:endParaRPr>
          </a:p>
        </p:txBody>
      </p:sp>
      <p:pic>
        <p:nvPicPr>
          <p:cNvPr id="6" name="图片 5">
            <a:extLst>
              <a:ext uri="{FF2B5EF4-FFF2-40B4-BE49-F238E27FC236}">
                <a16:creationId xmlns:a16="http://schemas.microsoft.com/office/drawing/2014/main" id="{1F5C1036-80A0-51FC-C0BC-57170F7B3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8" name="图片 7">
            <a:extLst>
              <a:ext uri="{FF2B5EF4-FFF2-40B4-BE49-F238E27FC236}">
                <a16:creationId xmlns:a16="http://schemas.microsoft.com/office/drawing/2014/main" id="{04D22BEE-2E8E-EB5A-10B7-9A8347E49C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7" name="文本框 6">
            <a:extLst>
              <a:ext uri="{FF2B5EF4-FFF2-40B4-BE49-F238E27FC236}">
                <a16:creationId xmlns:a16="http://schemas.microsoft.com/office/drawing/2014/main" id="{056E0128-89F8-E986-A224-9AB33EBD49AF}"/>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9" name="文本框 8">
            <a:extLst>
              <a:ext uri="{FF2B5EF4-FFF2-40B4-BE49-F238E27FC236}">
                <a16:creationId xmlns:a16="http://schemas.microsoft.com/office/drawing/2014/main" id="{8A664973-B943-6E72-F64E-76DE1C36E839}"/>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164040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Test Suite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9"/>
            <a:ext cx="10515600" cy="558928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Generic GATT Integrated Tests </a:t>
            </a:r>
          </a:p>
          <a:p>
            <a:r>
              <a:rPr lang="en-US" altLang="zh-CN" dirty="0"/>
              <a:t> Additional Service Requirements</a:t>
            </a:r>
          </a:p>
          <a:p>
            <a:pPr lvl="1"/>
            <a:r>
              <a:rPr lang="en-US" altLang="zh-CN" dirty="0"/>
              <a:t> </a:t>
            </a:r>
            <a:r>
              <a:rPr lang="en-US" altLang="zh-CN" sz="1900" b="1" dirty="0">
                <a:solidFill>
                  <a:schemeClr val="tx1">
                    <a:lumMod val="65000"/>
                    <a:lumOff val="35000"/>
                  </a:schemeClr>
                </a:solidFill>
              </a:rPr>
              <a:t>Server </a:t>
            </a:r>
            <a:r>
              <a:rPr lang="en-US" altLang="zh-CN" sz="1900" b="1" dirty="0" err="1">
                <a:solidFill>
                  <a:schemeClr val="tx1">
                    <a:lumMod val="65000"/>
                    <a:lumOff val="35000"/>
                  </a:schemeClr>
                </a:solidFill>
              </a:rPr>
              <a:t>IUT</a:t>
            </a:r>
            <a:r>
              <a:rPr lang="en-US" altLang="zh-CN" sz="1900" b="1" dirty="0">
                <a:solidFill>
                  <a:schemeClr val="tx1">
                    <a:lumMod val="65000"/>
                    <a:lumOff val="35000"/>
                  </a:schemeClr>
                </a:solidFill>
              </a:rPr>
              <a:t> supports a single instance of the Audio Stream Control Service and follows the requirements for the supported characteristics of the service when multiple ASEs are present. </a:t>
            </a:r>
          </a:p>
          <a:p>
            <a:pPr lvl="2"/>
            <a:r>
              <a:rPr lang="en-US" altLang="zh-CN" sz="1700" b="1" dirty="0">
                <a:solidFill>
                  <a:schemeClr val="tx1">
                    <a:lumMod val="65000"/>
                    <a:lumOff val="35000"/>
                  </a:schemeClr>
                </a:solidFill>
              </a:rPr>
              <a:t> Lower Tester executes the GATT Read Characteristic Value sub-procedure.</a:t>
            </a:r>
          </a:p>
          <a:p>
            <a:r>
              <a:rPr lang="en-US" altLang="zh-CN" sz="2100" b="1" dirty="0">
                <a:solidFill>
                  <a:schemeClr val="tx1">
                    <a:lumMod val="65000"/>
                    <a:lumOff val="35000"/>
                  </a:schemeClr>
                </a:solidFill>
              </a:rPr>
              <a:t> </a:t>
            </a:r>
            <a:r>
              <a:rPr lang="en-US" altLang="zh-CN" dirty="0"/>
              <a:t>ASE Control Point Procedures </a:t>
            </a:r>
          </a:p>
          <a:p>
            <a:pPr lvl="1"/>
            <a:r>
              <a:rPr lang="en-US" altLang="zh-CN" dirty="0"/>
              <a:t> </a:t>
            </a:r>
            <a:r>
              <a:rPr lang="en-US" altLang="zh-CN" sz="1900" b="1" dirty="0">
                <a:solidFill>
                  <a:schemeClr val="tx1">
                    <a:lumMod val="65000"/>
                    <a:lumOff val="35000"/>
                  </a:schemeClr>
                </a:solidFill>
              </a:rPr>
              <a:t>Different roles transfer to different status performance from different valid status.</a:t>
            </a:r>
          </a:p>
          <a:p>
            <a:pPr lvl="2"/>
            <a:r>
              <a:rPr lang="en-US" altLang="zh-CN" sz="1700" b="1" dirty="0">
                <a:solidFill>
                  <a:schemeClr val="tx1">
                    <a:lumMod val="65000"/>
                    <a:lumOff val="35000"/>
                  </a:schemeClr>
                </a:solidFill>
              </a:rPr>
              <a:t>The Lower Tester writes to the ASE Control Point and get the notification from server.</a:t>
            </a:r>
          </a:p>
          <a:p>
            <a:pPr lvl="1"/>
            <a:r>
              <a:rPr lang="en-US" altLang="zh-CN" sz="1800" b="1" i="0" u="none" strike="noStrike" baseline="0" dirty="0">
                <a:solidFill>
                  <a:srgbClr val="0082FB"/>
                </a:solidFill>
                <a:latin typeface="Arial" panose="020B0604020202020204" pitchFamily="34" charset="0"/>
              </a:rPr>
              <a:t> </a:t>
            </a:r>
            <a:r>
              <a:rPr lang="en-US" altLang="zh-CN" sz="1900" b="1" dirty="0">
                <a:solidFill>
                  <a:schemeClr val="tx1">
                    <a:lumMod val="65000"/>
                    <a:lumOff val="35000"/>
                  </a:schemeClr>
                </a:solidFill>
              </a:rPr>
              <a:t>Server Initiates Released Operation from dropped LE-ACL</a:t>
            </a:r>
          </a:p>
          <a:p>
            <a:pPr lvl="2"/>
            <a:r>
              <a:rPr lang="en-US" altLang="zh-CN" sz="1700" b="1" dirty="0">
                <a:solidFill>
                  <a:schemeClr val="tx1">
                    <a:lumMod val="65000"/>
                    <a:lumOff val="35000"/>
                  </a:schemeClr>
                </a:solidFill>
              </a:rPr>
              <a:t> Lower Tester tears down connection and </a:t>
            </a:r>
            <a:r>
              <a:rPr lang="en-US" altLang="zh-CN" sz="1700" b="1" dirty="0" err="1">
                <a:solidFill>
                  <a:schemeClr val="tx1">
                    <a:lumMod val="65000"/>
                    <a:lumOff val="35000"/>
                  </a:schemeClr>
                </a:solidFill>
              </a:rPr>
              <a:t>IUT</a:t>
            </a:r>
            <a:r>
              <a:rPr lang="en-US" altLang="zh-CN" sz="1700" b="1" dirty="0">
                <a:solidFill>
                  <a:schemeClr val="tx1">
                    <a:lumMod val="65000"/>
                    <a:lumOff val="35000"/>
                  </a:schemeClr>
                </a:solidFill>
              </a:rPr>
              <a:t> start extended adv, Lower Tester reconnect and read characteristics  by executing the GATT Read Characteristic (should be Idle or Codec Configured)</a:t>
            </a:r>
          </a:p>
        </p:txBody>
      </p:sp>
    </p:spTree>
    <p:extLst>
      <p:ext uri="{BB962C8B-B14F-4D97-AF65-F5344CB8AC3E}">
        <p14:creationId xmlns:p14="http://schemas.microsoft.com/office/powerpoint/2010/main" val="1553460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Test Suite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9"/>
            <a:ext cx="10515600" cy="558928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Service Procedure – Error Handling </a:t>
            </a:r>
          </a:p>
          <a:p>
            <a:pPr lvl="1"/>
            <a:r>
              <a:rPr lang="en-US" altLang="zh-CN" dirty="0"/>
              <a:t> </a:t>
            </a:r>
            <a:r>
              <a:rPr lang="en-US" altLang="zh-CN" sz="1900" b="1" dirty="0">
                <a:solidFill>
                  <a:schemeClr val="tx1">
                    <a:lumMod val="65000"/>
                    <a:lumOff val="35000"/>
                  </a:schemeClr>
                </a:solidFill>
              </a:rPr>
              <a:t>Invalid Opcode </a:t>
            </a:r>
          </a:p>
          <a:p>
            <a:pPr lvl="2"/>
            <a:r>
              <a:rPr lang="en-US" altLang="zh-CN" sz="1700" b="1" dirty="0">
                <a:solidFill>
                  <a:schemeClr val="tx1">
                    <a:lumMod val="65000"/>
                    <a:lumOff val="35000"/>
                  </a:schemeClr>
                </a:solidFill>
              </a:rPr>
              <a:t> Set a invalid value of opcode</a:t>
            </a:r>
          </a:p>
          <a:p>
            <a:pPr lvl="1"/>
            <a:r>
              <a:rPr lang="en-US" altLang="zh-CN" sz="1900" b="1" dirty="0">
                <a:solidFill>
                  <a:schemeClr val="tx1">
                    <a:lumMod val="65000"/>
                    <a:lumOff val="35000"/>
                  </a:schemeClr>
                </a:solidFill>
              </a:rPr>
              <a:t> Common Control Point errors </a:t>
            </a:r>
          </a:p>
          <a:p>
            <a:pPr lvl="2"/>
            <a:r>
              <a:rPr lang="en-US" altLang="zh-CN" sz="1700" b="1" dirty="0">
                <a:solidFill>
                  <a:schemeClr val="tx1">
                    <a:lumMod val="65000"/>
                    <a:lumOff val="35000"/>
                  </a:schemeClr>
                </a:solidFill>
              </a:rPr>
              <a:t> Set invalid ASE identifiers and Control Point commands of invalid length</a:t>
            </a:r>
          </a:p>
          <a:p>
            <a:pPr lvl="1"/>
            <a:r>
              <a:rPr lang="en-US" altLang="zh-CN" sz="1900" b="1" dirty="0">
                <a:solidFill>
                  <a:schemeClr val="tx1">
                    <a:lumMod val="65000"/>
                    <a:lumOff val="35000"/>
                  </a:schemeClr>
                </a:solidFill>
              </a:rPr>
              <a:t> Invalid </a:t>
            </a:r>
            <a:r>
              <a:rPr lang="en-US" altLang="zh-CN" sz="1900" b="1" dirty="0" err="1">
                <a:solidFill>
                  <a:schemeClr val="tx1">
                    <a:lumMod val="65000"/>
                    <a:lumOff val="35000"/>
                  </a:schemeClr>
                </a:solidFill>
              </a:rPr>
              <a:t>ASE_ID</a:t>
            </a:r>
            <a:r>
              <a:rPr lang="en-US" altLang="zh-CN" sz="1900" b="1" dirty="0">
                <a:solidFill>
                  <a:schemeClr val="tx1">
                    <a:lumMod val="65000"/>
                    <a:lumOff val="35000"/>
                  </a:schemeClr>
                </a:solidFill>
              </a:rPr>
              <a:t> Errors</a:t>
            </a:r>
          </a:p>
          <a:p>
            <a:pPr lvl="1"/>
            <a:r>
              <a:rPr lang="en-US" altLang="zh-CN" sz="1900" b="1" dirty="0">
                <a:solidFill>
                  <a:schemeClr val="tx1">
                    <a:lumMod val="65000"/>
                    <a:lumOff val="35000"/>
                  </a:schemeClr>
                </a:solidFill>
              </a:rPr>
              <a:t> Invalid Parameters for different operations</a:t>
            </a:r>
          </a:p>
          <a:p>
            <a:pPr lvl="1"/>
            <a:r>
              <a:rPr lang="en-US" altLang="zh-CN" sz="1900" b="1" dirty="0">
                <a:solidFill>
                  <a:schemeClr val="tx1">
                    <a:lumMod val="65000"/>
                    <a:lumOff val="35000"/>
                  </a:schemeClr>
                </a:solidFill>
              </a:rPr>
              <a:t> Invalid State Transition</a:t>
            </a:r>
          </a:p>
          <a:p>
            <a:pPr lvl="1"/>
            <a:r>
              <a:rPr lang="en-US" altLang="zh-CN" sz="1900" b="1" dirty="0">
                <a:solidFill>
                  <a:schemeClr val="tx1">
                    <a:lumMod val="65000"/>
                    <a:lumOff val="35000"/>
                  </a:schemeClr>
                </a:solidFill>
              </a:rPr>
              <a:t> Config QoS with Different ASE with Same Direction, CIG, and CIS</a:t>
            </a:r>
          </a:p>
        </p:txBody>
      </p:sp>
    </p:spTree>
    <p:extLst>
      <p:ext uri="{BB962C8B-B14F-4D97-AF65-F5344CB8AC3E}">
        <p14:creationId xmlns:p14="http://schemas.microsoft.com/office/powerpoint/2010/main" val="1359625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 </a:t>
            </a:r>
            <a:endParaRPr lang="zh-CN" altLang="en-US" dirty="0"/>
          </a:p>
        </p:txBody>
      </p:sp>
      <p:sp>
        <p:nvSpPr>
          <p:cNvPr id="3" name="内容占位符 2"/>
          <p:cNvSpPr>
            <a:spLocks noGrp="1"/>
          </p:cNvSpPr>
          <p:nvPr>
            <p:ph idx="1"/>
          </p:nvPr>
        </p:nvSpPr>
        <p:spPr>
          <a:xfrm>
            <a:off x="561362" y="1042157"/>
            <a:ext cx="11148589" cy="4695748"/>
          </a:xfrm>
        </p:spPr>
        <p:txBody>
          <a:bodyPr>
            <a:normAutofit/>
          </a:bodyPr>
          <a:lstStyle/>
          <a:p>
            <a:pPr>
              <a:buNone/>
            </a:pPr>
            <a:endParaRPr lang="en-US" altLang="en-US" sz="2400" b="0" dirty="0">
              <a:solidFill>
                <a:srgbClr val="24292E"/>
              </a:solidFill>
              <a:latin typeface="Arial" panose="020B0604020202020204" pitchFamily="34" charset="0"/>
              <a:ea typeface="-apple-system"/>
            </a:endParaRPr>
          </a:p>
          <a:p>
            <a:pPr lvl="0">
              <a:buNone/>
            </a:pPr>
            <a:endParaRPr lang="en-US" altLang="en-US" sz="2400" b="0" dirty="0">
              <a:solidFill>
                <a:srgbClr val="24292E"/>
              </a:solidFill>
              <a:latin typeface="Arial" panose="020B0604020202020204" pitchFamily="34" charset="0"/>
              <a:ea typeface="-apple-system"/>
            </a:endParaRPr>
          </a:p>
          <a:p>
            <a:pPr lvl="0" algn="ctr">
              <a:buNone/>
            </a:pPr>
            <a:r>
              <a:rPr lang="en-US" altLang="en-US" sz="4000" b="0" dirty="0">
                <a:solidFill>
                  <a:srgbClr val="24292E"/>
                </a:solidFill>
                <a:latin typeface="+mn-lt"/>
                <a:ea typeface="-apple-system"/>
              </a:rPr>
              <a:t>Thank you for listening! </a:t>
            </a:r>
          </a:p>
          <a:p>
            <a:pPr lvl="0">
              <a:buNone/>
            </a:pPr>
            <a:endParaRPr lang="en-US" altLang="en-US" sz="2400" b="0" dirty="0">
              <a:solidFill>
                <a:srgbClr val="24292E"/>
              </a:solidFill>
              <a:latin typeface="Arial" panose="020B0604020202020204" pitchFamily="34" charset="0"/>
              <a:ea typeface="-apple-system"/>
            </a:endParaRPr>
          </a:p>
          <a:p>
            <a:pPr lvl="0">
              <a:buNone/>
            </a:pPr>
            <a:endParaRPr lang="en-US" altLang="en-US" sz="2400" b="0" dirty="0">
              <a:solidFill>
                <a:srgbClr val="24292E"/>
              </a:solidFill>
              <a:latin typeface="Arial" panose="020B0604020202020204" pitchFamily="34" charset="0"/>
              <a:ea typeface="-apple-system"/>
            </a:endParaRPr>
          </a:p>
        </p:txBody>
      </p:sp>
    </p:spTree>
    <p:extLst>
      <p:ext uri="{BB962C8B-B14F-4D97-AF65-F5344CB8AC3E}">
        <p14:creationId xmlns:p14="http://schemas.microsoft.com/office/powerpoint/2010/main" val="167443924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idx="1"/>
          </p:nvPr>
        </p:nvSpPr>
        <p:spPr>
          <a:xfrm>
            <a:off x="838200" y="1016990"/>
            <a:ext cx="10515600" cy="4699810"/>
          </a:xfrm>
        </p:spPr>
        <p:txBody>
          <a:bodyPr>
            <a:normAutofit/>
          </a:bodyPr>
          <a:lstStyle/>
          <a:p>
            <a:r>
              <a:rPr lang="en-US" altLang="zh-CN" dirty="0"/>
              <a:t> Concepts</a:t>
            </a:r>
          </a:p>
          <a:p>
            <a:r>
              <a:rPr lang="en-US" altLang="zh-CN" sz="2200" b="1" dirty="0">
                <a:solidFill>
                  <a:schemeClr val="tx1">
                    <a:lumMod val="65000"/>
                    <a:lumOff val="35000"/>
                  </a:schemeClr>
                </a:solidFill>
                <a:latin typeface="Calibri" panose="020F0502020204030204" pitchFamily="34" charset="0"/>
                <a:ea typeface="黑体" panose="02010609060101010101" pitchFamily="49" charset="-122"/>
              </a:rPr>
              <a:t> Service &amp; Characteristics</a:t>
            </a:r>
          </a:p>
          <a:p>
            <a:r>
              <a:rPr lang="en-US" altLang="zh-CN" sz="2200" b="1" dirty="0">
                <a:solidFill>
                  <a:schemeClr val="tx1">
                    <a:lumMod val="65000"/>
                    <a:lumOff val="35000"/>
                  </a:schemeClr>
                </a:solidFill>
                <a:latin typeface="Calibri" panose="020F0502020204030204" pitchFamily="34" charset="0"/>
                <a:ea typeface="黑体" panose="02010609060101010101" pitchFamily="49" charset="-122"/>
              </a:rPr>
              <a:t> ASE state management</a:t>
            </a:r>
          </a:p>
          <a:p>
            <a:r>
              <a:rPr lang="en-US" altLang="zh-CN" dirty="0"/>
              <a:t> ASE Characteristics</a:t>
            </a:r>
          </a:p>
          <a:p>
            <a:r>
              <a:rPr lang="en-US" altLang="zh-CN" dirty="0"/>
              <a:t> ASE Control Point Characteristics</a:t>
            </a:r>
            <a:endParaRPr lang="en-US" altLang="zh-CN" sz="2200" b="1" dirty="0">
              <a:solidFill>
                <a:schemeClr val="tx1">
                  <a:lumMod val="65000"/>
                  <a:lumOff val="35000"/>
                </a:schemeClr>
              </a:solidFill>
              <a:latin typeface="Calibri" panose="020F0502020204030204" pitchFamily="34" charset="0"/>
              <a:ea typeface="黑体" panose="02010609060101010101" pitchFamily="49" charset="-122"/>
            </a:endParaRPr>
          </a:p>
          <a:p>
            <a:r>
              <a:rPr lang="en-US" dirty="0"/>
              <a:t> </a:t>
            </a:r>
            <a:r>
              <a:rPr lang="en-US" altLang="zh-CN" dirty="0"/>
              <a:t>ASE State Machine</a:t>
            </a:r>
          </a:p>
          <a:p>
            <a:r>
              <a:rPr lang="en-US" dirty="0"/>
              <a:t> </a:t>
            </a:r>
            <a:r>
              <a:rPr lang="en-US" altLang="zh-CN" dirty="0"/>
              <a:t>ASE Test Suite</a:t>
            </a:r>
            <a:endParaRPr lang="en-US" dirty="0"/>
          </a:p>
          <a:p>
            <a:pPr>
              <a:buFont typeface="Wingdings" pitchFamily="2" charset="2"/>
              <a:buChar char="Ø"/>
            </a:pPr>
            <a:endParaRPr lang="en-US" altLang="zh-CN" sz="1600" dirty="0"/>
          </a:p>
          <a:p>
            <a:endParaRPr lang="en-US" altLang="zh-CN" dirty="0"/>
          </a:p>
          <a:p>
            <a:endParaRPr lang="en-US" altLang="zh-CN" sz="1800" dirty="0"/>
          </a:p>
          <a:p>
            <a:endParaRPr lang="en-US" altLang="zh-CN" sz="1800" dirty="0"/>
          </a:p>
          <a:p>
            <a:pPr>
              <a:buNone/>
            </a:pPr>
            <a:endParaRPr lang="en-US" altLang="zh-CN" dirty="0"/>
          </a:p>
          <a:p>
            <a:pPr>
              <a:lnSpc>
                <a:spcPct val="200000"/>
              </a:lnSpc>
              <a:buNone/>
            </a:pP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Concepts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4" name="内容占位符 2">
            <a:extLst>
              <a:ext uri="{FF2B5EF4-FFF2-40B4-BE49-F238E27FC236}">
                <a16:creationId xmlns:a16="http://schemas.microsoft.com/office/drawing/2014/main" id="{99F0B74B-63DB-DAE0-012A-1090A9367972}"/>
              </a:ext>
            </a:extLst>
          </p:cNvPr>
          <p:cNvSpPr txBox="1">
            <a:spLocks/>
          </p:cNvSpPr>
          <p:nvPr/>
        </p:nvSpPr>
        <p:spPr>
          <a:xfrm>
            <a:off x="838200" y="1016990"/>
            <a:ext cx="10515600" cy="387181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Audio Sink: Receives unicast audio data from Audio Sources</a:t>
            </a:r>
          </a:p>
          <a:p>
            <a:r>
              <a:rPr lang="en-US" altLang="zh-CN" dirty="0"/>
              <a:t> Audio Source: Transmits unicast audio data to Audio Sinks</a:t>
            </a:r>
          </a:p>
          <a:p>
            <a:r>
              <a:rPr lang="en-US" altLang="zh-CN" dirty="0"/>
              <a:t> Audio Stream Endpoint (ASE): The endpoint of a unicast Audio Stream, which audio           data flows to or from; </a:t>
            </a:r>
            <a:r>
              <a:rPr lang="en-US" altLang="zh-CN" dirty="0">
                <a:solidFill>
                  <a:srgbClr val="C00000"/>
                </a:solidFill>
              </a:rPr>
              <a:t>exists on the server</a:t>
            </a:r>
            <a:r>
              <a:rPr lang="en-US" altLang="zh-CN" dirty="0"/>
              <a:t>.</a:t>
            </a:r>
          </a:p>
          <a:p>
            <a:r>
              <a:rPr lang="en-US" altLang="zh-CN" dirty="0"/>
              <a:t> GATT Server &amp; Client</a:t>
            </a:r>
          </a:p>
          <a:p>
            <a:r>
              <a:rPr lang="en-US" altLang="zh-CN" dirty="0"/>
              <a:t> GATT read &amp; write &amp; notify</a:t>
            </a:r>
          </a:p>
          <a:p>
            <a:endParaRPr lang="en-US" altLang="zh-CN" dirty="0"/>
          </a:p>
          <a:p>
            <a:endParaRPr lang="en-US" altLang="zh-CN" sz="1800" dirty="0"/>
          </a:p>
          <a:p>
            <a:endParaRPr lang="en-US" altLang="zh-CN" sz="1800" dirty="0"/>
          </a:p>
          <a:p>
            <a:pPr>
              <a:buFont typeface="微软雅黑" panose="020B0503020204020204" pitchFamily="34" charset="-122"/>
              <a:buNone/>
            </a:pPr>
            <a:endParaRPr lang="en-US" altLang="zh-CN" dirty="0"/>
          </a:p>
          <a:p>
            <a:pPr>
              <a:lnSpc>
                <a:spcPct val="200000"/>
              </a:lnSpc>
              <a:buFont typeface="微软雅黑" panose="020B0503020204020204" pitchFamily="34" charset="-122"/>
              <a:buNone/>
            </a:pP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 &amp; Characteristics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838200" y="1016989"/>
            <a:ext cx="10515600" cy="503986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Service</a:t>
            </a:r>
          </a:p>
          <a:p>
            <a:pPr lvl="1"/>
            <a:r>
              <a:rPr lang="en-US" b="1" dirty="0"/>
              <a:t> </a:t>
            </a:r>
            <a:r>
              <a:rPr lang="en-US" sz="2200" b="1" dirty="0">
                <a:solidFill>
                  <a:schemeClr val="tx1">
                    <a:lumMod val="65000"/>
                    <a:lumOff val="35000"/>
                  </a:schemeClr>
                </a:solidFill>
              </a:rPr>
              <a:t>There shall be </a:t>
            </a:r>
            <a:r>
              <a:rPr lang="en-US" sz="2200" b="1" dirty="0">
                <a:solidFill>
                  <a:srgbClr val="B60005"/>
                </a:solidFill>
              </a:rPr>
              <a:t>no more than one </a:t>
            </a:r>
            <a:r>
              <a:rPr lang="en-US" sz="2200" b="1" dirty="0">
                <a:solidFill>
                  <a:schemeClr val="tx1">
                    <a:lumMod val="65000"/>
                    <a:lumOff val="35000"/>
                  </a:schemeClr>
                </a:solidFill>
              </a:rPr>
              <a:t>ASCS instance on a server.</a:t>
            </a:r>
          </a:p>
          <a:p>
            <a:pPr lvl="1"/>
            <a:r>
              <a:rPr lang="en-US" sz="2200" b="1" dirty="0">
                <a:solidFill>
                  <a:schemeClr val="tx1">
                    <a:lumMod val="65000"/>
                    <a:lumOff val="35000"/>
                  </a:schemeClr>
                </a:solidFill>
              </a:rPr>
              <a:t> ASCS shall be a </a:t>
            </a:r>
            <a:r>
              <a:rPr lang="en-US" sz="2200" b="1" dirty="0">
                <a:solidFill>
                  <a:srgbClr val="B60005"/>
                </a:solidFill>
              </a:rPr>
              <a:t>Primary Service </a:t>
            </a:r>
            <a:r>
              <a:rPr lang="en-US" sz="2200" b="1" dirty="0">
                <a:solidFill>
                  <a:schemeClr val="tx1">
                    <a:lumMod val="65000"/>
                    <a:lumOff val="35000"/>
                  </a:schemeClr>
                </a:solidFill>
              </a:rPr>
              <a:t>and the service UUID shall be set to Audio Stream Control</a:t>
            </a:r>
          </a:p>
          <a:p>
            <a:pPr lvl="1"/>
            <a:r>
              <a:rPr lang="en-US" sz="2200" b="1" dirty="0">
                <a:solidFill>
                  <a:schemeClr val="tx1">
                    <a:lumMod val="65000"/>
                    <a:lumOff val="35000"/>
                  </a:schemeClr>
                </a:solidFill>
              </a:rPr>
              <a:t> ASCS can be instantiated on devices that can accept the establishment of </a:t>
            </a:r>
            <a:r>
              <a:rPr lang="en-US" sz="2200" b="1" dirty="0">
                <a:solidFill>
                  <a:srgbClr val="B60005"/>
                </a:solidFill>
              </a:rPr>
              <a:t>unicast Audio Streams</a:t>
            </a:r>
          </a:p>
        </p:txBody>
      </p:sp>
    </p:spTree>
    <p:extLst>
      <p:ext uri="{BB962C8B-B14F-4D97-AF65-F5344CB8AC3E}">
        <p14:creationId xmlns:p14="http://schemas.microsoft.com/office/powerpoint/2010/main" val="150085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 &amp; Characteristics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771525" y="1570155"/>
            <a:ext cx="10515600" cy="503986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Characteristics</a:t>
            </a:r>
          </a:p>
          <a:p>
            <a:pPr lvl="1"/>
            <a:r>
              <a:rPr lang="en-US" b="1" dirty="0"/>
              <a:t> </a:t>
            </a:r>
            <a:r>
              <a:rPr lang="en-US" sz="2200" b="1" dirty="0">
                <a:solidFill>
                  <a:schemeClr val="tx1">
                    <a:lumMod val="65000"/>
                    <a:lumOff val="35000"/>
                  </a:schemeClr>
                </a:solidFill>
              </a:rPr>
              <a:t>Sink ASE Characteristic: The server is said to act as Audio Sink for that ASE. There can be </a:t>
            </a:r>
            <a:r>
              <a:rPr lang="en-US" sz="2200" b="1" dirty="0">
                <a:solidFill>
                  <a:srgbClr val="B60005"/>
                </a:solidFill>
              </a:rPr>
              <a:t>more than one </a:t>
            </a:r>
            <a:r>
              <a:rPr lang="en-US" sz="2200" b="1" dirty="0">
                <a:solidFill>
                  <a:schemeClr val="tx1">
                    <a:lumMod val="65000"/>
                    <a:lumOff val="35000"/>
                  </a:schemeClr>
                </a:solidFill>
              </a:rPr>
              <a:t>Sink ASE characteristic on the server. </a:t>
            </a:r>
          </a:p>
          <a:p>
            <a:pPr lvl="1"/>
            <a:r>
              <a:rPr lang="en-US" sz="2200" b="1" dirty="0">
                <a:solidFill>
                  <a:schemeClr val="tx1">
                    <a:lumMod val="65000"/>
                    <a:lumOff val="35000"/>
                  </a:schemeClr>
                </a:solidFill>
              </a:rPr>
              <a:t> Source ASE Characteristic: The server is said to act as Audio Source for that ASE. There can be </a:t>
            </a:r>
            <a:r>
              <a:rPr lang="en-US" sz="2200" b="1" dirty="0">
                <a:solidFill>
                  <a:srgbClr val="B60005"/>
                </a:solidFill>
              </a:rPr>
              <a:t>more than one </a:t>
            </a:r>
            <a:r>
              <a:rPr lang="en-US" sz="2200" b="1" dirty="0">
                <a:solidFill>
                  <a:schemeClr val="tx1">
                    <a:lumMod val="65000"/>
                    <a:lumOff val="35000"/>
                  </a:schemeClr>
                </a:solidFill>
              </a:rPr>
              <a:t>Source ASE characteristic on the server.</a:t>
            </a:r>
          </a:p>
          <a:p>
            <a:pPr lvl="1"/>
            <a:r>
              <a:rPr lang="en-US" sz="2200" b="1" dirty="0">
                <a:solidFill>
                  <a:schemeClr val="tx1">
                    <a:lumMod val="65000"/>
                    <a:lumOff val="35000"/>
                  </a:schemeClr>
                </a:solidFill>
              </a:rPr>
              <a:t> ASE Control Point Characteristic: An ASE Control Point characteristic that clients use to configure parameters for each ASE exposed by the server. The ASE Control Point characteristic is used to operate on all ASEs, distinguishing each ASE by its </a:t>
            </a:r>
            <a:r>
              <a:rPr lang="en-US" sz="2200" b="1" dirty="0" err="1">
                <a:solidFill>
                  <a:schemeClr val="tx1">
                    <a:lumMod val="65000"/>
                    <a:lumOff val="35000"/>
                  </a:schemeClr>
                </a:solidFill>
              </a:rPr>
              <a:t>ASE_ID</a:t>
            </a:r>
            <a:r>
              <a:rPr lang="en-US" sz="2200" b="1" dirty="0">
                <a:solidFill>
                  <a:schemeClr val="tx1">
                    <a:lumMod val="65000"/>
                    <a:lumOff val="35000"/>
                  </a:schemeClr>
                </a:solidFill>
              </a:rPr>
              <a:t> value. </a:t>
            </a:r>
            <a:r>
              <a:rPr lang="en-US" sz="2200" b="1" dirty="0">
                <a:solidFill>
                  <a:srgbClr val="B60005"/>
                </a:solidFill>
              </a:rPr>
              <a:t>Only one </a:t>
            </a:r>
            <a:r>
              <a:rPr lang="en-US" sz="2200" b="1" dirty="0">
                <a:solidFill>
                  <a:schemeClr val="tx1">
                    <a:lumMod val="65000"/>
                    <a:lumOff val="35000"/>
                  </a:schemeClr>
                </a:solidFill>
              </a:rPr>
              <a:t>instance exist on the server.</a:t>
            </a:r>
          </a:p>
        </p:txBody>
      </p:sp>
      <p:pic>
        <p:nvPicPr>
          <p:cNvPr id="6" name="图片 5">
            <a:extLst>
              <a:ext uri="{FF2B5EF4-FFF2-40B4-BE49-F238E27FC236}">
                <a16:creationId xmlns:a16="http://schemas.microsoft.com/office/drawing/2014/main" id="{96814890-CA5F-E8F0-325E-2A31330CBAA6}"/>
              </a:ext>
            </a:extLst>
          </p:cNvPr>
          <p:cNvPicPr>
            <a:picLocks noChangeAspect="1"/>
          </p:cNvPicPr>
          <p:nvPr/>
        </p:nvPicPr>
        <p:blipFill>
          <a:blip r:embed="rId3"/>
          <a:stretch>
            <a:fillRect/>
          </a:stretch>
        </p:blipFill>
        <p:spPr>
          <a:xfrm>
            <a:off x="5128602" y="389579"/>
            <a:ext cx="7063398" cy="1905001"/>
          </a:xfrm>
          <a:prstGeom prst="rect">
            <a:avLst/>
          </a:prstGeom>
        </p:spPr>
      </p:pic>
    </p:spTree>
    <p:extLst>
      <p:ext uri="{BB962C8B-B14F-4D97-AF65-F5344CB8AC3E}">
        <p14:creationId xmlns:p14="http://schemas.microsoft.com/office/powerpoint/2010/main" val="3444357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management</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838200" y="909068"/>
            <a:ext cx="10515600" cy="503986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a:t>
            </a:r>
            <a:r>
              <a:rPr lang="en-US" dirty="0"/>
              <a:t>M</a:t>
            </a:r>
            <a:r>
              <a:rPr lang="en-US" sz="2200" dirty="0">
                <a:solidFill>
                  <a:schemeClr val="tx1">
                    <a:lumMod val="65000"/>
                    <a:lumOff val="35000"/>
                  </a:schemeClr>
                </a:solidFill>
              </a:rPr>
              <a:t>aintained by the server and shared with a client using ASE characteristics.</a:t>
            </a:r>
          </a:p>
          <a:p>
            <a:r>
              <a:rPr lang="en-US" sz="2200" dirty="0">
                <a:solidFill>
                  <a:schemeClr val="tx1">
                    <a:lumMod val="65000"/>
                    <a:lumOff val="35000"/>
                  </a:schemeClr>
                </a:solidFill>
              </a:rPr>
              <a:t> State(</a:t>
            </a:r>
            <a:r>
              <a:rPr lang="en-US" sz="2200" dirty="0" err="1">
                <a:solidFill>
                  <a:schemeClr val="tx1">
                    <a:lumMod val="65000"/>
                    <a:lumOff val="35000"/>
                  </a:schemeClr>
                </a:solidFill>
              </a:rPr>
              <a:t>ASE_state</a:t>
            </a:r>
            <a:r>
              <a:rPr lang="en-US" sz="2200" dirty="0">
                <a:solidFill>
                  <a:schemeClr val="tx1">
                    <a:lumMod val="65000"/>
                    <a:lumOff val="35000"/>
                  </a:schemeClr>
                </a:solidFill>
              </a:rPr>
              <a:t>) &amp; Operation(opcode)</a:t>
            </a:r>
          </a:p>
          <a:p>
            <a:r>
              <a:rPr lang="en-US" dirty="0"/>
              <a:t> Client can control state machine by writing to the ASE Control Point characteristics</a:t>
            </a:r>
          </a:p>
          <a:p>
            <a:r>
              <a:rPr lang="en-US" sz="2200" dirty="0">
                <a:solidFill>
                  <a:schemeClr val="tx1">
                    <a:lumMod val="65000"/>
                    <a:lumOff val="35000"/>
                  </a:schemeClr>
                </a:solidFill>
              </a:rPr>
              <a:t> Server </a:t>
            </a:r>
            <a:r>
              <a:rPr lang="en-US" dirty="0"/>
              <a:t>can autonomously </a:t>
            </a:r>
            <a:r>
              <a:rPr lang="en-US" altLang="zh-CN" dirty="0"/>
              <a:t>control state machine</a:t>
            </a:r>
          </a:p>
          <a:p>
            <a:r>
              <a:rPr lang="en-US" sz="2200" dirty="0">
                <a:solidFill>
                  <a:schemeClr val="tx1">
                    <a:lumMod val="65000"/>
                    <a:lumOff val="35000"/>
                  </a:schemeClr>
                </a:solidFill>
              </a:rPr>
              <a:t> </a:t>
            </a:r>
            <a:r>
              <a:rPr lang="en-US" dirty="0"/>
              <a:t>Client can read current state of server</a:t>
            </a:r>
          </a:p>
          <a:p>
            <a:r>
              <a:rPr lang="en-US" sz="2200" dirty="0">
                <a:solidFill>
                  <a:schemeClr val="tx1">
                    <a:lumMod val="65000"/>
                    <a:lumOff val="35000"/>
                  </a:schemeClr>
                </a:solidFill>
              </a:rPr>
              <a:t> Server </a:t>
            </a:r>
            <a:r>
              <a:rPr lang="en-US" dirty="0"/>
              <a:t>can notify client current state</a:t>
            </a:r>
            <a:endParaRPr lang="en-US" sz="2200" dirty="0">
              <a:solidFill>
                <a:schemeClr val="tx1">
                  <a:lumMod val="65000"/>
                  <a:lumOff val="35000"/>
                </a:schemeClr>
              </a:solidFill>
            </a:endParaRPr>
          </a:p>
        </p:txBody>
      </p:sp>
    </p:spTree>
    <p:extLst>
      <p:ext uri="{BB962C8B-B14F-4D97-AF65-F5344CB8AC3E}">
        <p14:creationId xmlns:p14="http://schemas.microsoft.com/office/powerpoint/2010/main" val="2937746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Characteristics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838200" y="903590"/>
            <a:ext cx="10515600" cy="503986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Same characteristic have same UUID, </a:t>
            </a:r>
          </a:p>
          <a:p>
            <a:pPr marL="0" indent="0">
              <a:buNone/>
            </a:pPr>
            <a:r>
              <a:rPr lang="en-US" altLang="zh-CN" sz="2200" dirty="0">
                <a:solidFill>
                  <a:schemeClr val="tx1">
                    <a:lumMod val="65000"/>
                    <a:lumOff val="35000"/>
                  </a:schemeClr>
                </a:solidFill>
              </a:rPr>
              <a:t>     but have different handle, handle </a:t>
            </a:r>
          </a:p>
          <a:p>
            <a:pPr marL="0" indent="0">
              <a:buNone/>
            </a:pPr>
            <a:r>
              <a:rPr lang="en-US" altLang="zh-CN" dirty="0"/>
              <a:t>     </a:t>
            </a:r>
            <a:r>
              <a:rPr lang="en-US" altLang="zh-CN" sz="2200" dirty="0">
                <a:solidFill>
                  <a:schemeClr val="tx1">
                    <a:lumMod val="65000"/>
                    <a:lumOff val="35000"/>
                  </a:schemeClr>
                </a:solidFill>
              </a:rPr>
              <a:t>indicate different stream, </a:t>
            </a:r>
            <a:r>
              <a:rPr lang="en-US" altLang="zh-CN" sz="2200" dirty="0" err="1">
                <a:solidFill>
                  <a:schemeClr val="tx1">
                    <a:lumMod val="65000"/>
                    <a:lumOff val="35000"/>
                  </a:schemeClr>
                </a:solidFill>
              </a:rPr>
              <a:t>ASE_ID</a:t>
            </a:r>
            <a:r>
              <a:rPr lang="en-US" altLang="zh-CN" sz="2200" dirty="0">
                <a:solidFill>
                  <a:schemeClr val="tx1">
                    <a:lumMod val="65000"/>
                    <a:lumOff val="35000"/>
                  </a:schemeClr>
                </a:solidFill>
              </a:rPr>
              <a:t> is unique in same client and in same UUID.</a:t>
            </a:r>
            <a:endParaRPr lang="en-US" dirty="0"/>
          </a:p>
          <a:p>
            <a:r>
              <a:rPr lang="en-US" sz="2200" dirty="0">
                <a:solidFill>
                  <a:schemeClr val="tx1">
                    <a:lumMod val="65000"/>
                    <a:lumOff val="35000"/>
                  </a:schemeClr>
                </a:solidFill>
              </a:rPr>
              <a:t> Client ASE reading or being notified ASE characteristic value cannot gain any information about the ASE characteristic value at the same attribute handle that is exposed for a different client.</a:t>
            </a:r>
          </a:p>
          <a:p>
            <a:r>
              <a:rPr lang="en-US" sz="2200" dirty="0">
                <a:solidFill>
                  <a:schemeClr val="tx1">
                    <a:lumMod val="65000"/>
                    <a:lumOff val="35000"/>
                  </a:schemeClr>
                </a:solidFill>
              </a:rPr>
              <a:t> The server should allocate local resources which can be affected by a change in the state of an ASE as it sees fit. The behavior of the server in deciding whether to accept client requests that can change the state of an ASE is left to the implementation.</a:t>
            </a:r>
          </a:p>
          <a:p>
            <a:r>
              <a:rPr lang="en-US" dirty="0"/>
              <a:t> If the characteristic value changed:</a:t>
            </a:r>
          </a:p>
          <a:p>
            <a:pPr lvl="1"/>
            <a:r>
              <a:rPr lang="en-US" sz="2200" b="1" dirty="0">
                <a:solidFill>
                  <a:schemeClr val="tx1">
                    <a:lumMod val="65000"/>
                    <a:lumOff val="35000"/>
                  </a:schemeClr>
                </a:solidFill>
              </a:rPr>
              <a:t> If connecting and notification is configured, then notify immediately</a:t>
            </a:r>
          </a:p>
          <a:p>
            <a:pPr lvl="1"/>
            <a:r>
              <a:rPr lang="en-US" sz="2200" b="1" dirty="0">
                <a:solidFill>
                  <a:schemeClr val="tx1">
                    <a:lumMod val="65000"/>
                    <a:lumOff val="35000"/>
                  </a:schemeClr>
                </a:solidFill>
              </a:rPr>
              <a:t> If not connecting but bonded, but notification is configured, then notify when reconnect</a:t>
            </a:r>
          </a:p>
        </p:txBody>
      </p:sp>
      <p:pic>
        <p:nvPicPr>
          <p:cNvPr id="7" name="图片 6">
            <a:extLst>
              <a:ext uri="{FF2B5EF4-FFF2-40B4-BE49-F238E27FC236}">
                <a16:creationId xmlns:a16="http://schemas.microsoft.com/office/drawing/2014/main" id="{27978F74-16A4-FDFD-230A-12A179FE75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475" y="71008"/>
            <a:ext cx="5724525" cy="1969420"/>
          </a:xfrm>
          <a:prstGeom prst="rect">
            <a:avLst/>
          </a:prstGeom>
        </p:spPr>
      </p:pic>
    </p:spTree>
    <p:extLst>
      <p:ext uri="{BB962C8B-B14F-4D97-AF65-F5344CB8AC3E}">
        <p14:creationId xmlns:p14="http://schemas.microsoft.com/office/powerpoint/2010/main" val="2837518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Control Point Characteristics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838200" y="903590"/>
            <a:ext cx="10515600" cy="503986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The opcode is used by the server to determine which ASE Control operation is being initiated by the client</a:t>
            </a:r>
            <a:r>
              <a:rPr lang="en-US" altLang="zh-CN" sz="2200" dirty="0">
                <a:solidFill>
                  <a:schemeClr val="tx1">
                    <a:lumMod val="65000"/>
                    <a:lumOff val="35000"/>
                  </a:schemeClr>
                </a:solidFill>
              </a:rPr>
              <a:t>.</a:t>
            </a:r>
            <a:endParaRPr lang="en-US" dirty="0"/>
          </a:p>
          <a:p>
            <a:r>
              <a:rPr lang="en-US" sz="2200" dirty="0">
                <a:solidFill>
                  <a:schemeClr val="tx1">
                    <a:lumMod val="65000"/>
                    <a:lumOff val="35000"/>
                  </a:schemeClr>
                </a:solidFill>
              </a:rPr>
              <a:t> A notification of the ASE Control Point is used to provide a response to a client-initiated ASE Control operation.</a:t>
            </a:r>
          </a:p>
        </p:txBody>
      </p:sp>
    </p:spTree>
    <p:extLst>
      <p:ext uri="{BB962C8B-B14F-4D97-AF65-F5344CB8AC3E}">
        <p14:creationId xmlns:p14="http://schemas.microsoft.com/office/powerpoint/2010/main" val="4087852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1238250"/>
            <a:ext cx="11524424" cy="3848099"/>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752888" y="927290"/>
            <a:ext cx="11353800" cy="523081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ASE Control operations can be initiated by server or client.</a:t>
            </a:r>
          </a:p>
          <a:p>
            <a:r>
              <a:rPr lang="en-US" sz="2200" dirty="0">
                <a:solidFill>
                  <a:schemeClr val="tx1">
                    <a:lumMod val="65000"/>
                    <a:lumOff val="35000"/>
                  </a:schemeClr>
                </a:solidFill>
              </a:rPr>
              <a:t> Initiated by client</a:t>
            </a:r>
          </a:p>
          <a:p>
            <a:pPr lvl="1"/>
            <a:r>
              <a:rPr lang="en-US" b="1" dirty="0">
                <a:solidFill>
                  <a:schemeClr val="tx1">
                    <a:lumMod val="65000"/>
                    <a:lumOff val="35000"/>
                  </a:schemeClr>
                </a:solidFill>
              </a:rPr>
              <a:t>Success: send a notification of ASE Control Point to client. Can </a:t>
            </a:r>
          </a:p>
          <a:p>
            <a:pPr marL="457200" lvl="1" indent="0">
              <a:buNone/>
            </a:pPr>
            <a:r>
              <a:rPr lang="en-US" altLang="zh-CN" b="1" dirty="0">
                <a:solidFill>
                  <a:schemeClr val="tx1">
                    <a:lumMod val="65000"/>
                    <a:lumOff val="35000"/>
                  </a:schemeClr>
                </a:solidFill>
              </a:rPr>
              <a:t>     execute all of the operations </a:t>
            </a:r>
            <a:r>
              <a:rPr lang="en-US" altLang="zh-CN" b="1" dirty="0">
                <a:solidFill>
                  <a:srgbClr val="B60005"/>
                </a:solidFill>
              </a:rPr>
              <a:t>except Released </a:t>
            </a:r>
            <a:r>
              <a:rPr lang="en-US" altLang="zh-CN" b="1" dirty="0">
                <a:solidFill>
                  <a:schemeClr val="tx1">
                    <a:lumMod val="65000"/>
                    <a:lumOff val="35000"/>
                  </a:schemeClr>
                </a:solidFill>
              </a:rPr>
              <a:t>operation,</a:t>
            </a:r>
          </a:p>
          <a:p>
            <a:pPr marL="457200" lvl="1" indent="0">
              <a:buNone/>
            </a:pPr>
            <a:r>
              <a:rPr lang="en-US" altLang="zh-CN" b="1" dirty="0">
                <a:solidFill>
                  <a:schemeClr val="tx1">
                    <a:lumMod val="65000"/>
                    <a:lumOff val="35000"/>
                  </a:schemeClr>
                </a:solidFill>
              </a:rPr>
              <a:t>     and send ASE values during that ASE Control operation.	</a:t>
            </a:r>
          </a:p>
          <a:p>
            <a:pPr lvl="1"/>
            <a:r>
              <a:rPr lang="en-US" altLang="zh-CN" b="1" dirty="0">
                <a:solidFill>
                  <a:schemeClr val="tx1">
                    <a:lumMod val="65000"/>
                    <a:lumOff val="35000"/>
                  </a:schemeClr>
                </a:solidFill>
              </a:rPr>
              <a:t>Fail: send a notification to client with reason and additional </a:t>
            </a:r>
          </a:p>
          <a:p>
            <a:pPr marL="457200" lvl="1" indent="0">
              <a:buNone/>
            </a:pPr>
            <a:r>
              <a:rPr lang="en-US" altLang="zh-CN" b="1" dirty="0">
                <a:solidFill>
                  <a:schemeClr val="tx1">
                    <a:lumMod val="65000"/>
                    <a:lumOff val="35000"/>
                  </a:schemeClr>
                </a:solidFill>
              </a:rPr>
              <a:t>      information. </a:t>
            </a:r>
            <a:endParaRPr lang="en-US" b="1" dirty="0">
              <a:solidFill>
                <a:schemeClr val="tx1">
                  <a:lumMod val="65000"/>
                  <a:lumOff val="35000"/>
                </a:schemeClr>
              </a:solidFill>
            </a:endParaRPr>
          </a:p>
          <a:p>
            <a:r>
              <a:rPr lang="en-US" altLang="zh-CN" dirty="0">
                <a:solidFill>
                  <a:schemeClr val="tx1">
                    <a:lumMod val="65000"/>
                    <a:lumOff val="35000"/>
                  </a:schemeClr>
                </a:solidFill>
              </a:rPr>
              <a:t> Initiated by server</a:t>
            </a:r>
          </a:p>
          <a:p>
            <a:pPr lvl="1"/>
            <a:r>
              <a:rPr lang="en-US" altLang="zh-CN" b="1" dirty="0">
                <a:solidFill>
                  <a:schemeClr val="tx1">
                    <a:lumMod val="65000"/>
                    <a:lumOff val="35000"/>
                  </a:schemeClr>
                </a:solidFill>
              </a:rPr>
              <a:t>Can execute all of the operations, and send ASE values during </a:t>
            </a:r>
          </a:p>
          <a:p>
            <a:pPr marL="457200" lvl="1" indent="0">
              <a:buNone/>
            </a:pPr>
            <a:r>
              <a:rPr lang="en-US" altLang="zh-CN" b="1" dirty="0">
                <a:solidFill>
                  <a:schemeClr val="tx1">
                    <a:lumMod val="65000"/>
                    <a:lumOff val="35000"/>
                  </a:schemeClr>
                </a:solidFill>
              </a:rPr>
              <a:t>     that ASE Control operation. Not send a notification of the ASE </a:t>
            </a:r>
          </a:p>
          <a:p>
            <a:pPr marL="457200" lvl="1" indent="0">
              <a:buNone/>
            </a:pPr>
            <a:r>
              <a:rPr lang="en-US" altLang="zh-CN" b="1" dirty="0">
                <a:solidFill>
                  <a:schemeClr val="tx1">
                    <a:lumMod val="65000"/>
                    <a:lumOff val="35000"/>
                  </a:schemeClr>
                </a:solidFill>
              </a:rPr>
              <a:t>     Control Point characteristic value when completing an </a:t>
            </a:r>
          </a:p>
          <a:p>
            <a:pPr marL="457200" lvl="1" indent="0">
              <a:buNone/>
            </a:pPr>
            <a:r>
              <a:rPr lang="en-US" altLang="zh-CN" b="1" dirty="0">
                <a:solidFill>
                  <a:schemeClr val="tx1">
                    <a:lumMod val="65000"/>
                    <a:lumOff val="35000"/>
                  </a:schemeClr>
                </a:solidFill>
              </a:rPr>
              <a:t>     autonomously-initiated ASE Control operation.</a:t>
            </a:r>
          </a:p>
          <a:p>
            <a:r>
              <a:rPr lang="en-US" dirty="0">
                <a:solidFill>
                  <a:schemeClr val="tx1">
                    <a:lumMod val="65000"/>
                    <a:lumOff val="35000"/>
                  </a:schemeClr>
                </a:solidFill>
              </a:rPr>
              <a:t> All of the parameters have </a:t>
            </a:r>
            <a:r>
              <a:rPr lang="en-US" dirty="0" err="1">
                <a:solidFill>
                  <a:schemeClr val="tx1">
                    <a:lumMod val="65000"/>
                    <a:lumOff val="35000"/>
                  </a:schemeClr>
                </a:solidFill>
              </a:rPr>
              <a:t>Number_of_ASEs</a:t>
            </a:r>
            <a:r>
              <a:rPr lang="en-US" dirty="0">
                <a:solidFill>
                  <a:schemeClr val="tx1">
                    <a:lumMod val="65000"/>
                    <a:lumOff val="35000"/>
                  </a:schemeClr>
                </a:solidFill>
              </a:rPr>
              <a:t> and </a:t>
            </a:r>
            <a:r>
              <a:rPr lang="en-US" dirty="0" err="1">
                <a:solidFill>
                  <a:schemeClr val="tx1">
                    <a:lumMod val="65000"/>
                    <a:lumOff val="35000"/>
                  </a:schemeClr>
                </a:solidFill>
              </a:rPr>
              <a:t>ASE_ID</a:t>
            </a:r>
            <a:r>
              <a:rPr lang="en-US" dirty="0">
                <a:solidFill>
                  <a:schemeClr val="tx1">
                    <a:lumMod val="65000"/>
                    <a:lumOff val="35000"/>
                  </a:schemeClr>
                </a:solidFill>
              </a:rPr>
              <a:t>[</a:t>
            </a:r>
            <a:r>
              <a:rPr lang="en-US" dirty="0" err="1">
                <a:solidFill>
                  <a:schemeClr val="tx1">
                    <a:lumMod val="65000"/>
                    <a:lumOff val="35000"/>
                  </a:schemeClr>
                </a:solidFill>
              </a:rPr>
              <a:t>i</a:t>
            </a:r>
            <a:r>
              <a:rPr lang="en-US" dirty="0">
                <a:solidFill>
                  <a:schemeClr val="tx1">
                    <a:lumMod val="65000"/>
                    <a:lumOff val="35000"/>
                  </a:schemeClr>
                </a:solidFill>
              </a:rPr>
              <a:t>]</a:t>
            </a:r>
          </a:p>
        </p:txBody>
      </p:sp>
      <p:pic>
        <p:nvPicPr>
          <p:cNvPr id="9" name="图片 8">
            <a:extLst>
              <a:ext uri="{FF2B5EF4-FFF2-40B4-BE49-F238E27FC236}">
                <a16:creationId xmlns:a16="http://schemas.microsoft.com/office/drawing/2014/main" id="{A3B4E371-82B6-4BF3-F05F-20B06A8A8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10" name="图片 9">
            <a:extLst>
              <a:ext uri="{FF2B5EF4-FFF2-40B4-BE49-F238E27FC236}">
                <a16:creationId xmlns:a16="http://schemas.microsoft.com/office/drawing/2014/main" id="{A839AF52-A3A5-C24E-AB01-03C9D74B9E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11" name="文本框 10">
            <a:extLst>
              <a:ext uri="{FF2B5EF4-FFF2-40B4-BE49-F238E27FC236}">
                <a16:creationId xmlns:a16="http://schemas.microsoft.com/office/drawing/2014/main" id="{CF5C450C-B7C6-F19D-D8A3-D9ADC923CBD5}"/>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2" name="文本框 11">
            <a:extLst>
              <a:ext uri="{FF2B5EF4-FFF2-40B4-BE49-F238E27FC236}">
                <a16:creationId xmlns:a16="http://schemas.microsoft.com/office/drawing/2014/main" id="{6F302780-4DD0-261A-6E71-4AD6FF2646A2}"/>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2605286457"/>
      </p:ext>
    </p:extLst>
  </p:cSld>
  <p:clrMapOvr>
    <a:masterClrMapping/>
  </p:clrMapOvr>
</p:sld>
</file>

<file path=ppt/theme/theme1.xml><?xml version="1.0" encoding="utf-8"?>
<a:theme xmlns:a="http://schemas.openxmlformats.org/drawingml/2006/main" name="1_Office Theme">
  <a:themeElements>
    <a:clrScheme name="Custom 4">
      <a:dk1>
        <a:sysClr val="windowText" lastClr="000000"/>
      </a:dk1>
      <a:lt1>
        <a:sysClr val="window" lastClr="FFFFFF"/>
      </a:lt1>
      <a:dk2>
        <a:srgbClr val="44546A"/>
      </a:dk2>
      <a:lt2>
        <a:srgbClr val="E7E6E6"/>
      </a:lt2>
      <a:accent1>
        <a:srgbClr val="B60005"/>
      </a:accent1>
      <a:accent2>
        <a:srgbClr val="FFCFC9"/>
      </a:accent2>
      <a:accent3>
        <a:srgbClr val="B2B2B2"/>
      </a:accent3>
      <a:accent4>
        <a:srgbClr val="A3E0E0"/>
      </a:accent4>
      <a:accent5>
        <a:srgbClr val="FFC165"/>
      </a:accent5>
      <a:accent6>
        <a:srgbClr val="C490AA"/>
      </a:accent6>
      <a:hlink>
        <a:srgbClr val="8496B0"/>
      </a:hlink>
      <a:folHlink>
        <a:srgbClr val="59595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risilicon.potx" id="{FDBC567A-7401-48F2-9DB1-50BE690A71C5}" vid="{180BCB8E-B893-4899-AF0D-9AC6A25B121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135679</TotalTime>
  <Words>1367</Words>
  <Application>Microsoft Office PowerPoint</Application>
  <PresentationFormat>宽屏</PresentationFormat>
  <Paragraphs>192</Paragraphs>
  <Slides>17</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等线</vt:lpstr>
      <vt:lpstr>微软雅黑</vt:lpstr>
      <vt:lpstr>Arial</vt:lpstr>
      <vt:lpstr>Calibri</vt:lpstr>
      <vt:lpstr>Wingdings</vt:lpstr>
      <vt:lpstr>1_Office Theme</vt:lpstr>
      <vt:lpstr> Audio Stream Control Service (ASCS) Introduction</vt:lpstr>
      <vt:lpstr>Agenda</vt:lpstr>
      <vt:lpstr>Concepts</vt:lpstr>
      <vt:lpstr>Service &amp; Characteristics</vt:lpstr>
      <vt:lpstr>Service &amp; Characteristics</vt:lpstr>
      <vt:lpstr>ASE state management</vt:lpstr>
      <vt:lpstr>ASE Characteristics</vt:lpstr>
      <vt:lpstr>ASE Control Point Characteristics</vt:lpstr>
      <vt:lpstr>ASE State Machine</vt:lpstr>
      <vt:lpstr>ASE State Machine</vt:lpstr>
      <vt:lpstr>ASE State Machine</vt:lpstr>
      <vt:lpstr>ASE State Machine</vt:lpstr>
      <vt:lpstr>ASE State Machine</vt:lpstr>
      <vt:lpstr>ASE State Machine</vt:lpstr>
      <vt:lpstr>ASE Test Suite</vt:lpstr>
      <vt:lpstr>ASE Test Suite</vt:lpstr>
      <vt:lpstr> </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Yukun</dc:creator>
  <cp:lastModifiedBy>春浩 姜</cp:lastModifiedBy>
  <cp:revision>7674</cp:revision>
  <dcterms:created xsi:type="dcterms:W3CDTF">2015-11-22T03:10:36Z</dcterms:created>
  <dcterms:modified xsi:type="dcterms:W3CDTF">2023-11-18T16:24:15Z</dcterms:modified>
</cp:coreProperties>
</file>