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434" r:id="rId3"/>
    <p:sldId id="419" r:id="rId4"/>
    <p:sldId id="525" r:id="rId5"/>
    <p:sldId id="527" r:id="rId6"/>
    <p:sldId id="528" r:id="rId7"/>
    <p:sldId id="529" r:id="rId8"/>
    <p:sldId id="530" r:id="rId9"/>
    <p:sldId id="526" r:id="rId10"/>
    <p:sldId id="511" r:id="rId11"/>
    <p:sldId id="512" r:id="rId12"/>
    <p:sldId id="513" r:id="rId13"/>
    <p:sldId id="514" r:id="rId14"/>
    <p:sldId id="516" r:id="rId15"/>
    <p:sldId id="517" r:id="rId16"/>
    <p:sldId id="518" r:id="rId17"/>
    <p:sldId id="519" r:id="rId18"/>
    <p:sldId id="520" r:id="rId19"/>
    <p:sldId id="521" r:id="rId20"/>
    <p:sldId id="522" r:id="rId21"/>
    <p:sldId id="523" r:id="rId22"/>
    <p:sldId id="524" r:id="rId23"/>
    <p:sldId id="45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Gail" initials="ZG" lastIdx="1" clrIdx="0">
    <p:extLst>
      <p:ext uri="{19B8F6BF-5375-455C-9EA6-DF929625EA0E}">
        <p15:presenceInfo xmlns:p15="http://schemas.microsoft.com/office/powerpoint/2012/main" userId="S-1-5-21-1238556467-1463016181-1696733697-220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5"/>
    <a:srgbClr val="B9B9B9"/>
    <a:srgbClr val="0033CC"/>
    <a:srgbClr val="FFFFFF"/>
    <a:srgbClr val="595959"/>
    <a:srgbClr val="FF7C80"/>
    <a:srgbClr val="FF2D13"/>
    <a:srgbClr val="727171"/>
    <a:srgbClr val="C9CACA"/>
    <a:srgbClr val="A3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3832" autoAdjust="0"/>
  </p:normalViewPr>
  <p:slideViewPr>
    <p:cSldViewPr snapToGrid="0">
      <p:cViewPr varScale="1">
        <p:scale>
          <a:sx n="133" d="100"/>
          <a:sy n="133" d="100"/>
        </p:scale>
        <p:origin x="1116" y="11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pPr/>
              <a:t>2023/12/27</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pPr/>
              <a:t>‹#›</a:t>
            </a:fld>
            <a:endParaRPr lang="zh-CN" altLang="en-US"/>
          </a:p>
        </p:txBody>
      </p:sp>
    </p:spTree>
    <p:extLst>
      <p:ext uri="{BB962C8B-B14F-4D97-AF65-F5344CB8AC3E}">
        <p14:creationId xmlns:p14="http://schemas.microsoft.com/office/powerpoint/2010/main" val="40682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80D0B-8D00-4DBF-9D3E-DD6CF5D9A421}" type="datetimeFigureOut">
              <a:rPr lang="zh-CN" altLang="en-US" smtClean="0"/>
              <a:pPr/>
              <a:t>2023/12/27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C2E81-CA76-43A8-80AE-97770383B6B0}" type="slidenum">
              <a:rPr lang="zh-CN" altLang="en-US" smtClean="0"/>
              <a:pPr/>
              <a:t>‹#›</a:t>
            </a:fld>
            <a:endParaRPr lang="zh-CN" altLang="en-US"/>
          </a:p>
        </p:txBody>
      </p:sp>
    </p:spTree>
    <p:extLst>
      <p:ext uri="{BB962C8B-B14F-4D97-AF65-F5344CB8AC3E}">
        <p14:creationId xmlns:p14="http://schemas.microsoft.com/office/powerpoint/2010/main" val="215236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这是说</a:t>
            </a:r>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11</a:t>
            </a:fld>
            <a:endParaRPr lang="zh-CN" altLang="en-US"/>
          </a:p>
        </p:txBody>
      </p:sp>
    </p:spTree>
    <p:extLst>
      <p:ext uri="{BB962C8B-B14F-4D97-AF65-F5344CB8AC3E}">
        <p14:creationId xmlns:p14="http://schemas.microsoft.com/office/powerpoint/2010/main" val="3608578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12</a:t>
            </a:fld>
            <a:endParaRPr lang="zh-CN" altLang="en-US"/>
          </a:p>
        </p:txBody>
      </p:sp>
    </p:spTree>
    <p:extLst>
      <p:ext uri="{BB962C8B-B14F-4D97-AF65-F5344CB8AC3E}">
        <p14:creationId xmlns:p14="http://schemas.microsoft.com/office/powerpoint/2010/main" val="5683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13</a:t>
            </a:fld>
            <a:endParaRPr lang="zh-CN" altLang="en-US"/>
          </a:p>
        </p:txBody>
      </p:sp>
    </p:spTree>
    <p:extLst>
      <p:ext uri="{BB962C8B-B14F-4D97-AF65-F5344CB8AC3E}">
        <p14:creationId xmlns:p14="http://schemas.microsoft.com/office/powerpoint/2010/main" val="262556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14</a:t>
            </a:fld>
            <a:endParaRPr lang="zh-CN" altLang="en-US"/>
          </a:p>
        </p:txBody>
      </p:sp>
    </p:spTree>
    <p:extLst>
      <p:ext uri="{BB962C8B-B14F-4D97-AF65-F5344CB8AC3E}">
        <p14:creationId xmlns:p14="http://schemas.microsoft.com/office/powerpoint/2010/main" val="311218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15</a:t>
            </a:fld>
            <a:endParaRPr lang="zh-CN" altLang="en-US"/>
          </a:p>
        </p:txBody>
      </p:sp>
    </p:spTree>
    <p:extLst>
      <p:ext uri="{BB962C8B-B14F-4D97-AF65-F5344CB8AC3E}">
        <p14:creationId xmlns:p14="http://schemas.microsoft.com/office/powerpoint/2010/main" val="1602054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16</a:t>
            </a:fld>
            <a:endParaRPr lang="zh-CN" altLang="en-US"/>
          </a:p>
        </p:txBody>
      </p:sp>
    </p:spTree>
    <p:extLst>
      <p:ext uri="{BB962C8B-B14F-4D97-AF65-F5344CB8AC3E}">
        <p14:creationId xmlns:p14="http://schemas.microsoft.com/office/powerpoint/2010/main" val="15641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17</a:t>
            </a:fld>
            <a:endParaRPr lang="zh-CN" altLang="en-US"/>
          </a:p>
        </p:txBody>
      </p:sp>
    </p:spTree>
    <p:extLst>
      <p:ext uri="{BB962C8B-B14F-4D97-AF65-F5344CB8AC3E}">
        <p14:creationId xmlns:p14="http://schemas.microsoft.com/office/powerpoint/2010/main" val="334537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18</a:t>
            </a:fld>
            <a:endParaRPr lang="zh-CN" altLang="en-US"/>
          </a:p>
        </p:txBody>
      </p:sp>
    </p:spTree>
    <p:extLst>
      <p:ext uri="{BB962C8B-B14F-4D97-AF65-F5344CB8AC3E}">
        <p14:creationId xmlns:p14="http://schemas.microsoft.com/office/powerpoint/2010/main" val="2093896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19</a:t>
            </a:fld>
            <a:endParaRPr lang="zh-CN" altLang="en-US"/>
          </a:p>
        </p:txBody>
      </p:sp>
    </p:spTree>
    <p:extLst>
      <p:ext uri="{BB962C8B-B14F-4D97-AF65-F5344CB8AC3E}">
        <p14:creationId xmlns:p14="http://schemas.microsoft.com/office/powerpoint/2010/main" val="713044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20</a:t>
            </a:fld>
            <a:endParaRPr lang="zh-CN" altLang="en-US"/>
          </a:p>
        </p:txBody>
      </p:sp>
    </p:spTree>
    <p:extLst>
      <p:ext uri="{BB962C8B-B14F-4D97-AF65-F5344CB8AC3E}">
        <p14:creationId xmlns:p14="http://schemas.microsoft.com/office/powerpoint/2010/main" val="819685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21</a:t>
            </a:fld>
            <a:endParaRPr lang="zh-CN" altLang="en-US"/>
          </a:p>
        </p:txBody>
      </p:sp>
    </p:spTree>
    <p:extLst>
      <p:ext uri="{BB962C8B-B14F-4D97-AF65-F5344CB8AC3E}">
        <p14:creationId xmlns:p14="http://schemas.microsoft.com/office/powerpoint/2010/main" val="1343150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22</a:t>
            </a:fld>
            <a:endParaRPr lang="zh-CN" altLang="en-US"/>
          </a:p>
        </p:txBody>
      </p:sp>
    </p:spTree>
    <p:extLst>
      <p:ext uri="{BB962C8B-B14F-4D97-AF65-F5344CB8AC3E}">
        <p14:creationId xmlns:p14="http://schemas.microsoft.com/office/powerpoint/2010/main" val="1765919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4</a:t>
            </a:fld>
            <a:endParaRPr lang="zh-CN" altLang="en-US"/>
          </a:p>
        </p:txBody>
      </p:sp>
    </p:spTree>
    <p:extLst>
      <p:ext uri="{BB962C8B-B14F-4D97-AF65-F5344CB8AC3E}">
        <p14:creationId xmlns:p14="http://schemas.microsoft.com/office/powerpoint/2010/main" val="2881550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5</a:t>
            </a:fld>
            <a:endParaRPr lang="zh-CN" altLang="en-US"/>
          </a:p>
        </p:txBody>
      </p:sp>
    </p:spTree>
    <p:extLst>
      <p:ext uri="{BB962C8B-B14F-4D97-AF65-F5344CB8AC3E}">
        <p14:creationId xmlns:p14="http://schemas.microsoft.com/office/powerpoint/2010/main" val="252151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6</a:t>
            </a:fld>
            <a:endParaRPr lang="zh-CN" altLang="en-US"/>
          </a:p>
        </p:txBody>
      </p:sp>
    </p:spTree>
    <p:extLst>
      <p:ext uri="{BB962C8B-B14F-4D97-AF65-F5344CB8AC3E}">
        <p14:creationId xmlns:p14="http://schemas.microsoft.com/office/powerpoint/2010/main" val="103229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7</a:t>
            </a:fld>
            <a:endParaRPr lang="zh-CN" altLang="en-US"/>
          </a:p>
        </p:txBody>
      </p:sp>
    </p:spTree>
    <p:extLst>
      <p:ext uri="{BB962C8B-B14F-4D97-AF65-F5344CB8AC3E}">
        <p14:creationId xmlns:p14="http://schemas.microsoft.com/office/powerpoint/2010/main" val="3955599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8</a:t>
            </a:fld>
            <a:endParaRPr lang="zh-CN" altLang="en-US"/>
          </a:p>
        </p:txBody>
      </p:sp>
    </p:spTree>
    <p:extLst>
      <p:ext uri="{BB962C8B-B14F-4D97-AF65-F5344CB8AC3E}">
        <p14:creationId xmlns:p14="http://schemas.microsoft.com/office/powerpoint/2010/main" val="3699977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9</a:t>
            </a:fld>
            <a:endParaRPr lang="zh-CN" altLang="en-US"/>
          </a:p>
        </p:txBody>
      </p:sp>
    </p:spTree>
    <p:extLst>
      <p:ext uri="{BB962C8B-B14F-4D97-AF65-F5344CB8AC3E}">
        <p14:creationId xmlns:p14="http://schemas.microsoft.com/office/powerpoint/2010/main" val="381441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10</a:t>
            </a:fld>
            <a:endParaRPr lang="zh-CN" altLang="en-US"/>
          </a:p>
        </p:txBody>
      </p:sp>
    </p:spTree>
    <p:extLst>
      <p:ext uri="{BB962C8B-B14F-4D97-AF65-F5344CB8AC3E}">
        <p14:creationId xmlns:p14="http://schemas.microsoft.com/office/powerpoint/2010/main" val="727556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extLst>
      <p:ext uri="{BB962C8B-B14F-4D97-AF65-F5344CB8AC3E}">
        <p14:creationId xmlns:p14="http://schemas.microsoft.com/office/powerpoint/2010/main" val="10730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229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005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666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2023/12/27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7973" y="2439604"/>
            <a:ext cx="4196054" cy="1477142"/>
          </a:xfrm>
          <a:prstGeom prst="rect">
            <a:avLst/>
          </a:prstGeom>
        </p:spPr>
      </p:pic>
    </p:spTree>
    <p:extLst>
      <p:ext uri="{BB962C8B-B14F-4D97-AF65-F5344CB8AC3E}">
        <p14:creationId xmlns:p14="http://schemas.microsoft.com/office/powerpoint/2010/main" val="24312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53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76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pPr/>
              <a:t>2023/12/27</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915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261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2023/12/27</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2023/12/27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690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2023/12/27</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Tree>
    <p:extLst>
      <p:ext uri="{BB962C8B-B14F-4D97-AF65-F5344CB8AC3E}">
        <p14:creationId xmlns:p14="http://schemas.microsoft.com/office/powerpoint/2010/main" val="343092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
        <p:nvSpPr>
          <p:cNvPr id="9" name="TextBox 8"/>
          <p:cNvSpPr txBox="1"/>
          <p:nvPr/>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i="1" baseline="0" dirty="0">
                <a:solidFill>
                  <a:schemeClr val="tx1">
                    <a:lumMod val="65000"/>
                    <a:lumOff val="35000"/>
                  </a:schemeClr>
                </a:solidFill>
              </a:rPr>
              <a:t>Company Proprietary and Confidential</a:t>
            </a:r>
          </a:p>
        </p:txBody>
      </p:sp>
    </p:spTree>
    <p:extLst>
      <p:ext uri="{BB962C8B-B14F-4D97-AF65-F5344CB8AC3E}">
        <p14:creationId xmlns:p14="http://schemas.microsoft.com/office/powerpoint/2010/main" val="2568424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69265"/>
            <a:ext cx="10375469" cy="1101093"/>
          </a:xfrm>
        </p:spPr>
        <p:txBody>
          <a:bodyPr>
            <a:normAutofit fontScale="90000"/>
          </a:bodyPr>
          <a:lstStyle/>
          <a:p>
            <a:br>
              <a:rPr lang="en-US" altLang="zh-CN" dirty="0"/>
            </a:br>
            <a:r>
              <a:rPr lang="en-US" altLang="zh-CN" dirty="0"/>
              <a:t>Media Control Profile(</a:t>
            </a:r>
            <a:r>
              <a:rPr lang="en-US" altLang="zh-CN" dirty="0" err="1"/>
              <a:t>MCP</a:t>
            </a:r>
            <a:r>
              <a:rPr lang="en-US" altLang="zh-CN" dirty="0"/>
              <a:t>) Introduction</a:t>
            </a:r>
            <a:endParaRPr lang="zh-CN" altLang="en-US" dirty="0"/>
          </a:p>
        </p:txBody>
      </p:sp>
      <p:sp>
        <p:nvSpPr>
          <p:cNvPr id="4" name="Text Placeholder 3"/>
          <p:cNvSpPr>
            <a:spLocks noGrp="1"/>
          </p:cNvSpPr>
          <p:nvPr>
            <p:ph type="body" sz="quarter" idx="13"/>
          </p:nvPr>
        </p:nvSpPr>
        <p:spPr>
          <a:xfrm>
            <a:off x="852487" y="3715400"/>
            <a:ext cx="10362769" cy="457128"/>
          </a:xfrm>
        </p:spPr>
        <p:txBody>
          <a:bodyPr/>
          <a:lstStyle/>
          <a:p>
            <a:r>
              <a:rPr lang="en-US" altLang="zh-CN" b="0" dirty="0" err="1"/>
              <a:t>Chunhao</a:t>
            </a:r>
            <a:r>
              <a:rPr lang="en-US" altLang="zh-CN" b="0" dirty="0"/>
              <a:t> Jiang, CSPD</a:t>
            </a:r>
            <a:endParaRPr lang="zh-CN" altLang="en-US" b="0" dirty="0"/>
          </a:p>
        </p:txBody>
      </p:sp>
      <p:sp>
        <p:nvSpPr>
          <p:cNvPr id="5" name="Text Placeholder 4"/>
          <p:cNvSpPr>
            <a:spLocks noGrp="1"/>
          </p:cNvSpPr>
          <p:nvPr>
            <p:ph type="body" sz="quarter" idx="14"/>
          </p:nvPr>
        </p:nvSpPr>
        <p:spPr/>
        <p:txBody>
          <a:bodyPr/>
          <a:lstStyle/>
          <a:p>
            <a:r>
              <a:rPr lang="en-US" altLang="zh-CN" dirty="0"/>
              <a:t>	Jen, 2024</a:t>
            </a:r>
            <a:endParaRPr lang="zh-CN" altLang="en-US" dirty="0"/>
          </a:p>
        </p:txBody>
      </p:sp>
    </p:spTree>
    <p:extLst>
      <p:ext uri="{BB962C8B-B14F-4D97-AF65-F5344CB8AC3E}">
        <p14:creationId xmlns:p14="http://schemas.microsoft.com/office/powerpoint/2010/main" val="21956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1016989"/>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Service</a:t>
            </a:r>
          </a:p>
          <a:p>
            <a:pPr lvl="1"/>
            <a:r>
              <a:rPr lang="en-US" b="1" dirty="0"/>
              <a:t> </a:t>
            </a:r>
            <a:r>
              <a:rPr lang="en-US" sz="2200" b="1" dirty="0">
                <a:solidFill>
                  <a:schemeClr val="tx1">
                    <a:lumMod val="65000"/>
                    <a:lumOff val="35000"/>
                  </a:schemeClr>
                </a:solidFill>
              </a:rPr>
              <a:t>There shall be </a:t>
            </a:r>
            <a:r>
              <a:rPr lang="en-US" sz="2200" b="1" dirty="0">
                <a:solidFill>
                  <a:srgbClr val="B60005"/>
                </a:solidFill>
              </a:rPr>
              <a:t>no more than one </a:t>
            </a:r>
            <a:r>
              <a:rPr lang="en-US" sz="2200" b="1" dirty="0">
                <a:solidFill>
                  <a:schemeClr val="tx1">
                    <a:lumMod val="65000"/>
                    <a:lumOff val="35000"/>
                  </a:schemeClr>
                </a:solidFill>
              </a:rPr>
              <a:t>ASCS instance on a server.</a:t>
            </a:r>
          </a:p>
          <a:p>
            <a:pPr lvl="1"/>
            <a:r>
              <a:rPr lang="en-US" sz="2200" b="1" dirty="0">
                <a:solidFill>
                  <a:schemeClr val="tx1">
                    <a:lumMod val="65000"/>
                    <a:lumOff val="35000"/>
                  </a:schemeClr>
                </a:solidFill>
              </a:rPr>
              <a:t> ASCS shall be a </a:t>
            </a:r>
            <a:r>
              <a:rPr lang="en-US" sz="2200" b="1" dirty="0">
                <a:solidFill>
                  <a:srgbClr val="B60005"/>
                </a:solidFill>
              </a:rPr>
              <a:t>Primary Service </a:t>
            </a:r>
            <a:r>
              <a:rPr lang="en-US" sz="2200" b="1" dirty="0">
                <a:solidFill>
                  <a:schemeClr val="tx1">
                    <a:lumMod val="65000"/>
                    <a:lumOff val="35000"/>
                  </a:schemeClr>
                </a:solidFill>
              </a:rPr>
              <a:t>and the service UUID shall be set to Audio Stream Control</a:t>
            </a:r>
          </a:p>
          <a:p>
            <a:pPr lvl="1"/>
            <a:r>
              <a:rPr lang="en-US" sz="2200" b="1" dirty="0">
                <a:solidFill>
                  <a:schemeClr val="tx1">
                    <a:lumMod val="65000"/>
                    <a:lumOff val="35000"/>
                  </a:schemeClr>
                </a:solidFill>
              </a:rPr>
              <a:t> ASCS can be instantiated on devices that can accept the establishment of </a:t>
            </a:r>
            <a:r>
              <a:rPr lang="en-US" sz="2200" b="1" dirty="0">
                <a:solidFill>
                  <a:srgbClr val="B60005"/>
                </a:solidFill>
              </a:rPr>
              <a:t>unicast Audio Streams</a:t>
            </a:r>
          </a:p>
        </p:txBody>
      </p:sp>
    </p:spTree>
    <p:extLst>
      <p:ext uri="{BB962C8B-B14F-4D97-AF65-F5344CB8AC3E}">
        <p14:creationId xmlns:p14="http://schemas.microsoft.com/office/powerpoint/2010/main" val="1500857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71525" y="1570155"/>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Characteristics</a:t>
            </a:r>
          </a:p>
          <a:p>
            <a:pPr lvl="1"/>
            <a:r>
              <a:rPr lang="en-US" b="1" dirty="0"/>
              <a:t> </a:t>
            </a:r>
            <a:r>
              <a:rPr lang="en-US" sz="2200" b="1" dirty="0">
                <a:solidFill>
                  <a:schemeClr val="tx1">
                    <a:lumMod val="65000"/>
                    <a:lumOff val="35000"/>
                  </a:schemeClr>
                </a:solidFill>
              </a:rPr>
              <a:t>Sink ASE Characteristic: The server is said to act as Audio Sink for that ASE. There can be </a:t>
            </a:r>
            <a:r>
              <a:rPr lang="en-US" sz="2200" b="1" dirty="0">
                <a:solidFill>
                  <a:srgbClr val="B60005"/>
                </a:solidFill>
              </a:rPr>
              <a:t>more than one </a:t>
            </a:r>
            <a:r>
              <a:rPr lang="en-US" sz="2200" b="1" dirty="0">
                <a:solidFill>
                  <a:schemeClr val="tx1">
                    <a:lumMod val="65000"/>
                    <a:lumOff val="35000"/>
                  </a:schemeClr>
                </a:solidFill>
              </a:rPr>
              <a:t>Sink ASE characteristic on the server. </a:t>
            </a:r>
          </a:p>
          <a:p>
            <a:pPr lvl="1"/>
            <a:r>
              <a:rPr lang="en-US" sz="2200" b="1" dirty="0">
                <a:solidFill>
                  <a:schemeClr val="tx1">
                    <a:lumMod val="65000"/>
                    <a:lumOff val="35000"/>
                  </a:schemeClr>
                </a:solidFill>
              </a:rPr>
              <a:t> Source ASE Characteristic: The server is said to act as Audio Source for that ASE. There can be </a:t>
            </a:r>
            <a:r>
              <a:rPr lang="en-US" sz="2200" b="1" dirty="0">
                <a:solidFill>
                  <a:srgbClr val="B60005"/>
                </a:solidFill>
              </a:rPr>
              <a:t>more than one </a:t>
            </a:r>
            <a:r>
              <a:rPr lang="en-US" sz="2200" b="1" dirty="0">
                <a:solidFill>
                  <a:schemeClr val="tx1">
                    <a:lumMod val="65000"/>
                    <a:lumOff val="35000"/>
                  </a:schemeClr>
                </a:solidFill>
              </a:rPr>
              <a:t>Source ASE characteristic on the server.</a:t>
            </a:r>
          </a:p>
          <a:p>
            <a:pPr lvl="1"/>
            <a:r>
              <a:rPr lang="en-US" sz="2200" b="1" dirty="0">
                <a:solidFill>
                  <a:schemeClr val="tx1">
                    <a:lumMod val="65000"/>
                    <a:lumOff val="35000"/>
                  </a:schemeClr>
                </a:solidFill>
              </a:rPr>
              <a:t> ASE Control Point Characteristic: An ASE Control Point characteristic that clients use to configure parameters for each ASE exposed by the server. The ASE Control Point characteristic is used to operate on all ASEs, distinguishing each ASE by its </a:t>
            </a:r>
            <a:r>
              <a:rPr lang="en-US" sz="2200" b="1" dirty="0" err="1">
                <a:solidFill>
                  <a:schemeClr val="tx1">
                    <a:lumMod val="65000"/>
                    <a:lumOff val="35000"/>
                  </a:schemeClr>
                </a:solidFill>
              </a:rPr>
              <a:t>ASE_ID</a:t>
            </a:r>
            <a:r>
              <a:rPr lang="en-US" sz="2200" b="1" dirty="0">
                <a:solidFill>
                  <a:schemeClr val="tx1">
                    <a:lumMod val="65000"/>
                    <a:lumOff val="35000"/>
                  </a:schemeClr>
                </a:solidFill>
              </a:rPr>
              <a:t> value. </a:t>
            </a:r>
            <a:r>
              <a:rPr lang="en-US" sz="2200" b="1" dirty="0">
                <a:solidFill>
                  <a:srgbClr val="B60005"/>
                </a:solidFill>
              </a:rPr>
              <a:t>Only one </a:t>
            </a:r>
            <a:r>
              <a:rPr lang="en-US" sz="2200" b="1" dirty="0">
                <a:solidFill>
                  <a:schemeClr val="tx1">
                    <a:lumMod val="65000"/>
                    <a:lumOff val="35000"/>
                  </a:schemeClr>
                </a:solidFill>
              </a:rPr>
              <a:t>instance exist on the server.</a:t>
            </a:r>
          </a:p>
        </p:txBody>
      </p:sp>
      <p:pic>
        <p:nvPicPr>
          <p:cNvPr id="6" name="图片 5">
            <a:extLst>
              <a:ext uri="{FF2B5EF4-FFF2-40B4-BE49-F238E27FC236}">
                <a16:creationId xmlns:a16="http://schemas.microsoft.com/office/drawing/2014/main" id="{96814890-CA5F-E8F0-325E-2A31330CBAA6}"/>
              </a:ext>
            </a:extLst>
          </p:cNvPr>
          <p:cNvPicPr>
            <a:picLocks noChangeAspect="1"/>
          </p:cNvPicPr>
          <p:nvPr/>
        </p:nvPicPr>
        <p:blipFill>
          <a:blip r:embed="rId3" cstate="print"/>
          <a:stretch>
            <a:fillRect/>
          </a:stretch>
        </p:blipFill>
        <p:spPr>
          <a:xfrm>
            <a:off x="5128602" y="389579"/>
            <a:ext cx="7063398" cy="1905001"/>
          </a:xfrm>
          <a:prstGeom prst="rect">
            <a:avLst/>
          </a:prstGeom>
        </p:spPr>
      </p:pic>
    </p:spTree>
    <p:extLst>
      <p:ext uri="{BB962C8B-B14F-4D97-AF65-F5344CB8AC3E}">
        <p14:creationId xmlns:p14="http://schemas.microsoft.com/office/powerpoint/2010/main" val="344435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Management</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9068"/>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dirty="0"/>
              <a:t>M</a:t>
            </a:r>
            <a:r>
              <a:rPr lang="en-US" sz="2200" dirty="0">
                <a:solidFill>
                  <a:schemeClr val="tx1">
                    <a:lumMod val="65000"/>
                    <a:lumOff val="35000"/>
                  </a:schemeClr>
                </a:solidFill>
              </a:rPr>
              <a:t>aintained by the server and shared with a</a:t>
            </a:r>
          </a:p>
          <a:p>
            <a:pPr>
              <a:buNone/>
            </a:pPr>
            <a:r>
              <a:rPr lang="en-US" dirty="0"/>
              <a:t>     </a:t>
            </a:r>
            <a:r>
              <a:rPr lang="en-US" sz="2200" dirty="0">
                <a:solidFill>
                  <a:schemeClr val="tx1">
                    <a:lumMod val="65000"/>
                    <a:lumOff val="35000"/>
                  </a:schemeClr>
                </a:solidFill>
              </a:rPr>
              <a:t> client using ASE characteristics.</a:t>
            </a:r>
          </a:p>
          <a:p>
            <a:r>
              <a:rPr lang="en-US" sz="2200" dirty="0">
                <a:solidFill>
                  <a:schemeClr val="tx1">
                    <a:lumMod val="65000"/>
                    <a:lumOff val="35000"/>
                  </a:schemeClr>
                </a:solidFill>
              </a:rPr>
              <a:t> State(</a:t>
            </a:r>
            <a:r>
              <a:rPr lang="en-US" sz="2200" dirty="0" err="1">
                <a:solidFill>
                  <a:schemeClr val="tx1">
                    <a:lumMod val="65000"/>
                    <a:lumOff val="35000"/>
                  </a:schemeClr>
                </a:solidFill>
              </a:rPr>
              <a:t>ASE_state</a:t>
            </a:r>
            <a:r>
              <a:rPr lang="en-US" sz="2200" dirty="0">
                <a:solidFill>
                  <a:schemeClr val="tx1">
                    <a:lumMod val="65000"/>
                    <a:lumOff val="35000"/>
                  </a:schemeClr>
                </a:solidFill>
              </a:rPr>
              <a:t>) &amp; Operation(opcode)</a:t>
            </a:r>
          </a:p>
          <a:p>
            <a:r>
              <a:rPr lang="en-US" dirty="0"/>
              <a:t> Client can control state machine by writing to </a:t>
            </a:r>
          </a:p>
          <a:p>
            <a:pPr>
              <a:buNone/>
            </a:pPr>
            <a:r>
              <a:rPr lang="en-US" dirty="0"/>
              <a:t>      the ASE Control Point characteristics</a:t>
            </a:r>
          </a:p>
          <a:p>
            <a:r>
              <a:rPr lang="en-US" sz="2200" dirty="0">
                <a:solidFill>
                  <a:schemeClr val="tx1">
                    <a:lumMod val="65000"/>
                    <a:lumOff val="35000"/>
                  </a:schemeClr>
                </a:solidFill>
              </a:rPr>
              <a:t> Server </a:t>
            </a:r>
            <a:r>
              <a:rPr lang="en-US" dirty="0"/>
              <a:t>can autonomously </a:t>
            </a:r>
            <a:r>
              <a:rPr lang="en-US" altLang="zh-CN" dirty="0"/>
              <a:t>control state machine</a:t>
            </a:r>
          </a:p>
          <a:p>
            <a:r>
              <a:rPr lang="en-US" sz="2200" dirty="0">
                <a:solidFill>
                  <a:schemeClr val="tx1">
                    <a:lumMod val="65000"/>
                    <a:lumOff val="35000"/>
                  </a:schemeClr>
                </a:solidFill>
              </a:rPr>
              <a:t> </a:t>
            </a:r>
            <a:r>
              <a:rPr lang="en-US" dirty="0"/>
              <a:t>Client can read current state of server</a:t>
            </a:r>
          </a:p>
          <a:p>
            <a:r>
              <a:rPr lang="en-US" sz="2200" dirty="0">
                <a:solidFill>
                  <a:schemeClr val="tx1">
                    <a:lumMod val="65000"/>
                    <a:lumOff val="35000"/>
                  </a:schemeClr>
                </a:solidFill>
              </a:rPr>
              <a:t> Server </a:t>
            </a:r>
            <a:r>
              <a:rPr lang="en-US" dirty="0"/>
              <a:t>can notify client current state</a:t>
            </a:r>
            <a:endParaRPr lang="en-US" sz="2200" dirty="0">
              <a:solidFill>
                <a:schemeClr val="tx1">
                  <a:lumMod val="65000"/>
                  <a:lumOff val="35000"/>
                </a:schemeClr>
              </a:solidFill>
            </a:endParaRPr>
          </a:p>
        </p:txBody>
      </p:sp>
      <p:pic>
        <p:nvPicPr>
          <p:cNvPr id="6" name="图片 5">
            <a:extLst>
              <a:ext uri="{FF2B5EF4-FFF2-40B4-BE49-F238E27FC236}">
                <a16:creationId xmlns:a16="http://schemas.microsoft.com/office/drawing/2014/main" id="{6DA5B60B-56FA-8022-157A-3B2D7BFE2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8"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93774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Same characteristic have same UUID, </a:t>
            </a:r>
          </a:p>
          <a:p>
            <a:pPr marL="0" indent="0">
              <a:buNone/>
            </a:pPr>
            <a:r>
              <a:rPr lang="en-US" altLang="zh-CN" sz="2200" dirty="0">
                <a:solidFill>
                  <a:schemeClr val="tx1">
                    <a:lumMod val="65000"/>
                    <a:lumOff val="35000"/>
                  </a:schemeClr>
                </a:solidFill>
              </a:rPr>
              <a:t>     but have different handle, handle </a:t>
            </a:r>
          </a:p>
          <a:p>
            <a:pPr marL="0" indent="0">
              <a:buNone/>
            </a:pPr>
            <a:r>
              <a:rPr lang="en-US" altLang="zh-CN" dirty="0"/>
              <a:t>     </a:t>
            </a:r>
            <a:r>
              <a:rPr lang="en-US" altLang="zh-CN" sz="2200" dirty="0">
                <a:solidFill>
                  <a:schemeClr val="tx1">
                    <a:lumMod val="65000"/>
                    <a:lumOff val="35000"/>
                  </a:schemeClr>
                </a:solidFill>
              </a:rPr>
              <a:t>indicate different stream, </a:t>
            </a:r>
            <a:r>
              <a:rPr lang="en-US" altLang="zh-CN" sz="2200" dirty="0" err="1">
                <a:solidFill>
                  <a:schemeClr val="tx1">
                    <a:lumMod val="65000"/>
                    <a:lumOff val="35000"/>
                  </a:schemeClr>
                </a:solidFill>
              </a:rPr>
              <a:t>ASE_ID</a:t>
            </a:r>
            <a:r>
              <a:rPr lang="en-US" altLang="zh-CN" sz="2200" dirty="0">
                <a:solidFill>
                  <a:schemeClr val="tx1">
                    <a:lumMod val="65000"/>
                    <a:lumOff val="35000"/>
                  </a:schemeClr>
                </a:solidFill>
              </a:rPr>
              <a:t> is unique in same client and in same UUID.</a:t>
            </a:r>
            <a:endParaRPr lang="en-US" dirty="0"/>
          </a:p>
          <a:p>
            <a:r>
              <a:rPr lang="en-US" sz="2200" dirty="0">
                <a:solidFill>
                  <a:schemeClr val="tx1">
                    <a:lumMod val="65000"/>
                    <a:lumOff val="35000"/>
                  </a:schemeClr>
                </a:solidFill>
              </a:rPr>
              <a:t> Client ASE reading or being notified ASE characteristic value cannot gain any information about the ASE characteristic value at the same attribute handle that is exposed for a different client.</a:t>
            </a:r>
          </a:p>
          <a:p>
            <a:r>
              <a:rPr lang="en-US" sz="2200" dirty="0">
                <a:solidFill>
                  <a:schemeClr val="tx1">
                    <a:lumMod val="65000"/>
                    <a:lumOff val="35000"/>
                  </a:schemeClr>
                </a:solidFill>
              </a:rPr>
              <a:t> The server should allocate local resources which can be affected by a change in the state of an ASE as it sees fit. The behavior of the server in deciding whether to accept client requests that can change the state of an ASE is left to the implementation.</a:t>
            </a:r>
          </a:p>
          <a:p>
            <a:r>
              <a:rPr lang="en-US" dirty="0"/>
              <a:t> If the characteristic value changed:</a:t>
            </a:r>
          </a:p>
          <a:p>
            <a:pPr lvl="1"/>
            <a:r>
              <a:rPr lang="en-US" sz="2200" b="1" dirty="0">
                <a:solidFill>
                  <a:schemeClr val="tx1">
                    <a:lumMod val="65000"/>
                    <a:lumOff val="35000"/>
                  </a:schemeClr>
                </a:solidFill>
              </a:rPr>
              <a:t> If connecting and notification is configured, then notify immediately</a:t>
            </a:r>
          </a:p>
          <a:p>
            <a:pPr lvl="1"/>
            <a:r>
              <a:rPr lang="en-US" sz="2200" b="1" dirty="0">
                <a:solidFill>
                  <a:schemeClr val="tx1">
                    <a:lumMod val="65000"/>
                    <a:lumOff val="35000"/>
                  </a:schemeClr>
                </a:solidFill>
              </a:rPr>
              <a:t> If not connecting but bonded, but notification is configured, then notify when reconnect</a:t>
            </a:r>
          </a:p>
        </p:txBody>
      </p:sp>
      <p:pic>
        <p:nvPicPr>
          <p:cNvPr id="7" name="图片 6">
            <a:extLst>
              <a:ext uri="{FF2B5EF4-FFF2-40B4-BE49-F238E27FC236}">
                <a16:creationId xmlns:a16="http://schemas.microsoft.com/office/drawing/2014/main" id="{27978F74-16A4-FDFD-230A-12A179FE7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7475" y="71008"/>
            <a:ext cx="5724525" cy="1969420"/>
          </a:xfrm>
          <a:prstGeom prst="rect">
            <a:avLst/>
          </a:prstGeom>
        </p:spPr>
      </p:pic>
    </p:spTree>
    <p:extLst>
      <p:ext uri="{BB962C8B-B14F-4D97-AF65-F5344CB8AC3E}">
        <p14:creationId xmlns:p14="http://schemas.microsoft.com/office/powerpoint/2010/main" val="283751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Control Point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The opcode is used by the server to determine which ASE Control operation is being initiated by the client</a:t>
            </a:r>
            <a:r>
              <a:rPr lang="en-US" altLang="zh-CN" sz="2200" dirty="0">
                <a:solidFill>
                  <a:schemeClr val="tx1">
                    <a:lumMod val="65000"/>
                    <a:lumOff val="35000"/>
                  </a:schemeClr>
                </a:solidFill>
              </a:rPr>
              <a:t>.</a:t>
            </a:r>
            <a:endParaRPr lang="en-US" dirty="0"/>
          </a:p>
          <a:p>
            <a:r>
              <a:rPr lang="en-US" sz="2200" dirty="0">
                <a:solidFill>
                  <a:schemeClr val="tx1">
                    <a:lumMod val="65000"/>
                    <a:lumOff val="35000"/>
                  </a:schemeClr>
                </a:solidFill>
              </a:rPr>
              <a:t> A notification of the ASE Control Point is used to provide a response to a client-initiated ASE Control operation.</a:t>
            </a:r>
          </a:p>
        </p:txBody>
      </p:sp>
    </p:spTree>
    <p:extLst>
      <p:ext uri="{BB962C8B-B14F-4D97-AF65-F5344CB8AC3E}">
        <p14:creationId xmlns:p14="http://schemas.microsoft.com/office/powerpoint/2010/main" val="408785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1238250"/>
            <a:ext cx="11524424" cy="3848099"/>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52888" y="927290"/>
            <a:ext cx="11353800" cy="54325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ASE Control operations can be initiated by server or client.</a:t>
            </a:r>
          </a:p>
          <a:p>
            <a:r>
              <a:rPr lang="en-US" sz="2200" dirty="0">
                <a:solidFill>
                  <a:schemeClr val="tx1">
                    <a:lumMod val="65000"/>
                    <a:lumOff val="35000"/>
                  </a:schemeClr>
                </a:solidFill>
              </a:rPr>
              <a:t> Initiated by client</a:t>
            </a:r>
          </a:p>
          <a:p>
            <a:pPr lvl="1"/>
            <a:r>
              <a:rPr lang="en-US" b="1" dirty="0">
                <a:solidFill>
                  <a:schemeClr val="tx1">
                    <a:lumMod val="65000"/>
                    <a:lumOff val="35000"/>
                  </a:schemeClr>
                </a:solidFill>
              </a:rPr>
              <a:t>Success: </a:t>
            </a:r>
            <a:r>
              <a:rPr lang="en-US" b="1" dirty="0">
                <a:solidFill>
                  <a:srgbClr val="B60005"/>
                </a:solidFill>
              </a:rPr>
              <a:t>send a notification </a:t>
            </a:r>
            <a:r>
              <a:rPr lang="en-US" b="1" dirty="0">
                <a:solidFill>
                  <a:schemeClr val="tx1">
                    <a:lumMod val="65000"/>
                    <a:lumOff val="35000"/>
                  </a:schemeClr>
                </a:solidFill>
              </a:rPr>
              <a:t>of ASE Control Point to client. </a:t>
            </a:r>
          </a:p>
          <a:p>
            <a:pPr lvl="1">
              <a:buNone/>
            </a:pPr>
            <a:r>
              <a:rPr lang="en-US" b="1" dirty="0">
                <a:solidFill>
                  <a:schemeClr val="tx1">
                    <a:lumMod val="65000"/>
                    <a:lumOff val="35000"/>
                  </a:schemeClr>
                </a:solidFill>
              </a:rPr>
              <a:t>      Can </a:t>
            </a:r>
            <a:r>
              <a:rPr lang="en-US" altLang="zh-CN" b="1" dirty="0">
                <a:solidFill>
                  <a:schemeClr val="tx1">
                    <a:lumMod val="65000"/>
                    <a:lumOff val="35000"/>
                  </a:schemeClr>
                </a:solidFill>
              </a:rPr>
              <a:t>execute all of the operations </a:t>
            </a:r>
            <a:r>
              <a:rPr lang="en-US" altLang="zh-CN" b="1" dirty="0">
                <a:solidFill>
                  <a:srgbClr val="B60005"/>
                </a:solidFill>
              </a:rPr>
              <a:t>except Released </a:t>
            </a:r>
            <a:r>
              <a:rPr lang="en-US" altLang="zh-CN" b="1" dirty="0">
                <a:solidFill>
                  <a:schemeClr val="tx1">
                    <a:lumMod val="65000"/>
                    <a:lumOff val="35000"/>
                  </a:schemeClr>
                </a:solidFill>
              </a:rPr>
              <a:t>operation,</a:t>
            </a:r>
          </a:p>
          <a:p>
            <a:pPr marL="457200" lvl="1" indent="0">
              <a:buNone/>
            </a:pPr>
            <a:r>
              <a:rPr lang="en-US" altLang="zh-CN" b="1" dirty="0">
                <a:solidFill>
                  <a:schemeClr val="tx1">
                    <a:lumMod val="65000"/>
                    <a:lumOff val="35000"/>
                  </a:schemeClr>
                </a:solidFill>
              </a:rPr>
              <a:t>     and send ASE values during that ASE Control operation.	</a:t>
            </a:r>
          </a:p>
          <a:p>
            <a:pPr lvl="1"/>
            <a:r>
              <a:rPr lang="en-US" altLang="zh-CN" b="1" dirty="0">
                <a:solidFill>
                  <a:schemeClr val="tx1">
                    <a:lumMod val="65000"/>
                    <a:lumOff val="35000"/>
                  </a:schemeClr>
                </a:solidFill>
              </a:rPr>
              <a:t>Fail: send a notification to client with reason and additional </a:t>
            </a:r>
          </a:p>
          <a:p>
            <a:pPr marL="457200" lvl="1" indent="0">
              <a:buNone/>
            </a:pPr>
            <a:r>
              <a:rPr lang="en-US" altLang="zh-CN" b="1" dirty="0">
                <a:solidFill>
                  <a:schemeClr val="tx1">
                    <a:lumMod val="65000"/>
                    <a:lumOff val="35000"/>
                  </a:schemeClr>
                </a:solidFill>
              </a:rPr>
              <a:t>      information. </a:t>
            </a:r>
            <a:endParaRPr lang="en-US" b="1" dirty="0">
              <a:solidFill>
                <a:schemeClr val="tx1">
                  <a:lumMod val="65000"/>
                  <a:lumOff val="35000"/>
                </a:schemeClr>
              </a:solidFill>
            </a:endParaRPr>
          </a:p>
          <a:p>
            <a:r>
              <a:rPr lang="en-US" altLang="zh-CN" dirty="0">
                <a:solidFill>
                  <a:schemeClr val="tx1">
                    <a:lumMod val="65000"/>
                    <a:lumOff val="35000"/>
                  </a:schemeClr>
                </a:solidFill>
              </a:rPr>
              <a:t> Initiated by server</a:t>
            </a:r>
          </a:p>
          <a:p>
            <a:pPr lvl="1"/>
            <a:r>
              <a:rPr lang="en-US" altLang="zh-CN" b="1" dirty="0">
                <a:solidFill>
                  <a:schemeClr val="tx1">
                    <a:lumMod val="65000"/>
                    <a:lumOff val="35000"/>
                  </a:schemeClr>
                </a:solidFill>
              </a:rPr>
              <a:t>Can execute all of the operations, and send ASE values during </a:t>
            </a:r>
          </a:p>
          <a:p>
            <a:pPr marL="457200" lvl="1" indent="0">
              <a:buNone/>
            </a:pPr>
            <a:r>
              <a:rPr lang="en-US" altLang="zh-CN" b="1" dirty="0">
                <a:solidFill>
                  <a:schemeClr val="tx1">
                    <a:lumMod val="65000"/>
                    <a:lumOff val="35000"/>
                  </a:schemeClr>
                </a:solidFill>
              </a:rPr>
              <a:t>     that ASE Control operation. Not send a notification of the ASE </a:t>
            </a:r>
          </a:p>
          <a:p>
            <a:pPr marL="457200" lvl="1" indent="0">
              <a:buNone/>
            </a:pPr>
            <a:r>
              <a:rPr lang="en-US" altLang="zh-CN" b="1" dirty="0">
                <a:solidFill>
                  <a:schemeClr val="tx1">
                    <a:lumMod val="65000"/>
                    <a:lumOff val="35000"/>
                  </a:schemeClr>
                </a:solidFill>
              </a:rPr>
              <a:t>     Control Point characteristic value when completing an </a:t>
            </a:r>
          </a:p>
          <a:p>
            <a:pPr marL="457200" lvl="1" indent="0">
              <a:buNone/>
            </a:pPr>
            <a:r>
              <a:rPr lang="en-US" altLang="zh-CN" b="1" dirty="0">
                <a:solidFill>
                  <a:schemeClr val="tx1">
                    <a:lumMod val="65000"/>
                    <a:lumOff val="35000"/>
                  </a:schemeClr>
                </a:solidFill>
              </a:rPr>
              <a:t>     autonomously-initiated ASE Control operation.</a:t>
            </a:r>
          </a:p>
          <a:p>
            <a:r>
              <a:rPr lang="en-US" dirty="0">
                <a:solidFill>
                  <a:schemeClr val="tx1">
                    <a:lumMod val="65000"/>
                    <a:lumOff val="35000"/>
                  </a:schemeClr>
                </a:solidFill>
              </a:rPr>
              <a:t> All of the parameters have </a:t>
            </a:r>
            <a:r>
              <a:rPr lang="en-US" dirty="0" err="1">
                <a:solidFill>
                  <a:schemeClr val="tx1">
                    <a:lumMod val="65000"/>
                    <a:lumOff val="35000"/>
                  </a:schemeClr>
                </a:solidFill>
              </a:rPr>
              <a:t>Number_of_ASEs</a:t>
            </a:r>
            <a:r>
              <a:rPr lang="en-US" dirty="0">
                <a:solidFill>
                  <a:schemeClr val="tx1">
                    <a:lumMod val="65000"/>
                    <a:lumOff val="35000"/>
                  </a:schemeClr>
                </a:solidFill>
              </a:rPr>
              <a:t> and </a:t>
            </a:r>
            <a:r>
              <a:rPr lang="en-US" dirty="0" err="1">
                <a:solidFill>
                  <a:schemeClr val="tx1">
                    <a:lumMod val="65000"/>
                    <a:lumOff val="35000"/>
                  </a:schemeClr>
                </a:solidFill>
              </a:rPr>
              <a:t>ASE_ID</a:t>
            </a:r>
            <a:r>
              <a:rPr lang="en-US" dirty="0">
                <a:solidFill>
                  <a:schemeClr val="tx1">
                    <a:lumMod val="65000"/>
                    <a:lumOff val="35000"/>
                  </a:schemeClr>
                </a:solidFill>
              </a:rPr>
              <a:t>[</a:t>
            </a:r>
            <a:r>
              <a:rPr lang="en-US" dirty="0" err="1">
                <a:solidFill>
                  <a:schemeClr val="tx1">
                    <a:lumMod val="65000"/>
                    <a:lumOff val="35000"/>
                  </a:schemeClr>
                </a:solidFill>
              </a:rPr>
              <a:t>i</a:t>
            </a:r>
            <a:r>
              <a:rPr lang="en-US" dirty="0">
                <a:solidFill>
                  <a:schemeClr val="tx1">
                    <a:lumMod val="65000"/>
                    <a:lumOff val="35000"/>
                  </a:schemeClr>
                </a:solidFill>
              </a:rPr>
              <a:t>]</a:t>
            </a:r>
          </a:p>
        </p:txBody>
      </p:sp>
      <p:pic>
        <p:nvPicPr>
          <p:cNvPr id="9" name="图片 8">
            <a:extLst>
              <a:ext uri="{FF2B5EF4-FFF2-40B4-BE49-F238E27FC236}">
                <a16:creationId xmlns:a16="http://schemas.microsoft.com/office/drawing/2014/main" id="{A3B4E371-82B6-4BF3-F05F-20B06A8A80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10" name="图片 9">
            <a:extLst>
              <a:ext uri="{FF2B5EF4-FFF2-40B4-BE49-F238E27FC236}">
                <a16:creationId xmlns:a16="http://schemas.microsoft.com/office/drawing/2014/main" id="{A839AF52-A3A5-C24E-AB01-03C9D74B9E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11" name="文本框 10">
            <a:extLst>
              <a:ext uri="{FF2B5EF4-FFF2-40B4-BE49-F238E27FC236}">
                <a16:creationId xmlns:a16="http://schemas.microsoft.com/office/drawing/2014/main" id="{CF5C450C-B7C6-F19D-D8A3-D9ADC923CBD5}"/>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2" name="文本框 11">
            <a:extLst>
              <a:ext uri="{FF2B5EF4-FFF2-40B4-BE49-F238E27FC236}">
                <a16:creationId xmlns:a16="http://schemas.microsoft.com/office/drawing/2014/main" id="{6F302780-4DD0-261A-6E71-4AD6FF2646A2}"/>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60528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463996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Codec Configurate</a:t>
            </a:r>
          </a:p>
          <a:p>
            <a:pPr lvl="1"/>
            <a:r>
              <a:rPr lang="en-US" b="1" dirty="0">
                <a:solidFill>
                  <a:schemeClr val="tx1">
                    <a:lumMod val="65000"/>
                    <a:lumOff val="35000"/>
                  </a:schemeClr>
                </a:solidFill>
              </a:rPr>
              <a:t> Target latency: expect server return meaningful </a:t>
            </a:r>
          </a:p>
          <a:p>
            <a:pPr marL="457200" lvl="1" indent="0">
              <a:buNone/>
            </a:pPr>
            <a:r>
              <a:rPr lang="en-US" b="1" dirty="0">
                <a:solidFill>
                  <a:schemeClr val="tx1">
                    <a:lumMod val="65000"/>
                    <a:lumOff val="35000"/>
                  </a:schemeClr>
                </a:solidFill>
              </a:rPr>
              <a:t>      values for QoS preferences: </a:t>
            </a:r>
          </a:p>
          <a:p>
            <a:pPr lvl="2"/>
            <a:r>
              <a:rPr lang="en-US" b="1" dirty="0">
                <a:solidFill>
                  <a:schemeClr val="tx1">
                    <a:lumMod val="65000"/>
                    <a:lumOff val="35000"/>
                  </a:schemeClr>
                </a:solidFill>
              </a:rPr>
              <a:t>low latency, balance, high reliability.	</a:t>
            </a:r>
          </a:p>
          <a:p>
            <a:pPr lvl="1"/>
            <a:r>
              <a:rPr lang="en-US" b="1" dirty="0">
                <a:solidFill>
                  <a:schemeClr val="tx1">
                    <a:lumMod val="65000"/>
                    <a:lumOff val="35000"/>
                  </a:schemeClr>
                </a:solidFill>
              </a:rPr>
              <a:t> Target PHY: </a:t>
            </a:r>
            <a:r>
              <a:rPr lang="en-US" b="1" dirty="0" err="1">
                <a:solidFill>
                  <a:schemeClr val="tx1">
                    <a:lumMod val="65000"/>
                    <a:lumOff val="35000"/>
                  </a:schemeClr>
                </a:solidFill>
              </a:rPr>
              <a:t>1M</a:t>
            </a:r>
            <a:r>
              <a:rPr lang="en-US" b="1" dirty="0">
                <a:solidFill>
                  <a:schemeClr val="tx1">
                    <a:lumMod val="65000"/>
                    <a:lumOff val="35000"/>
                  </a:schemeClr>
                </a:solidFill>
              </a:rPr>
              <a:t>/</a:t>
            </a:r>
            <a:r>
              <a:rPr lang="en-US" b="1" dirty="0" err="1">
                <a:solidFill>
                  <a:schemeClr val="tx1">
                    <a:lumMod val="65000"/>
                    <a:lumOff val="35000"/>
                  </a:schemeClr>
                </a:solidFill>
              </a:rPr>
              <a:t>2M</a:t>
            </a:r>
            <a:r>
              <a:rPr lang="en-US" b="1" dirty="0">
                <a:solidFill>
                  <a:schemeClr val="tx1">
                    <a:lumMod val="65000"/>
                    <a:lumOff val="35000"/>
                  </a:schemeClr>
                </a:solidFill>
              </a:rPr>
              <a:t>/Coded	</a:t>
            </a:r>
          </a:p>
          <a:p>
            <a:pPr lvl="1"/>
            <a:r>
              <a:rPr lang="en-US" b="1" dirty="0">
                <a:solidFill>
                  <a:schemeClr val="tx1">
                    <a:lumMod val="65000"/>
                    <a:lumOff val="35000"/>
                  </a:schemeClr>
                </a:solidFill>
              </a:rPr>
              <a:t> Codec ID: Coding format, Company ID, VS codec ID</a:t>
            </a:r>
          </a:p>
          <a:p>
            <a:pPr lvl="1"/>
            <a:r>
              <a:rPr lang="en-US" b="1" dirty="0">
                <a:solidFill>
                  <a:schemeClr val="tx1">
                    <a:lumMod val="65000"/>
                    <a:lumOff val="35000"/>
                  </a:schemeClr>
                </a:solidFill>
              </a:rPr>
              <a:t> Codec Specific Configuration</a:t>
            </a:r>
          </a:p>
        </p:txBody>
      </p:sp>
      <p:pic>
        <p:nvPicPr>
          <p:cNvPr id="4" name="图片 3">
            <a:extLst>
              <a:ext uri="{FF2B5EF4-FFF2-40B4-BE49-F238E27FC236}">
                <a16:creationId xmlns:a16="http://schemas.microsoft.com/office/drawing/2014/main" id="{832C3E20-E589-93B8-2D3F-2A18B1CFC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889CF5BC-2156-9B3A-D7F7-D2B110E619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8DA4F497-0A6B-FD92-96DC-86692EBACE37}"/>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A57370D4-1067-0071-4334-529888C2C82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305620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715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QoS Configurate</a:t>
            </a:r>
          </a:p>
          <a:p>
            <a:pPr lvl="1"/>
            <a:r>
              <a:rPr lang="en-US" b="1" dirty="0">
                <a:solidFill>
                  <a:schemeClr val="tx1">
                    <a:lumMod val="65000"/>
                    <a:lumOff val="35000"/>
                  </a:schemeClr>
                </a:solidFill>
              </a:rPr>
              <a:t> The Config QoS operation is used to request a CIS   </a:t>
            </a:r>
          </a:p>
          <a:p>
            <a:pPr marL="457200" lvl="1" indent="0">
              <a:buNone/>
            </a:pPr>
            <a:r>
              <a:rPr lang="en-US" b="1" dirty="0">
                <a:solidFill>
                  <a:schemeClr val="tx1">
                    <a:lumMod val="65000"/>
                    <a:lumOff val="35000"/>
                  </a:schemeClr>
                </a:solidFill>
              </a:rPr>
              <a:t>      configuration preference with the server and to </a:t>
            </a:r>
          </a:p>
          <a:p>
            <a:pPr marL="457200" lvl="1" indent="0">
              <a:buNone/>
            </a:pPr>
            <a:r>
              <a:rPr lang="en-US" b="1" dirty="0">
                <a:solidFill>
                  <a:schemeClr val="tx1">
                    <a:lumMod val="65000"/>
                    <a:lumOff val="35000"/>
                  </a:schemeClr>
                </a:solidFill>
              </a:rPr>
              <a:t>      assign identifiers to the CIS. </a:t>
            </a:r>
          </a:p>
          <a:p>
            <a:pPr lvl="1"/>
            <a:r>
              <a:rPr lang="en-US" b="1" dirty="0">
                <a:solidFill>
                  <a:schemeClr val="tx1">
                    <a:lumMod val="65000"/>
                    <a:lumOff val="35000"/>
                  </a:schemeClr>
                </a:solidFill>
              </a:rPr>
              <a:t> CIS can exist </a:t>
            </a:r>
            <a:r>
              <a:rPr lang="en-US" b="1" dirty="0">
                <a:solidFill>
                  <a:srgbClr val="B60005"/>
                </a:solidFill>
              </a:rPr>
              <a:t>except Idle and Codec Configures</a:t>
            </a:r>
            <a:r>
              <a:rPr lang="en-US" b="1" dirty="0">
                <a:solidFill>
                  <a:schemeClr val="tx1">
                    <a:lumMod val="65000"/>
                    <a:lumOff val="35000"/>
                  </a:schemeClr>
                </a:solidFill>
              </a:rPr>
              <a:t>, </a:t>
            </a:r>
          </a:p>
          <a:p>
            <a:pPr marL="457200" lvl="1" indent="0">
              <a:buNone/>
            </a:pPr>
            <a:r>
              <a:rPr lang="en-US" b="1" dirty="0">
                <a:solidFill>
                  <a:schemeClr val="tx1">
                    <a:lumMod val="65000"/>
                    <a:lumOff val="35000"/>
                  </a:schemeClr>
                </a:solidFill>
              </a:rPr>
              <a:t>     because CIS parameters can be configured when </a:t>
            </a:r>
          </a:p>
          <a:p>
            <a:pPr marL="457200" lvl="1" indent="0">
              <a:buNone/>
            </a:pPr>
            <a:r>
              <a:rPr lang="en-US" b="1" dirty="0">
                <a:solidFill>
                  <a:schemeClr val="tx1">
                    <a:lumMod val="65000"/>
                    <a:lumOff val="35000"/>
                  </a:schemeClr>
                </a:solidFill>
              </a:rPr>
              <a:t>     QoS configured</a:t>
            </a:r>
          </a:p>
          <a:p>
            <a:pPr lvl="1"/>
            <a:r>
              <a:rPr lang="en-US" b="1" dirty="0">
                <a:solidFill>
                  <a:schemeClr val="tx1">
                    <a:lumMod val="65000"/>
                    <a:lumOff val="35000"/>
                  </a:schemeClr>
                </a:solidFill>
              </a:rPr>
              <a:t> The server shall not accept the Config QoS operation </a:t>
            </a:r>
          </a:p>
          <a:p>
            <a:pPr marL="457200" lvl="1" indent="0">
              <a:buNone/>
            </a:pPr>
            <a:r>
              <a:rPr lang="en-US" altLang="zh-CN" b="1" dirty="0">
                <a:solidFill>
                  <a:schemeClr val="tx1">
                    <a:lumMod val="65000"/>
                    <a:lumOff val="35000"/>
                  </a:schemeClr>
                </a:solidFill>
              </a:rPr>
              <a:t>     for that ASE if the configuration result in more than </a:t>
            </a:r>
          </a:p>
          <a:p>
            <a:pPr marL="457200" lvl="1" indent="0">
              <a:buNone/>
            </a:pPr>
            <a:r>
              <a:rPr lang="en-US" altLang="zh-CN" b="1" dirty="0">
                <a:solidFill>
                  <a:schemeClr val="tx1">
                    <a:lumMod val="65000"/>
                    <a:lumOff val="35000"/>
                  </a:schemeClr>
                </a:solidFill>
              </a:rPr>
              <a:t>      one Sink/Source ASE having </a:t>
            </a:r>
            <a:r>
              <a:rPr lang="en-US" altLang="zh-CN" b="1" dirty="0">
                <a:solidFill>
                  <a:srgbClr val="B60005"/>
                </a:solidFill>
              </a:rPr>
              <a:t>identical </a:t>
            </a:r>
            <a:r>
              <a:rPr lang="en-US" altLang="zh-CN" b="1" dirty="0" err="1">
                <a:solidFill>
                  <a:srgbClr val="B60005"/>
                </a:solidFill>
              </a:rPr>
              <a:t>CIG_ID</a:t>
            </a:r>
            <a:r>
              <a:rPr lang="en-US" altLang="zh-CN" b="1" dirty="0">
                <a:solidFill>
                  <a:srgbClr val="B60005"/>
                </a:solidFill>
              </a:rPr>
              <a:t> and </a:t>
            </a:r>
          </a:p>
          <a:p>
            <a:pPr marL="457200" lvl="1" indent="0">
              <a:buNone/>
            </a:pPr>
            <a:r>
              <a:rPr lang="en-US" altLang="zh-CN" b="1" dirty="0">
                <a:solidFill>
                  <a:srgbClr val="B60005"/>
                </a:solidFill>
              </a:rPr>
              <a:t>      </a:t>
            </a:r>
            <a:r>
              <a:rPr lang="en-US" altLang="zh-CN" b="1" dirty="0" err="1">
                <a:solidFill>
                  <a:srgbClr val="B60005"/>
                </a:solidFill>
              </a:rPr>
              <a:t>CIS_ID</a:t>
            </a:r>
            <a:r>
              <a:rPr lang="en-US" altLang="zh-CN" b="1" dirty="0">
                <a:solidFill>
                  <a:schemeClr val="tx1">
                    <a:lumMod val="65000"/>
                    <a:lumOff val="35000"/>
                  </a:schemeClr>
                </a:solidFill>
              </a:rPr>
              <a:t> parameter values for that client</a:t>
            </a:r>
            <a:endParaRPr lang="en-US" b="1" dirty="0">
              <a:solidFill>
                <a:schemeClr val="tx1">
                  <a:lumMod val="65000"/>
                  <a:lumOff val="35000"/>
                </a:schemeClr>
              </a:solidFill>
            </a:endParaRPr>
          </a:p>
          <a:p>
            <a:pPr lvl="1"/>
            <a:r>
              <a:rPr lang="en-US" b="1" dirty="0">
                <a:solidFill>
                  <a:schemeClr val="tx1">
                    <a:lumMod val="65000"/>
                    <a:lumOff val="35000"/>
                  </a:schemeClr>
                </a:solidFill>
              </a:rPr>
              <a:t> Parameters: CIS ID, CIG ID, SDU </a:t>
            </a:r>
            <a:r>
              <a:rPr lang="en-US" b="1" dirty="0" err="1">
                <a:solidFill>
                  <a:schemeClr val="tx1">
                    <a:lumMod val="65000"/>
                    <a:lumOff val="35000"/>
                  </a:schemeClr>
                </a:solidFill>
              </a:rPr>
              <a:t>Inertval</a:t>
            </a:r>
            <a:r>
              <a:rPr lang="en-US" b="1" dirty="0">
                <a:solidFill>
                  <a:schemeClr val="tx1">
                    <a:lumMod val="65000"/>
                    <a:lumOff val="35000"/>
                  </a:schemeClr>
                </a:solidFill>
              </a:rPr>
              <a:t>, Max SDU, </a:t>
            </a:r>
          </a:p>
          <a:p>
            <a:pPr lvl="1">
              <a:buNone/>
            </a:pPr>
            <a:r>
              <a:rPr lang="en-US" b="1" dirty="0">
                <a:solidFill>
                  <a:schemeClr val="tx1">
                    <a:lumMod val="65000"/>
                    <a:lumOff val="35000"/>
                  </a:schemeClr>
                </a:solidFill>
              </a:rPr>
              <a:t>      Retransmission Number, Max Transport Latency,</a:t>
            </a:r>
          </a:p>
          <a:p>
            <a:pPr lvl="1">
              <a:buNone/>
            </a:pPr>
            <a:r>
              <a:rPr lang="en-US" b="1" dirty="0">
                <a:solidFill>
                  <a:schemeClr val="tx1">
                    <a:lumMod val="65000"/>
                    <a:lumOff val="35000"/>
                  </a:schemeClr>
                </a:solidFill>
              </a:rPr>
              <a:t>     Presentation Delay</a:t>
            </a:r>
          </a:p>
        </p:txBody>
      </p:sp>
      <p:pic>
        <p:nvPicPr>
          <p:cNvPr id="4" name="图片 3">
            <a:extLst>
              <a:ext uri="{FF2B5EF4-FFF2-40B4-BE49-F238E27FC236}">
                <a16:creationId xmlns:a16="http://schemas.microsoft.com/office/drawing/2014/main" id="{199B4F04-F086-14CC-5C46-554836F4A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96D4468D-3D3F-E4AF-02C2-32F309D3F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7A08B3C2-8665-B1F9-8F5F-3B449C3CB726}"/>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942E3CDF-9730-903D-A04B-F24C99A058FE}"/>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409009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8"/>
            <a:ext cx="10515600" cy="5783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Enable</a:t>
            </a:r>
          </a:p>
          <a:p>
            <a:pPr lvl="1">
              <a:lnSpc>
                <a:spcPct val="160000"/>
              </a:lnSpc>
            </a:pPr>
            <a:r>
              <a:rPr lang="en-US" b="1" dirty="0">
                <a:solidFill>
                  <a:schemeClr val="tx1">
                    <a:lumMod val="65000"/>
                    <a:lumOff val="35000"/>
                  </a:schemeClr>
                </a:solidFill>
              </a:rPr>
              <a:t> R</a:t>
            </a:r>
            <a:r>
              <a:rPr lang="en-US" altLang="zh-CN" b="1" dirty="0">
                <a:solidFill>
                  <a:schemeClr val="tx1">
                    <a:lumMod val="65000"/>
                    <a:lumOff val="35000"/>
                  </a:schemeClr>
                </a:solidFill>
              </a:rPr>
              <a:t>equest the server to enable an ASE and to </a:t>
            </a:r>
          </a:p>
          <a:p>
            <a:pPr marL="457200" lvl="1" indent="0">
              <a:lnSpc>
                <a:spcPct val="160000"/>
              </a:lnSpc>
              <a:buNone/>
            </a:pPr>
            <a:r>
              <a:rPr lang="en-US" altLang="zh-CN" b="1" dirty="0">
                <a:solidFill>
                  <a:schemeClr val="tx1">
                    <a:lumMod val="65000"/>
                    <a:lumOff val="35000"/>
                  </a:schemeClr>
                </a:solidFill>
              </a:rPr>
              <a:t>      provide any Metadata applicable for that ASE. </a:t>
            </a:r>
          </a:p>
          <a:p>
            <a:pPr lvl="1">
              <a:lnSpc>
                <a:spcPct val="160000"/>
              </a:lnSpc>
            </a:pPr>
            <a:r>
              <a:rPr lang="en-US" altLang="zh-CN" b="1" dirty="0">
                <a:solidFill>
                  <a:schemeClr val="tx1">
                    <a:lumMod val="65000"/>
                    <a:lumOff val="35000"/>
                  </a:schemeClr>
                </a:solidFill>
              </a:rPr>
              <a:t> Start coupling ASE to a CIS.</a:t>
            </a:r>
          </a:p>
          <a:p>
            <a:pPr lvl="1">
              <a:lnSpc>
                <a:spcPct val="160000"/>
              </a:lnSpc>
            </a:pPr>
            <a:r>
              <a:rPr lang="en-US" altLang="zh-CN" b="1" dirty="0">
                <a:solidFill>
                  <a:schemeClr val="tx1">
                    <a:lumMod val="65000"/>
                    <a:lumOff val="35000"/>
                  </a:schemeClr>
                </a:solidFill>
              </a:rPr>
              <a:t> If</a:t>
            </a:r>
            <a:r>
              <a:rPr lang="en-US" b="1" dirty="0">
                <a:solidFill>
                  <a:schemeClr val="tx1">
                    <a:lumMod val="65000"/>
                    <a:lumOff val="35000"/>
                  </a:schemeClr>
                </a:solidFill>
              </a:rPr>
              <a:t> a CIS has been established and the server is </a:t>
            </a:r>
          </a:p>
          <a:p>
            <a:pPr marL="457200" lvl="1" indent="0">
              <a:buNone/>
            </a:pPr>
            <a:r>
              <a:rPr lang="en-US" b="1" dirty="0">
                <a:solidFill>
                  <a:schemeClr val="tx1">
                    <a:lumMod val="65000"/>
                    <a:lumOff val="35000"/>
                  </a:schemeClr>
                </a:solidFill>
              </a:rPr>
              <a:t>     acting as </a:t>
            </a:r>
            <a:r>
              <a:rPr lang="en-US" b="1" dirty="0">
                <a:solidFill>
                  <a:srgbClr val="B60005"/>
                </a:solidFill>
              </a:rPr>
              <a:t>Audio Sink </a:t>
            </a:r>
            <a:r>
              <a:rPr lang="en-US" b="1" dirty="0">
                <a:solidFill>
                  <a:schemeClr val="tx1">
                    <a:lumMod val="65000"/>
                    <a:lumOff val="35000"/>
                  </a:schemeClr>
                </a:solidFill>
              </a:rPr>
              <a:t>for the ASE, and if the server </a:t>
            </a:r>
          </a:p>
          <a:p>
            <a:pPr marL="457200" lvl="1" indent="0">
              <a:buNone/>
            </a:pPr>
            <a:r>
              <a:rPr lang="en-US" b="1" dirty="0">
                <a:solidFill>
                  <a:schemeClr val="tx1">
                    <a:lumMod val="65000"/>
                    <a:lumOff val="35000"/>
                  </a:schemeClr>
                </a:solidFill>
              </a:rPr>
              <a:t>     is ready to receive audio data transmitted by the </a:t>
            </a:r>
          </a:p>
          <a:p>
            <a:pPr marL="457200" lvl="1" indent="0">
              <a:buNone/>
            </a:pPr>
            <a:r>
              <a:rPr lang="en-US" b="1" dirty="0">
                <a:solidFill>
                  <a:schemeClr val="tx1">
                    <a:lumMod val="65000"/>
                    <a:lumOff val="35000"/>
                  </a:schemeClr>
                </a:solidFill>
              </a:rPr>
              <a:t>     client, the server may </a:t>
            </a:r>
            <a:r>
              <a:rPr lang="en-US" b="1" dirty="0">
                <a:solidFill>
                  <a:srgbClr val="B60005"/>
                </a:solidFill>
              </a:rPr>
              <a:t>autonomously</a:t>
            </a:r>
            <a:r>
              <a:rPr lang="en-US" b="1" dirty="0">
                <a:solidFill>
                  <a:schemeClr val="tx1">
                    <a:lumMod val="65000"/>
                    <a:lumOff val="35000"/>
                  </a:schemeClr>
                </a:solidFill>
              </a:rPr>
              <a:t> initiate the </a:t>
            </a:r>
          </a:p>
          <a:p>
            <a:pPr marL="457200" lvl="1" indent="0">
              <a:buNone/>
            </a:pPr>
            <a:r>
              <a:rPr lang="en-US" b="1" dirty="0">
                <a:solidFill>
                  <a:schemeClr val="tx1">
                    <a:lumMod val="65000"/>
                    <a:lumOff val="35000"/>
                  </a:schemeClr>
                </a:solidFill>
              </a:rPr>
              <a:t>     Receiver Start Ready, without first sending a </a:t>
            </a:r>
          </a:p>
          <a:p>
            <a:pPr marL="457200" lvl="1" indent="0">
              <a:buNone/>
            </a:pPr>
            <a:r>
              <a:rPr lang="en-US" b="1" dirty="0">
                <a:solidFill>
                  <a:schemeClr val="tx1">
                    <a:lumMod val="65000"/>
                    <a:lumOff val="35000"/>
                  </a:schemeClr>
                </a:solidFill>
              </a:rPr>
              <a:t>     notification of the ASE characteristic value in the </a:t>
            </a:r>
          </a:p>
          <a:p>
            <a:pPr marL="457200" lvl="1" indent="0">
              <a:buNone/>
            </a:pPr>
            <a:r>
              <a:rPr lang="en-US" b="1" dirty="0">
                <a:solidFill>
                  <a:schemeClr val="tx1">
                    <a:lumMod val="65000"/>
                    <a:lumOff val="35000"/>
                  </a:schemeClr>
                </a:solidFill>
              </a:rPr>
              <a:t>     Enabling state. </a:t>
            </a:r>
          </a:p>
        </p:txBody>
      </p:sp>
      <p:pic>
        <p:nvPicPr>
          <p:cNvPr id="4" name="图片 3">
            <a:extLst>
              <a:ext uri="{FF2B5EF4-FFF2-40B4-BE49-F238E27FC236}">
                <a16:creationId xmlns:a16="http://schemas.microsoft.com/office/drawing/2014/main" id="{6DA5B60B-56FA-8022-157A-3B2D7BFE2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6749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418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Receiver Start Ready</a:t>
            </a:r>
          </a:p>
          <a:p>
            <a:pPr lvl="1"/>
            <a:r>
              <a:rPr lang="en-US" b="1" dirty="0">
                <a:solidFill>
                  <a:schemeClr val="tx1">
                    <a:lumMod val="65000"/>
                    <a:lumOff val="35000"/>
                  </a:schemeClr>
                </a:solidFill>
              </a:rPr>
              <a:t>Sink -&gt; Source</a:t>
            </a:r>
          </a:p>
          <a:p>
            <a:pPr lvl="2"/>
            <a:r>
              <a:rPr lang="en-US" altLang="zh-CN" b="1" dirty="0">
                <a:solidFill>
                  <a:schemeClr val="tx1">
                    <a:lumMod val="65000"/>
                    <a:lumOff val="35000"/>
                  </a:schemeClr>
                </a:solidFill>
              </a:rPr>
              <a:t>Inform Source that the Sink is ready to consume audio data </a:t>
            </a:r>
          </a:p>
          <a:p>
            <a:pPr marL="914400" lvl="2" indent="0">
              <a:buNone/>
            </a:pPr>
            <a:r>
              <a:rPr lang="en-US" altLang="zh-CN" b="1" dirty="0">
                <a:solidFill>
                  <a:schemeClr val="tx1">
                    <a:lumMod val="65000"/>
                    <a:lumOff val="35000"/>
                  </a:schemeClr>
                </a:solidFill>
              </a:rPr>
              <a:t>     transmitted by the Source.</a:t>
            </a:r>
          </a:p>
          <a:p>
            <a:r>
              <a:rPr lang="en-US" altLang="zh-CN" dirty="0">
                <a:solidFill>
                  <a:schemeClr val="tx1">
                    <a:lumMod val="65000"/>
                    <a:lumOff val="35000"/>
                  </a:schemeClr>
                </a:solidFill>
              </a:rPr>
              <a:t> </a:t>
            </a:r>
            <a:r>
              <a:rPr lang="en-US" altLang="zh-CN" dirty="0"/>
              <a:t>Disable</a:t>
            </a:r>
          </a:p>
          <a:p>
            <a:pPr lvl="1"/>
            <a:r>
              <a:rPr lang="en-US" altLang="zh-CN" b="1" dirty="0"/>
              <a:t> </a:t>
            </a:r>
            <a:r>
              <a:rPr lang="en-US" altLang="zh-CN" sz="1800" b="1" dirty="0">
                <a:solidFill>
                  <a:schemeClr val="tx1">
                    <a:lumMod val="65000"/>
                    <a:lumOff val="35000"/>
                  </a:schemeClr>
                </a:solidFill>
              </a:rPr>
              <a:t>Request the server to disable an ASE</a:t>
            </a:r>
          </a:p>
          <a:p>
            <a:pPr lvl="1"/>
            <a:r>
              <a:rPr lang="en-US" altLang="zh-CN" sz="1800" b="1" dirty="0">
                <a:solidFill>
                  <a:schemeClr val="tx1">
                    <a:lumMod val="65000"/>
                    <a:lumOff val="35000"/>
                  </a:schemeClr>
                </a:solidFill>
              </a:rPr>
              <a:t> Decouple CIS.</a:t>
            </a:r>
          </a:p>
          <a:p>
            <a:r>
              <a:rPr lang="en-US" altLang="zh-CN" sz="2000" dirty="0"/>
              <a:t> Disabling</a:t>
            </a:r>
          </a:p>
          <a:p>
            <a:pPr lvl="1"/>
            <a:r>
              <a:rPr lang="en-US" altLang="zh-CN" sz="1800" b="1" dirty="0">
                <a:solidFill>
                  <a:schemeClr val="tx1">
                    <a:lumMod val="65000"/>
                    <a:lumOff val="35000"/>
                  </a:schemeClr>
                </a:solidFill>
              </a:rPr>
              <a:t> Ensures consistent delivery and coordination of audio </a:t>
            </a:r>
          </a:p>
          <a:p>
            <a:pPr marL="457200" lvl="1" indent="0">
              <a:buNone/>
            </a:pPr>
            <a:r>
              <a:rPr lang="en-US" altLang="zh-CN" sz="1800" b="1" dirty="0">
                <a:solidFill>
                  <a:schemeClr val="tx1">
                    <a:lumMod val="65000"/>
                    <a:lumOff val="35000"/>
                  </a:schemeClr>
                </a:solidFill>
              </a:rPr>
              <a:t>      streams.</a:t>
            </a:r>
          </a:p>
          <a:p>
            <a:r>
              <a:rPr lang="en-US" altLang="zh-CN" sz="2000" b="1" dirty="0">
                <a:solidFill>
                  <a:schemeClr val="tx1">
                    <a:lumMod val="65000"/>
                    <a:lumOff val="35000"/>
                  </a:schemeClr>
                </a:solidFill>
              </a:rPr>
              <a:t>  Receiver Stop Ready operation</a:t>
            </a:r>
          </a:p>
          <a:p>
            <a:pPr lvl="1"/>
            <a:r>
              <a:rPr lang="en-US" altLang="zh-CN" sz="1800" b="1" dirty="0">
                <a:solidFill>
                  <a:schemeClr val="tx1">
                    <a:lumMod val="65000"/>
                    <a:lumOff val="35000"/>
                  </a:schemeClr>
                </a:solidFill>
              </a:rPr>
              <a:t>Client(Sink) inform a server (Source) that the client is ready to stop </a:t>
            </a:r>
          </a:p>
          <a:p>
            <a:pPr marL="457200" lvl="1" indent="0">
              <a:buNone/>
            </a:pPr>
            <a:r>
              <a:rPr lang="en-US" altLang="zh-CN" sz="1800" b="1" dirty="0">
                <a:solidFill>
                  <a:schemeClr val="tx1">
                    <a:lumMod val="65000"/>
                    <a:lumOff val="35000"/>
                  </a:schemeClr>
                </a:solidFill>
              </a:rPr>
              <a:t>     consuming audio data transmitted by the server.</a:t>
            </a:r>
          </a:p>
        </p:txBody>
      </p:sp>
      <p:pic>
        <p:nvPicPr>
          <p:cNvPr id="4" name="图片 3">
            <a:extLst>
              <a:ext uri="{FF2B5EF4-FFF2-40B4-BE49-F238E27FC236}">
                <a16:creationId xmlns:a16="http://schemas.microsoft.com/office/drawing/2014/main" id="{397AE7BC-23DE-0B91-4D0B-4E42751FA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1D0FAD9E-BABD-74E0-3695-E2E0313F79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31574931-297E-57BF-01DA-87B54C71F250}"/>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CB3B5934-7680-16A9-1649-4CDF905FF9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7403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a:xfrm>
            <a:off x="838200" y="1016990"/>
            <a:ext cx="10515600" cy="4699810"/>
          </a:xfrm>
        </p:spPr>
        <p:txBody>
          <a:bodyPr>
            <a:normAutofit/>
          </a:bodyPr>
          <a:lstStyle/>
          <a:p>
            <a:r>
              <a:rPr lang="en-US" altLang="zh-CN" dirty="0"/>
              <a:t> Concepts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Service &amp; Characteristics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ASE State Management</a:t>
            </a:r>
          </a:p>
          <a:p>
            <a:r>
              <a:rPr lang="en-US" altLang="zh-CN" dirty="0"/>
              <a:t> ASE Characteristics</a:t>
            </a:r>
          </a:p>
          <a:p>
            <a:r>
              <a:rPr lang="en-US" altLang="zh-CN" dirty="0"/>
              <a:t> ASE Control Point Characteristics</a:t>
            </a:r>
            <a:endParaRPr lang="en-US" altLang="zh-CN" sz="2200" b="1" dirty="0">
              <a:solidFill>
                <a:schemeClr val="tx1">
                  <a:lumMod val="65000"/>
                  <a:lumOff val="35000"/>
                </a:schemeClr>
              </a:solidFill>
              <a:latin typeface="Calibri" panose="020F0502020204030204" pitchFamily="34" charset="0"/>
              <a:ea typeface="黑体" panose="02010609060101010101" pitchFamily="49" charset="-122"/>
            </a:endParaRPr>
          </a:p>
          <a:p>
            <a:r>
              <a:rPr lang="en-US" dirty="0"/>
              <a:t> </a:t>
            </a:r>
            <a:r>
              <a:rPr lang="en-US" altLang="zh-CN" dirty="0"/>
              <a:t>ASE State Machine</a:t>
            </a:r>
          </a:p>
          <a:p>
            <a:r>
              <a:rPr lang="en-US" dirty="0"/>
              <a:t> </a:t>
            </a:r>
            <a:r>
              <a:rPr lang="en-US" altLang="zh-CN" dirty="0"/>
              <a:t>ASE Test Suite</a:t>
            </a:r>
            <a:endParaRPr lang="en-US" dirty="0"/>
          </a:p>
          <a:p>
            <a:pPr>
              <a:buFont typeface="Wingdings" pitchFamily="2" charset="2"/>
              <a:buChar char="Ø"/>
            </a:pPr>
            <a:endParaRPr lang="en-US" altLang="zh-CN" sz="1600" dirty="0"/>
          </a:p>
          <a:p>
            <a:endParaRPr lang="en-US" altLang="zh-CN" dirty="0"/>
          </a:p>
          <a:p>
            <a:endParaRPr lang="en-US" altLang="zh-CN" sz="1800" dirty="0"/>
          </a:p>
          <a:p>
            <a:endParaRPr lang="en-US" altLang="zh-CN" sz="1800" dirty="0"/>
          </a:p>
          <a:p>
            <a:pPr>
              <a:buNone/>
            </a:pPr>
            <a:endParaRPr lang="en-US" altLang="zh-CN" dirty="0"/>
          </a:p>
          <a:p>
            <a:pPr>
              <a:lnSpc>
                <a:spcPct val="200000"/>
              </a:lnSpc>
              <a:buNone/>
            </a:pP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194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altLang="zh-CN" dirty="0"/>
              <a:t> Release</a:t>
            </a:r>
          </a:p>
          <a:p>
            <a:pPr lvl="1"/>
            <a:r>
              <a:rPr lang="en-US" altLang="zh-CN" sz="2100" b="1" dirty="0">
                <a:solidFill>
                  <a:schemeClr val="tx1">
                    <a:lumMod val="65000"/>
                    <a:lumOff val="35000"/>
                  </a:schemeClr>
                </a:solidFill>
              </a:rPr>
              <a:t> Request the server to release an ASE and all resources </a:t>
            </a:r>
          </a:p>
          <a:p>
            <a:pPr marL="457200" lvl="1" indent="0">
              <a:buNone/>
            </a:pPr>
            <a:r>
              <a:rPr lang="en-US" altLang="zh-CN" sz="2100" b="1" dirty="0">
                <a:solidFill>
                  <a:schemeClr val="tx1">
                    <a:lumMod val="65000"/>
                    <a:lumOff val="35000"/>
                  </a:schemeClr>
                </a:solidFill>
              </a:rPr>
              <a:t>    associated with that ASE.</a:t>
            </a:r>
          </a:p>
          <a:p>
            <a:r>
              <a:rPr lang="en-US" sz="2200" dirty="0">
                <a:solidFill>
                  <a:schemeClr val="tx1">
                    <a:lumMod val="65000"/>
                    <a:lumOff val="35000"/>
                  </a:schemeClr>
                </a:solidFill>
              </a:rPr>
              <a:t>Released</a:t>
            </a:r>
          </a:p>
          <a:p>
            <a:pPr lvl="1"/>
            <a:r>
              <a:rPr lang="en-US" altLang="zh-CN" b="1" dirty="0">
                <a:solidFill>
                  <a:schemeClr val="tx1">
                    <a:lumMod val="65000"/>
                    <a:lumOff val="35000"/>
                  </a:schemeClr>
                </a:solidFill>
              </a:rPr>
              <a:t> I</a:t>
            </a:r>
            <a:r>
              <a:rPr lang="en-US" b="1" dirty="0">
                <a:solidFill>
                  <a:schemeClr val="tx1">
                    <a:lumMod val="65000"/>
                    <a:lumOff val="35000"/>
                  </a:schemeClr>
                </a:solidFill>
              </a:rPr>
              <a:t>nitiated autonomously by the server if:</a:t>
            </a:r>
          </a:p>
          <a:p>
            <a:pPr lvl="2"/>
            <a:r>
              <a:rPr lang="en-US" b="1" dirty="0">
                <a:solidFill>
                  <a:schemeClr val="tx1">
                    <a:lumMod val="65000"/>
                    <a:lumOff val="35000"/>
                  </a:schemeClr>
                </a:solidFill>
              </a:rPr>
              <a:t>The server has detected the loss of the LE-ACL for </a:t>
            </a:r>
          </a:p>
          <a:p>
            <a:pPr marL="914400" lvl="2" indent="0">
              <a:buNone/>
            </a:pPr>
            <a:r>
              <a:rPr lang="en-US" b="1" dirty="0">
                <a:solidFill>
                  <a:schemeClr val="tx1">
                    <a:lumMod val="65000"/>
                    <a:lumOff val="35000"/>
                  </a:schemeClr>
                </a:solidFill>
              </a:rPr>
              <a:t>    an ASE in any state, or</a:t>
            </a:r>
            <a:r>
              <a:rPr lang="en-US" dirty="0">
                <a:solidFill>
                  <a:schemeClr val="tx1">
                    <a:lumMod val="65000"/>
                    <a:lumOff val="35000"/>
                  </a:schemeClr>
                </a:solidFill>
              </a:rPr>
              <a:t> </a:t>
            </a:r>
          </a:p>
          <a:p>
            <a:pPr lvl="2"/>
            <a:r>
              <a:rPr lang="en-US" b="1" dirty="0">
                <a:solidFill>
                  <a:schemeClr val="tx1">
                    <a:lumMod val="65000"/>
                    <a:lumOff val="35000"/>
                  </a:schemeClr>
                </a:solidFill>
              </a:rPr>
              <a:t>Release have completed, and the server controller </a:t>
            </a:r>
          </a:p>
          <a:p>
            <a:pPr marL="914400" lvl="2" indent="0">
              <a:buNone/>
            </a:pPr>
            <a:r>
              <a:rPr lang="en-US" b="1" dirty="0">
                <a:solidFill>
                  <a:schemeClr val="tx1">
                    <a:lumMod val="65000"/>
                    <a:lumOff val="35000"/>
                  </a:schemeClr>
                </a:solidFill>
              </a:rPr>
              <a:t>    has indicated that CIS has been torn down</a:t>
            </a:r>
            <a:r>
              <a:rPr lang="en-US" dirty="0">
                <a:solidFill>
                  <a:schemeClr val="tx1">
                    <a:lumMod val="65000"/>
                    <a:lumOff val="35000"/>
                  </a:schemeClr>
                </a:solidFill>
              </a:rPr>
              <a:t>	</a:t>
            </a:r>
          </a:p>
          <a:p>
            <a:pPr lvl="1"/>
            <a:r>
              <a:rPr lang="en-US" dirty="0">
                <a:solidFill>
                  <a:schemeClr val="tx1">
                    <a:lumMod val="65000"/>
                    <a:lumOff val="35000"/>
                  </a:schemeClr>
                </a:solidFill>
              </a:rPr>
              <a:t> </a:t>
            </a:r>
            <a:r>
              <a:rPr lang="en-US" b="1" dirty="0">
                <a:solidFill>
                  <a:schemeClr val="tx1">
                    <a:lumMod val="65000"/>
                    <a:lumOff val="35000"/>
                  </a:schemeClr>
                </a:solidFill>
              </a:rPr>
              <a:t>Server can choose to cache a codec configuration</a:t>
            </a:r>
          </a:p>
          <a:p>
            <a:pPr marL="457200" lvl="1" indent="0">
              <a:buNone/>
            </a:pPr>
            <a:r>
              <a:rPr lang="en-US" b="1" dirty="0">
                <a:solidFill>
                  <a:schemeClr val="tx1">
                    <a:lumMod val="65000"/>
                    <a:lumOff val="35000"/>
                  </a:schemeClr>
                </a:solidFill>
              </a:rPr>
              <a:t>     or not cache codec configuration</a:t>
            </a:r>
          </a:p>
        </p:txBody>
      </p:sp>
      <p:pic>
        <p:nvPicPr>
          <p:cNvPr id="6" name="图片 5">
            <a:extLst>
              <a:ext uri="{FF2B5EF4-FFF2-40B4-BE49-F238E27FC236}">
                <a16:creationId xmlns:a16="http://schemas.microsoft.com/office/drawing/2014/main" id="{1F5C1036-80A0-51FC-C0BC-57170F7B3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8" name="图片 7">
            <a:extLst>
              <a:ext uri="{FF2B5EF4-FFF2-40B4-BE49-F238E27FC236}">
                <a16:creationId xmlns:a16="http://schemas.microsoft.com/office/drawing/2014/main" id="{04D22BEE-2E8E-EB5A-10B7-9A8347E49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7" name="文本框 6">
            <a:extLst>
              <a:ext uri="{FF2B5EF4-FFF2-40B4-BE49-F238E27FC236}">
                <a16:creationId xmlns:a16="http://schemas.microsoft.com/office/drawing/2014/main" id="{056E0128-89F8-E986-A224-9AB33EBD49AF}"/>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8">
            <a:extLst>
              <a:ext uri="{FF2B5EF4-FFF2-40B4-BE49-F238E27FC236}">
                <a16:creationId xmlns:a16="http://schemas.microsoft.com/office/drawing/2014/main" id="{8A664973-B943-6E72-F64E-76DE1C36E8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40402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Generic GATT Integrated Tests </a:t>
            </a:r>
          </a:p>
          <a:p>
            <a:r>
              <a:rPr lang="en-US" altLang="zh-CN" dirty="0"/>
              <a:t> Additional Service Requirements</a:t>
            </a:r>
          </a:p>
          <a:p>
            <a:pPr lvl="1"/>
            <a:r>
              <a:rPr lang="en-US" altLang="zh-CN" dirty="0"/>
              <a:t> </a:t>
            </a:r>
            <a:r>
              <a:rPr lang="en-US" altLang="zh-CN" sz="1900" b="1" dirty="0">
                <a:solidFill>
                  <a:schemeClr val="tx1">
                    <a:lumMod val="65000"/>
                    <a:lumOff val="35000"/>
                  </a:schemeClr>
                </a:solidFill>
              </a:rPr>
              <a:t>Server </a:t>
            </a:r>
            <a:r>
              <a:rPr lang="en-US" altLang="zh-CN" sz="1900" b="1" dirty="0" err="1">
                <a:solidFill>
                  <a:schemeClr val="tx1">
                    <a:lumMod val="65000"/>
                    <a:lumOff val="35000"/>
                  </a:schemeClr>
                </a:solidFill>
              </a:rPr>
              <a:t>IUT</a:t>
            </a:r>
            <a:r>
              <a:rPr lang="en-US" altLang="zh-CN" sz="1900" b="1" dirty="0">
                <a:solidFill>
                  <a:schemeClr val="tx1">
                    <a:lumMod val="65000"/>
                    <a:lumOff val="35000"/>
                  </a:schemeClr>
                </a:solidFill>
              </a:rPr>
              <a:t> supports a single instance of the Audio Stream Control Service and follows the requirements for the supported characteristics of the service when multiple ASEs are present. </a:t>
            </a:r>
          </a:p>
          <a:p>
            <a:pPr lvl="2"/>
            <a:r>
              <a:rPr lang="en-US" altLang="zh-CN" sz="1700" b="1" dirty="0">
                <a:solidFill>
                  <a:schemeClr val="tx1">
                    <a:lumMod val="65000"/>
                    <a:lumOff val="35000"/>
                  </a:schemeClr>
                </a:solidFill>
              </a:rPr>
              <a:t> Lower Tester executes the GATT Read Characteristic Value sub-procedure.</a:t>
            </a:r>
          </a:p>
          <a:p>
            <a:r>
              <a:rPr lang="en-US" altLang="zh-CN" sz="2100" b="1" dirty="0">
                <a:solidFill>
                  <a:schemeClr val="tx1">
                    <a:lumMod val="65000"/>
                    <a:lumOff val="35000"/>
                  </a:schemeClr>
                </a:solidFill>
              </a:rPr>
              <a:t> </a:t>
            </a:r>
            <a:r>
              <a:rPr lang="en-US" altLang="zh-CN" dirty="0"/>
              <a:t>ASE Control Point Procedures </a:t>
            </a:r>
          </a:p>
          <a:p>
            <a:pPr lvl="1"/>
            <a:r>
              <a:rPr lang="en-US" altLang="zh-CN" dirty="0"/>
              <a:t> </a:t>
            </a:r>
            <a:r>
              <a:rPr lang="en-US" altLang="zh-CN" sz="1900" b="1" dirty="0">
                <a:solidFill>
                  <a:schemeClr val="tx1">
                    <a:lumMod val="65000"/>
                    <a:lumOff val="35000"/>
                  </a:schemeClr>
                </a:solidFill>
              </a:rPr>
              <a:t>Different roles transfer to different status performance from different valid status.</a:t>
            </a:r>
          </a:p>
          <a:p>
            <a:pPr lvl="2"/>
            <a:r>
              <a:rPr lang="en-US" altLang="zh-CN" sz="1700" b="1" dirty="0">
                <a:solidFill>
                  <a:schemeClr val="tx1">
                    <a:lumMod val="65000"/>
                    <a:lumOff val="35000"/>
                  </a:schemeClr>
                </a:solidFill>
              </a:rPr>
              <a:t>The Lower Tester writes to the ASE Control Point and get the notification from server.</a:t>
            </a:r>
          </a:p>
          <a:p>
            <a:pPr lvl="1"/>
            <a:r>
              <a:rPr lang="en-US" altLang="zh-CN" sz="1800" b="1" i="0" u="none" strike="noStrike" baseline="0" dirty="0">
                <a:solidFill>
                  <a:srgbClr val="0082FB"/>
                </a:solidFill>
                <a:latin typeface="Arial" panose="020B0604020202020204" pitchFamily="34" charset="0"/>
              </a:rPr>
              <a:t> </a:t>
            </a:r>
            <a:r>
              <a:rPr lang="en-US" altLang="zh-CN" sz="1900" b="1" dirty="0">
                <a:solidFill>
                  <a:schemeClr val="tx1">
                    <a:lumMod val="65000"/>
                    <a:lumOff val="35000"/>
                  </a:schemeClr>
                </a:solidFill>
              </a:rPr>
              <a:t>Server Initiates Released Operation from dropped LE-ACL</a:t>
            </a:r>
          </a:p>
          <a:p>
            <a:pPr lvl="2"/>
            <a:r>
              <a:rPr lang="en-US" altLang="zh-CN" sz="1700" b="1" dirty="0">
                <a:solidFill>
                  <a:schemeClr val="tx1">
                    <a:lumMod val="65000"/>
                    <a:lumOff val="35000"/>
                  </a:schemeClr>
                </a:solidFill>
              </a:rPr>
              <a:t> Lower Tester tears down connection and </a:t>
            </a:r>
            <a:r>
              <a:rPr lang="en-US" altLang="zh-CN" sz="1700" b="1" dirty="0" err="1">
                <a:solidFill>
                  <a:schemeClr val="tx1">
                    <a:lumMod val="65000"/>
                    <a:lumOff val="35000"/>
                  </a:schemeClr>
                </a:solidFill>
              </a:rPr>
              <a:t>IUT</a:t>
            </a:r>
            <a:r>
              <a:rPr lang="en-US" altLang="zh-CN" sz="1700" b="1" dirty="0">
                <a:solidFill>
                  <a:schemeClr val="tx1">
                    <a:lumMod val="65000"/>
                    <a:lumOff val="35000"/>
                  </a:schemeClr>
                </a:solidFill>
              </a:rPr>
              <a:t> start extended adv, Lower Tester reconnect and read characteristics  by executing the GATT Read Characteristic (should be Idle or Codec Configured)</a:t>
            </a:r>
          </a:p>
        </p:txBody>
      </p:sp>
    </p:spTree>
    <p:extLst>
      <p:ext uri="{BB962C8B-B14F-4D97-AF65-F5344CB8AC3E}">
        <p14:creationId xmlns:p14="http://schemas.microsoft.com/office/powerpoint/2010/main" val="155346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Service Procedure – Error Handling </a:t>
            </a:r>
          </a:p>
          <a:p>
            <a:pPr lvl="1"/>
            <a:r>
              <a:rPr lang="en-US" altLang="zh-CN" dirty="0"/>
              <a:t> </a:t>
            </a:r>
            <a:r>
              <a:rPr lang="en-US" altLang="zh-CN" sz="1900" b="1" dirty="0">
                <a:solidFill>
                  <a:schemeClr val="tx1">
                    <a:lumMod val="65000"/>
                    <a:lumOff val="35000"/>
                  </a:schemeClr>
                </a:solidFill>
              </a:rPr>
              <a:t>Invalid Opcode </a:t>
            </a:r>
          </a:p>
          <a:p>
            <a:pPr lvl="2"/>
            <a:r>
              <a:rPr lang="en-US" altLang="zh-CN" sz="1700" b="1" dirty="0">
                <a:solidFill>
                  <a:schemeClr val="tx1">
                    <a:lumMod val="65000"/>
                    <a:lumOff val="35000"/>
                  </a:schemeClr>
                </a:solidFill>
              </a:rPr>
              <a:t> Set a RFU value of opcode</a:t>
            </a:r>
          </a:p>
          <a:p>
            <a:pPr lvl="1"/>
            <a:r>
              <a:rPr lang="en-US" altLang="zh-CN" sz="1900" b="1" dirty="0">
                <a:solidFill>
                  <a:schemeClr val="tx1">
                    <a:lumMod val="65000"/>
                    <a:lumOff val="35000"/>
                  </a:schemeClr>
                </a:solidFill>
              </a:rPr>
              <a:t> Common Control Point errors </a:t>
            </a:r>
          </a:p>
          <a:p>
            <a:pPr lvl="2"/>
            <a:r>
              <a:rPr lang="en-US" altLang="zh-CN" sz="1700" b="1" dirty="0">
                <a:solidFill>
                  <a:schemeClr val="tx1">
                    <a:lumMod val="65000"/>
                    <a:lumOff val="35000"/>
                  </a:schemeClr>
                </a:solidFill>
              </a:rPr>
              <a:t> Set invalid ASE identifiers and Control Point commands of invalid length</a:t>
            </a:r>
          </a:p>
          <a:p>
            <a:pPr lvl="1"/>
            <a:r>
              <a:rPr lang="en-US" altLang="zh-CN" sz="1900" b="1" dirty="0">
                <a:solidFill>
                  <a:schemeClr val="tx1">
                    <a:lumMod val="65000"/>
                    <a:lumOff val="35000"/>
                  </a:schemeClr>
                </a:solidFill>
              </a:rPr>
              <a:t> Invalid </a:t>
            </a:r>
            <a:r>
              <a:rPr lang="en-US" altLang="zh-CN" sz="1900" b="1" dirty="0" err="1">
                <a:solidFill>
                  <a:schemeClr val="tx1">
                    <a:lumMod val="65000"/>
                    <a:lumOff val="35000"/>
                  </a:schemeClr>
                </a:solidFill>
              </a:rPr>
              <a:t>ASE_ID</a:t>
            </a:r>
            <a:r>
              <a:rPr lang="en-US" altLang="zh-CN" sz="1900" b="1" dirty="0">
                <a:solidFill>
                  <a:schemeClr val="tx1">
                    <a:lumMod val="65000"/>
                    <a:lumOff val="35000"/>
                  </a:schemeClr>
                </a:solidFill>
              </a:rPr>
              <a:t> Errors</a:t>
            </a:r>
          </a:p>
          <a:p>
            <a:pPr lvl="1"/>
            <a:r>
              <a:rPr lang="en-US" altLang="zh-CN" sz="1900" b="1" dirty="0">
                <a:solidFill>
                  <a:schemeClr val="tx1">
                    <a:lumMod val="65000"/>
                    <a:lumOff val="35000"/>
                  </a:schemeClr>
                </a:solidFill>
              </a:rPr>
              <a:t> Invalid Parameters for different operations</a:t>
            </a:r>
          </a:p>
          <a:p>
            <a:pPr lvl="1"/>
            <a:r>
              <a:rPr lang="en-US" altLang="zh-CN" sz="1900" b="1" dirty="0">
                <a:solidFill>
                  <a:schemeClr val="tx1">
                    <a:lumMod val="65000"/>
                    <a:lumOff val="35000"/>
                  </a:schemeClr>
                </a:solidFill>
              </a:rPr>
              <a:t> Invalid State Transition</a:t>
            </a:r>
          </a:p>
          <a:p>
            <a:pPr lvl="1"/>
            <a:r>
              <a:rPr lang="en-US" altLang="zh-CN" sz="1900" b="1" dirty="0">
                <a:solidFill>
                  <a:schemeClr val="tx1">
                    <a:lumMod val="65000"/>
                    <a:lumOff val="35000"/>
                  </a:schemeClr>
                </a:solidFill>
              </a:rPr>
              <a:t> Config QoS with Different ASE with Same Direction, CIG, and CIS</a:t>
            </a:r>
          </a:p>
        </p:txBody>
      </p:sp>
    </p:spTree>
    <p:extLst>
      <p:ext uri="{BB962C8B-B14F-4D97-AF65-F5344CB8AC3E}">
        <p14:creationId xmlns:p14="http://schemas.microsoft.com/office/powerpoint/2010/main" val="1359625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endParaRPr lang="zh-CN" altLang="en-US" dirty="0"/>
          </a:p>
        </p:txBody>
      </p:sp>
      <p:sp>
        <p:nvSpPr>
          <p:cNvPr id="3" name="内容占位符 2"/>
          <p:cNvSpPr>
            <a:spLocks noGrp="1"/>
          </p:cNvSpPr>
          <p:nvPr>
            <p:ph idx="1"/>
          </p:nvPr>
        </p:nvSpPr>
        <p:spPr>
          <a:xfrm>
            <a:off x="561362" y="1042157"/>
            <a:ext cx="11148589" cy="4695748"/>
          </a:xfrm>
        </p:spPr>
        <p:txBody>
          <a:bodyPr>
            <a:normAutofit/>
          </a:bodyPr>
          <a:lstStyle/>
          <a:p>
            <a:pPr>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a:p>
            <a:pPr lvl="0" algn="ctr">
              <a:buNone/>
            </a:pPr>
            <a:r>
              <a:rPr lang="en-US" altLang="en-US" sz="4000" b="0" dirty="0">
                <a:solidFill>
                  <a:srgbClr val="24292E"/>
                </a:solidFill>
                <a:latin typeface="+mn-lt"/>
                <a:ea typeface="-apple-system"/>
              </a:rPr>
              <a:t>Thank you for listening! </a:t>
            </a:r>
          </a:p>
          <a:p>
            <a:pPr lvl="0">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p:txBody>
      </p:sp>
    </p:spTree>
    <p:extLst>
      <p:ext uri="{BB962C8B-B14F-4D97-AF65-F5344CB8AC3E}">
        <p14:creationId xmlns:p14="http://schemas.microsoft.com/office/powerpoint/2010/main" val="16744392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id="{99F0B74B-63DB-DAE0-012A-1090A9367972}"/>
              </a:ext>
            </a:extLst>
          </p:cNvPr>
          <p:cNvSpPr txBox="1">
            <a:spLocks/>
          </p:cNvSpPr>
          <p:nvPr/>
        </p:nvSpPr>
        <p:spPr>
          <a:xfrm>
            <a:off x="838200" y="1016990"/>
            <a:ext cx="10515600" cy="241201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Media Control Client: initiates</a:t>
            </a:r>
            <a:r>
              <a:rPr lang="en-US" altLang="zh-CN" dirty="0">
                <a:solidFill>
                  <a:srgbClr val="B60005"/>
                </a:solidFill>
              </a:rPr>
              <a:t> playing </a:t>
            </a:r>
            <a:r>
              <a:rPr lang="en-US" altLang="zh-CN" dirty="0"/>
              <a:t>and </a:t>
            </a:r>
            <a:r>
              <a:rPr lang="en-US" altLang="zh-CN" dirty="0">
                <a:solidFill>
                  <a:srgbClr val="B60005"/>
                </a:solidFill>
              </a:rPr>
              <a:t>pausing</a:t>
            </a:r>
            <a:r>
              <a:rPr lang="en-US" altLang="zh-CN" dirty="0"/>
              <a:t>, determines playing </a:t>
            </a:r>
            <a:r>
              <a:rPr lang="en-US" altLang="zh-CN" dirty="0">
                <a:solidFill>
                  <a:srgbClr val="B60005"/>
                </a:solidFill>
              </a:rPr>
              <a:t>order</a:t>
            </a:r>
            <a:r>
              <a:rPr lang="en-US" altLang="zh-CN" dirty="0"/>
              <a:t>, and collects search </a:t>
            </a:r>
            <a:r>
              <a:rPr lang="en-US" altLang="zh-CN" dirty="0">
                <a:solidFill>
                  <a:srgbClr val="B60005"/>
                </a:solidFill>
              </a:rPr>
              <a:t>results</a:t>
            </a:r>
            <a:r>
              <a:rPr lang="en-US" altLang="zh-CN" dirty="0"/>
              <a:t> from the Media Control Server.</a:t>
            </a:r>
          </a:p>
          <a:p>
            <a:r>
              <a:rPr lang="en-US" altLang="zh-CN" dirty="0"/>
              <a:t> Media Control Server: manage </a:t>
            </a:r>
            <a:r>
              <a:rPr lang="en-US" altLang="zh-CN" dirty="0">
                <a:solidFill>
                  <a:srgbClr val="B60005"/>
                </a:solidFill>
              </a:rPr>
              <a:t>media tracks</a:t>
            </a:r>
            <a:r>
              <a:rPr lang="en-US" altLang="zh-CN" dirty="0"/>
              <a:t> and conveys the various </a:t>
            </a:r>
            <a:r>
              <a:rPr lang="en-US" altLang="zh-CN" dirty="0">
                <a:solidFill>
                  <a:srgbClr val="B60005"/>
                </a:solidFill>
              </a:rPr>
              <a:t>states</a:t>
            </a:r>
            <a:r>
              <a:rPr lang="en-US" altLang="zh-CN" dirty="0"/>
              <a:t> and settings to the Media Control Client.</a:t>
            </a:r>
          </a:p>
          <a:p>
            <a:pPr algn="l"/>
            <a:r>
              <a:rPr lang="en-US" altLang="zh-CN" dirty="0"/>
              <a:t>Object Transfer Service: Secondary Service, shall be included from the instance of the MCS or GMCS that it is associated with.</a:t>
            </a:r>
          </a:p>
          <a:p>
            <a:endParaRPr lang="en-US" altLang="zh-CN" sz="1800" dirty="0"/>
          </a:p>
          <a:p>
            <a:endParaRPr lang="en-US" altLang="zh-CN" sz="1800" dirty="0"/>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pic>
        <p:nvPicPr>
          <p:cNvPr id="5" name="图片 4">
            <a:extLst>
              <a:ext uri="{FF2B5EF4-FFF2-40B4-BE49-F238E27FC236}">
                <a16:creationId xmlns:a16="http://schemas.microsoft.com/office/drawing/2014/main" id="{5280EA48-25BF-E02E-6352-A3F3A9959525}"/>
              </a:ext>
            </a:extLst>
          </p:cNvPr>
          <p:cNvPicPr>
            <a:picLocks noChangeAspect="1"/>
          </p:cNvPicPr>
          <p:nvPr/>
        </p:nvPicPr>
        <p:blipFill>
          <a:blip r:embed="rId3"/>
          <a:stretch>
            <a:fillRect/>
          </a:stretch>
        </p:blipFill>
        <p:spPr>
          <a:xfrm>
            <a:off x="1238400" y="3864058"/>
            <a:ext cx="9578400" cy="26288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Media Control Client procedures</a:t>
            </a:r>
            <a:endParaRPr lang="zh-CN" altLang="en-US" dirty="0"/>
          </a:p>
        </p:txBody>
      </p:sp>
      <p:sp>
        <p:nvSpPr>
          <p:cNvPr id="3" name="内容占位符 2"/>
          <p:cNvSpPr>
            <a:spLocks noGrp="1"/>
          </p:cNvSpPr>
          <p:nvPr>
            <p:ph idx="1"/>
          </p:nvPr>
        </p:nvSpPr>
        <p:spPr>
          <a:xfrm>
            <a:off x="717976" y="14045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id="{99F0B74B-63DB-DAE0-012A-1090A9367972}"/>
              </a:ext>
            </a:extLst>
          </p:cNvPr>
          <p:cNvSpPr txBox="1">
            <a:spLocks/>
          </p:cNvSpPr>
          <p:nvPr/>
        </p:nvSpPr>
        <p:spPr>
          <a:xfrm>
            <a:off x="517800" y="928044"/>
            <a:ext cx="10515600" cy="54511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Read Media Information procedure</a:t>
            </a:r>
          </a:p>
          <a:p>
            <a:pPr lvl="1"/>
            <a:r>
              <a:rPr lang="en-US" altLang="zh-CN" dirty="0"/>
              <a:t> </a:t>
            </a:r>
            <a:r>
              <a:rPr lang="en-US" altLang="zh-CN" sz="2200" b="1" dirty="0">
                <a:solidFill>
                  <a:schemeClr val="tx1">
                    <a:lumMod val="65000"/>
                    <a:lumOff val="35000"/>
                  </a:schemeClr>
                </a:solidFill>
              </a:rPr>
              <a:t>Discover the media player information on a Media Control Server.</a:t>
            </a:r>
          </a:p>
          <a:p>
            <a:pPr lvl="1"/>
            <a:r>
              <a:rPr lang="en-US" altLang="zh-CN" sz="2200" b="1" dirty="0">
                <a:solidFill>
                  <a:schemeClr val="tx1">
                    <a:lumMod val="65000"/>
                    <a:lumOff val="35000"/>
                  </a:schemeClr>
                </a:solidFill>
              </a:rPr>
              <a:t> Read the characteristic value of the </a:t>
            </a:r>
            <a:r>
              <a:rPr lang="en-US" altLang="zh-CN" sz="2200" b="1" dirty="0">
                <a:solidFill>
                  <a:srgbClr val="B60005"/>
                </a:solidFill>
              </a:rPr>
              <a:t>Media Player Name</a:t>
            </a:r>
            <a:r>
              <a:rPr lang="en-US" altLang="zh-CN" sz="2200" b="1" dirty="0">
                <a:solidFill>
                  <a:schemeClr val="tx1">
                    <a:lumMod val="65000"/>
                    <a:lumOff val="35000"/>
                  </a:schemeClr>
                </a:solidFill>
              </a:rPr>
              <a:t> characteristic. (Can be set notification)</a:t>
            </a:r>
          </a:p>
          <a:p>
            <a:pPr lvl="1"/>
            <a:r>
              <a:rPr lang="en-US" altLang="zh-CN" sz="2200" b="1" dirty="0">
                <a:solidFill>
                  <a:schemeClr val="tx1">
                    <a:lumMod val="65000"/>
                    <a:lumOff val="35000"/>
                  </a:schemeClr>
                </a:solidFill>
              </a:rPr>
              <a:t> When the Media Player Name characteristic is notified, the client should read characteristics such as Media Player Icon Object ID, Media Player Icon URL, and other characteristics that could have changed because of the Media Player Name change.</a:t>
            </a:r>
          </a:p>
          <a:p>
            <a:r>
              <a:rPr lang="en-US" altLang="zh-CN" dirty="0"/>
              <a:t> Read Media Player Icon Object Information procedure</a:t>
            </a:r>
          </a:p>
          <a:p>
            <a:pPr lvl="1"/>
            <a:r>
              <a:rPr lang="en-US" altLang="zh-CN" sz="2200" b="1" dirty="0">
                <a:solidFill>
                  <a:schemeClr val="tx1">
                    <a:lumMod val="65000"/>
                    <a:lumOff val="35000"/>
                  </a:schemeClr>
                </a:solidFill>
              </a:rPr>
              <a:t> discover the media player icon as an object in the included Object Transfer Service</a:t>
            </a:r>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spTree>
    <p:extLst>
      <p:ext uri="{BB962C8B-B14F-4D97-AF65-F5344CB8AC3E}">
        <p14:creationId xmlns:p14="http://schemas.microsoft.com/office/powerpoint/2010/main" val="58280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Media Control Client procedures</a:t>
            </a:r>
            <a:endParaRPr lang="zh-CN" altLang="en-US" dirty="0"/>
          </a:p>
        </p:txBody>
      </p:sp>
      <p:sp>
        <p:nvSpPr>
          <p:cNvPr id="3" name="内容占位符 2"/>
          <p:cNvSpPr>
            <a:spLocks noGrp="1"/>
          </p:cNvSpPr>
          <p:nvPr>
            <p:ph idx="1"/>
          </p:nvPr>
        </p:nvSpPr>
        <p:spPr>
          <a:xfrm>
            <a:off x="717976" y="928045"/>
            <a:ext cx="11524424" cy="3157722"/>
          </a:xfrm>
        </p:spPr>
        <p:txBody>
          <a:bodyPr>
            <a:normAutofit/>
          </a:bodyPr>
          <a:lstStyle/>
          <a:p>
            <a:pPr>
              <a:buNone/>
            </a:pPr>
            <a:r>
              <a:rPr lang="en-US" altLang="zh-CN" sz="1800" dirty="0">
                <a:solidFill>
                  <a:srgbClr val="B60005"/>
                </a:solidFill>
                <a:cs typeface="+mj-cs"/>
              </a:rPr>
              <a:t>     </a:t>
            </a:r>
          </a:p>
        </p:txBody>
      </p:sp>
      <p:graphicFrame>
        <p:nvGraphicFramePr>
          <p:cNvPr id="5" name="表格 4">
            <a:extLst>
              <a:ext uri="{FF2B5EF4-FFF2-40B4-BE49-F238E27FC236}">
                <a16:creationId xmlns:a16="http://schemas.microsoft.com/office/drawing/2014/main" id="{5299280A-218F-C7E6-CF37-8AE496F93590}"/>
              </a:ext>
            </a:extLst>
          </p:cNvPr>
          <p:cNvGraphicFramePr>
            <a:graphicFrameLocks noGrp="1"/>
          </p:cNvGraphicFramePr>
          <p:nvPr>
            <p:extLst>
              <p:ext uri="{D42A27DB-BD31-4B8C-83A1-F6EECF244321}">
                <p14:modId xmlns:p14="http://schemas.microsoft.com/office/powerpoint/2010/main" val="2723136408"/>
              </p:ext>
            </p:extLst>
          </p:nvPr>
        </p:nvGraphicFramePr>
        <p:xfrm>
          <a:off x="662400" y="796240"/>
          <a:ext cx="11109600" cy="5557520"/>
        </p:xfrm>
        <a:graphic>
          <a:graphicData uri="http://schemas.openxmlformats.org/drawingml/2006/table">
            <a:tbl>
              <a:tblPr firstRow="1" bandRow="1">
                <a:tableStyleId>{5C22544A-7EE6-4342-B048-85BDC9FD1C3A}</a:tableStyleId>
              </a:tblPr>
              <a:tblGrid>
                <a:gridCol w="2479319">
                  <a:extLst>
                    <a:ext uri="{9D8B030D-6E8A-4147-A177-3AD203B41FA5}">
                      <a16:colId xmlns:a16="http://schemas.microsoft.com/office/drawing/2014/main" val="3343835054"/>
                    </a:ext>
                  </a:extLst>
                </a:gridCol>
                <a:gridCol w="4280404">
                  <a:extLst>
                    <a:ext uri="{9D8B030D-6E8A-4147-A177-3AD203B41FA5}">
                      <a16:colId xmlns:a16="http://schemas.microsoft.com/office/drawing/2014/main" val="529025656"/>
                    </a:ext>
                  </a:extLst>
                </a:gridCol>
                <a:gridCol w="1461969">
                  <a:extLst>
                    <a:ext uri="{9D8B030D-6E8A-4147-A177-3AD203B41FA5}">
                      <a16:colId xmlns:a16="http://schemas.microsoft.com/office/drawing/2014/main" val="2914492838"/>
                    </a:ext>
                  </a:extLst>
                </a:gridCol>
                <a:gridCol w="2887908">
                  <a:extLst>
                    <a:ext uri="{9D8B030D-6E8A-4147-A177-3AD203B41FA5}">
                      <a16:colId xmlns:a16="http://schemas.microsoft.com/office/drawing/2014/main" val="1373818828"/>
                    </a:ext>
                  </a:extLst>
                </a:gridCol>
              </a:tblGrid>
              <a:tr h="370840">
                <a:tc>
                  <a:txBody>
                    <a:bodyPr/>
                    <a:lstStyle/>
                    <a:p>
                      <a:r>
                        <a:rPr lang="en-US" altLang="zh-CN" sz="1600" dirty="0"/>
                        <a:t>Procedure</a:t>
                      </a:r>
                      <a:endParaRPr lang="zh-CN" altLang="en-US" sz="1600" dirty="0"/>
                    </a:p>
                  </a:txBody>
                  <a:tcPr/>
                </a:tc>
                <a:tc>
                  <a:txBody>
                    <a:bodyPr/>
                    <a:lstStyle/>
                    <a:p>
                      <a:r>
                        <a:rPr lang="en-US" altLang="zh-CN" sz="1600" dirty="0"/>
                        <a:t>function</a:t>
                      </a:r>
                      <a:endParaRPr lang="zh-CN" altLang="en-US" sz="1600" dirty="0"/>
                    </a:p>
                  </a:txBody>
                  <a:tcPr/>
                </a:tc>
                <a:tc>
                  <a:txBody>
                    <a:bodyPr/>
                    <a:lstStyle/>
                    <a:p>
                      <a:r>
                        <a:rPr lang="en-US" altLang="zh-CN" sz="1600" dirty="0" err="1"/>
                        <a:t>Propority</a:t>
                      </a:r>
                      <a:endParaRPr lang="zh-CN" altLang="en-US" sz="1600" dirty="0"/>
                    </a:p>
                  </a:txBody>
                  <a:tcPr/>
                </a:tc>
                <a:tc>
                  <a:txBody>
                    <a:bodyPr/>
                    <a:lstStyle/>
                    <a:p>
                      <a:r>
                        <a:rPr lang="en-US" altLang="zh-CN" sz="1600" dirty="0"/>
                        <a:t>Notes</a:t>
                      </a:r>
                      <a:endParaRPr lang="zh-CN" altLang="en-US" sz="1600" dirty="0"/>
                    </a:p>
                  </a:txBody>
                  <a:tcPr/>
                </a:tc>
                <a:extLst>
                  <a:ext uri="{0D108BD9-81ED-4DB2-BD59-A6C34878D82A}">
                    <a16:rowId xmlns:a16="http://schemas.microsoft.com/office/drawing/2014/main" val="2894752352"/>
                  </a:ext>
                </a:extLst>
              </a:tr>
              <a:tr h="370840">
                <a:tc>
                  <a:txBody>
                    <a:bodyPr/>
                    <a:lstStyle/>
                    <a:p>
                      <a:r>
                        <a:rPr lang="en-US" altLang="zh-CN" sz="1600" dirty="0"/>
                        <a:t>Read Media Information</a:t>
                      </a:r>
                    </a:p>
                  </a:txBody>
                  <a:tcPr/>
                </a:tc>
                <a:tc>
                  <a:txBody>
                    <a:bodyPr/>
                    <a:lstStyle/>
                    <a:p>
                      <a:r>
                        <a:rPr lang="en-US" altLang="zh-CN" sz="1600" b="1" dirty="0">
                          <a:solidFill>
                            <a:schemeClr val="tx1">
                              <a:lumMod val="65000"/>
                              <a:lumOff val="35000"/>
                            </a:schemeClr>
                          </a:solidFill>
                        </a:rPr>
                        <a:t>Discover the media player information</a:t>
                      </a:r>
                      <a:endParaRPr lang="zh-CN" altLang="en-US" sz="1600" dirty="0"/>
                    </a:p>
                  </a:txBody>
                  <a:tcPr/>
                </a:tc>
                <a:tc>
                  <a:txBody>
                    <a:bodyPr/>
                    <a:lstStyle/>
                    <a:p>
                      <a:r>
                        <a:rPr lang="en-US" altLang="zh-CN" sz="1600" dirty="0"/>
                        <a:t>Read</a:t>
                      </a:r>
                      <a:endParaRPr lang="zh-CN" altLang="en-US" sz="1600" dirty="0"/>
                    </a:p>
                  </a:txBody>
                  <a:tcPr/>
                </a:tc>
                <a:tc>
                  <a:txBody>
                    <a:bodyPr/>
                    <a:lstStyle/>
                    <a:p>
                      <a:r>
                        <a:rPr lang="en-US" altLang="zh-CN" sz="1600" b="1" dirty="0">
                          <a:solidFill>
                            <a:schemeClr val="tx1">
                              <a:lumMod val="65000"/>
                              <a:lumOff val="35000"/>
                            </a:schemeClr>
                          </a:solidFill>
                        </a:rPr>
                        <a:t>Read the characteristic value of the </a:t>
                      </a:r>
                      <a:r>
                        <a:rPr lang="en-US" altLang="zh-CN" sz="1600" b="1" dirty="0">
                          <a:solidFill>
                            <a:srgbClr val="B60005"/>
                          </a:solidFill>
                        </a:rPr>
                        <a:t>Media Player Name</a:t>
                      </a:r>
                      <a:r>
                        <a:rPr lang="en-US" altLang="zh-CN" sz="1600" b="1" dirty="0">
                          <a:solidFill>
                            <a:schemeClr val="tx1">
                              <a:lumMod val="65000"/>
                              <a:lumOff val="35000"/>
                            </a:schemeClr>
                          </a:solidFill>
                        </a:rPr>
                        <a:t> characteristic can be set notification.</a:t>
                      </a:r>
                      <a:endParaRPr lang="zh-CN" altLang="en-US" sz="1600" dirty="0"/>
                    </a:p>
                  </a:txBody>
                  <a:tcPr/>
                </a:tc>
                <a:extLst>
                  <a:ext uri="{0D108BD9-81ED-4DB2-BD59-A6C34878D82A}">
                    <a16:rowId xmlns:a16="http://schemas.microsoft.com/office/drawing/2014/main" val="4155959927"/>
                  </a:ext>
                </a:extLst>
              </a:tr>
              <a:tr h="370840">
                <a:tc>
                  <a:txBody>
                    <a:bodyPr/>
                    <a:lstStyle/>
                    <a:p>
                      <a:r>
                        <a:rPr lang="en-US" altLang="zh-CN" sz="1600" dirty="0"/>
                        <a:t>Read Media Player Icon Object Information</a:t>
                      </a:r>
                      <a:endParaRPr lang="zh-CN" altLang="en-US" sz="1600" dirty="0"/>
                    </a:p>
                  </a:txBody>
                  <a:tcPr/>
                </a:tc>
                <a:tc>
                  <a:txBody>
                    <a:bodyPr/>
                    <a:lstStyle/>
                    <a:p>
                      <a:r>
                        <a:rPr lang="en-US" altLang="zh-CN" sz="1600" b="1" dirty="0">
                          <a:solidFill>
                            <a:schemeClr val="tx1">
                              <a:lumMod val="65000"/>
                              <a:lumOff val="35000"/>
                            </a:schemeClr>
                          </a:solidFill>
                        </a:rPr>
                        <a:t>discover the media player icon as an object</a:t>
                      </a:r>
                      <a:endParaRPr lang="zh-CN" altLang="en-US" sz="1600" dirty="0"/>
                    </a:p>
                  </a:txBody>
                  <a:tcPr/>
                </a:tc>
                <a:tc>
                  <a:txBody>
                    <a:bodyPr/>
                    <a:lstStyle/>
                    <a:p>
                      <a:r>
                        <a:rPr lang="en-US" altLang="zh-CN" sz="1600" dirty="0"/>
                        <a:t>Read</a:t>
                      </a:r>
                      <a:endParaRPr lang="zh-CN" altLang="en-US" sz="1600" dirty="0"/>
                    </a:p>
                  </a:txBody>
                  <a:tcPr/>
                </a:tc>
                <a:tc>
                  <a:txBody>
                    <a:bodyPr/>
                    <a:lstStyle/>
                    <a:p>
                      <a:endParaRPr lang="zh-CN" altLang="en-US" sz="1600"/>
                    </a:p>
                  </a:txBody>
                  <a:tcPr/>
                </a:tc>
                <a:extLst>
                  <a:ext uri="{0D108BD9-81ED-4DB2-BD59-A6C34878D82A}">
                    <a16:rowId xmlns:a16="http://schemas.microsoft.com/office/drawing/2014/main" val="784573096"/>
                  </a:ext>
                </a:extLst>
              </a:tr>
              <a:tr h="370840">
                <a:tc>
                  <a:txBody>
                    <a:bodyPr/>
                    <a:lstStyle/>
                    <a:p>
                      <a:r>
                        <a:rPr lang="en-US" altLang="zh-CN" sz="1600" dirty="0"/>
                        <a:t>Read Track Title</a:t>
                      </a:r>
                      <a:endParaRPr lang="zh-CN" altLang="en-US" sz="1600" dirty="0"/>
                    </a:p>
                  </a:txBody>
                  <a:tcPr/>
                </a:tc>
                <a:tc>
                  <a:txBody>
                    <a:bodyPr/>
                    <a:lstStyle/>
                    <a:p>
                      <a:r>
                        <a:rPr lang="en-US" altLang="zh-CN" sz="1600" b="1" dirty="0">
                          <a:solidFill>
                            <a:schemeClr val="tx1">
                              <a:lumMod val="65000"/>
                              <a:lumOff val="35000"/>
                            </a:schemeClr>
                          </a:solidFill>
                        </a:rPr>
                        <a:t>Discover the current track information </a:t>
                      </a:r>
                      <a:endParaRPr lang="zh-CN" altLang="en-US" sz="1600" dirty="0"/>
                    </a:p>
                  </a:txBody>
                  <a:tcPr/>
                </a:tc>
                <a:tc>
                  <a:txBody>
                    <a:bodyPr/>
                    <a:lstStyle/>
                    <a:p>
                      <a:r>
                        <a:rPr lang="en-US" altLang="zh-CN" sz="1600" dirty="0"/>
                        <a:t>Read/Notify</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598904662"/>
                  </a:ext>
                </a:extLst>
              </a:tr>
              <a:tr h="0">
                <a:tc>
                  <a:txBody>
                    <a:bodyPr/>
                    <a:lstStyle/>
                    <a:p>
                      <a:r>
                        <a:rPr lang="en-US" altLang="zh-CN" sz="1600" dirty="0"/>
                        <a:t>Read Track Duration</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discover the current track duration</a:t>
                      </a:r>
                      <a:endParaRPr lang="zh-CN" altLang="en-US" sz="1600" dirty="0"/>
                    </a:p>
                  </a:txBody>
                  <a:tcPr/>
                </a:tc>
                <a:tc>
                  <a:txBody>
                    <a:bodyPr/>
                    <a:lstStyle/>
                    <a:p>
                      <a:r>
                        <a:rPr lang="en-US" altLang="zh-CN" sz="1600" dirty="0"/>
                        <a:t>Read</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30307619"/>
                  </a:ext>
                </a:extLst>
              </a:tr>
              <a:tr h="303953">
                <a:tc>
                  <a:txBody>
                    <a:bodyPr/>
                    <a:lstStyle/>
                    <a:p>
                      <a:r>
                        <a:rPr lang="en-US" altLang="zh-CN" sz="1600" b="1" i="0" u="none" strike="noStrike" kern="1200" baseline="0" dirty="0">
                          <a:solidFill>
                            <a:schemeClr val="dk1"/>
                          </a:solidFill>
                          <a:latin typeface="+mn-lt"/>
                          <a:ea typeface="+mn-ea"/>
                          <a:cs typeface="+mn-cs"/>
                        </a:rPr>
                        <a:t>Read Track Position</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discover the current track position</a:t>
                      </a:r>
                      <a:endParaRPr lang="zh-CN" altLang="en-US" sz="1600" dirty="0"/>
                    </a:p>
                  </a:txBody>
                  <a:tcPr/>
                </a:tc>
                <a:tc>
                  <a:txBody>
                    <a:bodyPr/>
                    <a:lstStyle/>
                    <a:p>
                      <a:r>
                        <a:rPr lang="en-US" altLang="zh-CN" sz="1600" dirty="0"/>
                        <a:t>Read/Notify</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Track Position characteristic is not notified to the client when the Track Position is changing because of playing the track.</a:t>
                      </a:r>
                      <a:endParaRPr lang="zh-CN" altLang="en-US" sz="1600" dirty="0"/>
                    </a:p>
                  </a:txBody>
                  <a:tcPr/>
                </a:tc>
                <a:extLst>
                  <a:ext uri="{0D108BD9-81ED-4DB2-BD59-A6C34878D82A}">
                    <a16:rowId xmlns:a16="http://schemas.microsoft.com/office/drawing/2014/main" val="1619451099"/>
                  </a:ext>
                </a:extLst>
              </a:tr>
              <a:tr h="242147">
                <a:tc>
                  <a:txBody>
                    <a:bodyPr/>
                    <a:lstStyle/>
                    <a:p>
                      <a:r>
                        <a:rPr lang="en-US" altLang="zh-CN" sz="1600" b="1" i="0" u="none" strike="noStrike" kern="1200" baseline="0" dirty="0">
                          <a:solidFill>
                            <a:schemeClr val="dk1"/>
                          </a:solidFill>
                          <a:latin typeface="+mn-lt"/>
                          <a:ea typeface="+mn-ea"/>
                          <a:cs typeface="+mn-cs"/>
                        </a:rPr>
                        <a:t>Set Absolute Track Position</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set the current track position on a Media Control Server to an absolute position.</a:t>
                      </a:r>
                      <a:endParaRPr lang="zh-CN" altLang="en-US" sz="1600" dirty="0"/>
                    </a:p>
                  </a:txBody>
                  <a:tcPr/>
                </a:tc>
                <a:tc>
                  <a:txBody>
                    <a:bodyPr/>
                    <a:lstStyle/>
                    <a:p>
                      <a:r>
                        <a:rPr lang="en-US" altLang="zh-CN" sz="1600" dirty="0"/>
                        <a:t>Write</a:t>
                      </a:r>
                      <a:endParaRPr lang="zh-CN" altLang="en-US" sz="1600" dirty="0"/>
                    </a:p>
                  </a:txBody>
                  <a:tcPr/>
                </a:tc>
                <a:tc>
                  <a:txBody>
                    <a:bodyPr/>
                    <a:lstStyle/>
                    <a:p>
                      <a:endParaRPr lang="zh-CN" altLang="en-US" sz="1600" dirty="0"/>
                    </a:p>
                  </a:txBody>
                  <a:tcPr/>
                </a:tc>
                <a:extLst>
                  <a:ext uri="{0D108BD9-81ED-4DB2-BD59-A6C34878D82A}">
                    <a16:rowId xmlns:a16="http://schemas.microsoft.com/office/drawing/2014/main" val="402015287"/>
                  </a:ext>
                </a:extLst>
              </a:tr>
              <a:tr h="180340">
                <a:tc>
                  <a:txBody>
                    <a:bodyPr/>
                    <a:lstStyle/>
                    <a:p>
                      <a:r>
                        <a:rPr lang="en-US" altLang="zh-CN" sz="1600" b="1" i="0" u="none" strike="noStrike" kern="1200" baseline="0" dirty="0">
                          <a:solidFill>
                            <a:schemeClr val="dk1"/>
                          </a:solidFill>
                          <a:latin typeface="+mn-lt"/>
                          <a:ea typeface="+mn-ea"/>
                          <a:cs typeface="+mn-cs"/>
                        </a:rPr>
                        <a:t>Set Relative Track Position</a:t>
                      </a:r>
                      <a:endParaRPr lang="zh-CN" altLang="en-US" sz="1600" dirty="0"/>
                    </a:p>
                  </a:txBody>
                  <a:tcPr/>
                </a:tc>
                <a:tc>
                  <a:txBody>
                    <a:bodyPr/>
                    <a:lstStyle/>
                    <a:p>
                      <a:r>
                        <a:rPr lang="en-US" altLang="zh-CN" sz="1600" b="0" i="0" u="none" strike="noStrike" kern="1200" baseline="0" dirty="0">
                          <a:solidFill>
                            <a:schemeClr val="dk1"/>
                          </a:solidFill>
                          <a:latin typeface="+mn-lt"/>
                          <a:ea typeface="+mn-ea"/>
                          <a:cs typeface="+mn-cs"/>
                        </a:rPr>
                        <a:t>set the current track position on a Media Control Server to a position relative to the current track position.</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Write/Notify</a:t>
                      </a:r>
                      <a:endParaRPr lang="zh-CN" altLang="en-US" sz="1600" dirty="0"/>
                    </a:p>
                    <a:p>
                      <a:endParaRPr lang="zh-CN" altLang="en-US" sz="1600" dirty="0"/>
                    </a:p>
                  </a:txBody>
                  <a:tcPr/>
                </a:tc>
                <a:tc>
                  <a:txBody>
                    <a:bodyPr/>
                    <a:lstStyle/>
                    <a:p>
                      <a:r>
                        <a:rPr lang="en-US" altLang="zh-CN" sz="1800" b="0" i="0" u="none" strike="noStrike" kern="1200" baseline="0" dirty="0">
                          <a:solidFill>
                            <a:schemeClr val="dk1"/>
                          </a:solidFill>
                          <a:latin typeface="+mn-lt"/>
                          <a:ea typeface="+mn-ea"/>
                          <a:cs typeface="+mn-cs"/>
                        </a:rPr>
                        <a:t>using the Move Relative opcode and the parameter set to the relative time of the move.</a:t>
                      </a:r>
                      <a:endParaRPr lang="zh-CN" altLang="en-US" sz="1600" dirty="0"/>
                    </a:p>
                  </a:txBody>
                  <a:tcPr/>
                </a:tc>
                <a:extLst>
                  <a:ext uri="{0D108BD9-81ED-4DB2-BD59-A6C34878D82A}">
                    <a16:rowId xmlns:a16="http://schemas.microsoft.com/office/drawing/2014/main" val="21358553"/>
                  </a:ext>
                </a:extLst>
              </a:tr>
            </a:tbl>
          </a:graphicData>
        </a:graphic>
      </p:graphicFrame>
    </p:spTree>
    <p:extLst>
      <p:ext uri="{BB962C8B-B14F-4D97-AF65-F5344CB8AC3E}">
        <p14:creationId xmlns:p14="http://schemas.microsoft.com/office/powerpoint/2010/main" val="177287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Media Control Client procedures</a:t>
            </a:r>
            <a:endParaRPr lang="zh-CN" altLang="en-US" dirty="0"/>
          </a:p>
        </p:txBody>
      </p:sp>
      <p:sp>
        <p:nvSpPr>
          <p:cNvPr id="3" name="内容占位符 2"/>
          <p:cNvSpPr>
            <a:spLocks noGrp="1"/>
          </p:cNvSpPr>
          <p:nvPr>
            <p:ph idx="1"/>
          </p:nvPr>
        </p:nvSpPr>
        <p:spPr>
          <a:xfrm>
            <a:off x="717976" y="928045"/>
            <a:ext cx="11524424" cy="3157722"/>
          </a:xfrm>
        </p:spPr>
        <p:txBody>
          <a:bodyPr>
            <a:normAutofit/>
          </a:bodyPr>
          <a:lstStyle/>
          <a:p>
            <a:pPr>
              <a:buNone/>
            </a:pPr>
            <a:r>
              <a:rPr lang="en-US" altLang="zh-CN" sz="1800" dirty="0">
                <a:solidFill>
                  <a:srgbClr val="B60005"/>
                </a:solidFill>
                <a:cs typeface="+mj-cs"/>
              </a:rPr>
              <a:t>     </a:t>
            </a:r>
          </a:p>
        </p:txBody>
      </p:sp>
      <p:graphicFrame>
        <p:nvGraphicFramePr>
          <p:cNvPr id="5" name="表格 4">
            <a:extLst>
              <a:ext uri="{FF2B5EF4-FFF2-40B4-BE49-F238E27FC236}">
                <a16:creationId xmlns:a16="http://schemas.microsoft.com/office/drawing/2014/main" id="{5299280A-218F-C7E6-CF37-8AE496F93590}"/>
              </a:ext>
            </a:extLst>
          </p:cNvPr>
          <p:cNvGraphicFramePr>
            <a:graphicFrameLocks noGrp="1"/>
          </p:cNvGraphicFramePr>
          <p:nvPr>
            <p:extLst>
              <p:ext uri="{D42A27DB-BD31-4B8C-83A1-F6EECF244321}">
                <p14:modId xmlns:p14="http://schemas.microsoft.com/office/powerpoint/2010/main" val="2227376368"/>
              </p:ext>
            </p:extLst>
          </p:nvPr>
        </p:nvGraphicFramePr>
        <p:xfrm>
          <a:off x="626400" y="813266"/>
          <a:ext cx="10614376" cy="3947160"/>
        </p:xfrm>
        <a:graphic>
          <a:graphicData uri="http://schemas.openxmlformats.org/drawingml/2006/table">
            <a:tbl>
              <a:tblPr firstRow="1" bandRow="1">
                <a:tableStyleId>{5C22544A-7EE6-4342-B048-85BDC9FD1C3A}</a:tableStyleId>
              </a:tblPr>
              <a:tblGrid>
                <a:gridCol w="2196000">
                  <a:extLst>
                    <a:ext uri="{9D8B030D-6E8A-4147-A177-3AD203B41FA5}">
                      <a16:colId xmlns:a16="http://schemas.microsoft.com/office/drawing/2014/main" val="3343835054"/>
                    </a:ext>
                  </a:extLst>
                </a:gridCol>
                <a:gridCol w="4478400">
                  <a:extLst>
                    <a:ext uri="{9D8B030D-6E8A-4147-A177-3AD203B41FA5}">
                      <a16:colId xmlns:a16="http://schemas.microsoft.com/office/drawing/2014/main" val="529025656"/>
                    </a:ext>
                  </a:extLst>
                </a:gridCol>
                <a:gridCol w="1180800">
                  <a:extLst>
                    <a:ext uri="{9D8B030D-6E8A-4147-A177-3AD203B41FA5}">
                      <a16:colId xmlns:a16="http://schemas.microsoft.com/office/drawing/2014/main" val="2914492838"/>
                    </a:ext>
                  </a:extLst>
                </a:gridCol>
                <a:gridCol w="2759176">
                  <a:extLst>
                    <a:ext uri="{9D8B030D-6E8A-4147-A177-3AD203B41FA5}">
                      <a16:colId xmlns:a16="http://schemas.microsoft.com/office/drawing/2014/main" val="1373818828"/>
                    </a:ext>
                  </a:extLst>
                </a:gridCol>
              </a:tblGrid>
              <a:tr h="370840">
                <a:tc>
                  <a:txBody>
                    <a:bodyPr/>
                    <a:lstStyle/>
                    <a:p>
                      <a:r>
                        <a:rPr lang="en-US" altLang="zh-CN" dirty="0"/>
                        <a:t>Procedure</a:t>
                      </a:r>
                      <a:endParaRPr lang="zh-CN" altLang="en-US" dirty="0"/>
                    </a:p>
                  </a:txBody>
                  <a:tcPr/>
                </a:tc>
                <a:tc>
                  <a:txBody>
                    <a:bodyPr/>
                    <a:lstStyle/>
                    <a:p>
                      <a:r>
                        <a:rPr lang="en-US" altLang="zh-CN" dirty="0"/>
                        <a:t>function</a:t>
                      </a:r>
                      <a:endParaRPr lang="zh-CN" altLang="en-US" dirty="0"/>
                    </a:p>
                  </a:txBody>
                  <a:tcPr/>
                </a:tc>
                <a:tc>
                  <a:txBody>
                    <a:bodyPr/>
                    <a:lstStyle/>
                    <a:p>
                      <a:r>
                        <a:rPr lang="en-US" altLang="zh-CN" dirty="0" err="1"/>
                        <a:t>Propority</a:t>
                      </a:r>
                      <a:endParaRPr lang="zh-CN" altLang="en-US" dirty="0"/>
                    </a:p>
                  </a:txBody>
                  <a:tcPr/>
                </a:tc>
                <a:tc>
                  <a:txBody>
                    <a:bodyPr/>
                    <a:lstStyle/>
                    <a:p>
                      <a:r>
                        <a:rPr lang="en-US" altLang="zh-CN" dirty="0"/>
                        <a:t>Notes</a:t>
                      </a:r>
                      <a:endParaRPr lang="zh-CN" altLang="en-US" dirty="0"/>
                    </a:p>
                  </a:txBody>
                  <a:tcPr/>
                </a:tc>
                <a:extLst>
                  <a:ext uri="{0D108BD9-81ED-4DB2-BD59-A6C34878D82A}">
                    <a16:rowId xmlns:a16="http://schemas.microsoft.com/office/drawing/2014/main" val="2894752352"/>
                  </a:ext>
                </a:extLst>
              </a:tr>
              <a:tr h="370840">
                <a:tc>
                  <a:txBody>
                    <a:bodyPr/>
                    <a:lstStyle/>
                    <a:p>
                      <a:r>
                        <a:rPr lang="en-US" altLang="zh-CN" dirty="0"/>
                        <a:t>Read Playback Speed</a:t>
                      </a:r>
                    </a:p>
                  </a:txBody>
                  <a:tcPr/>
                </a:tc>
                <a:tc>
                  <a:txBody>
                    <a:bodyPr/>
                    <a:lstStyle/>
                    <a:p>
                      <a:r>
                        <a:rPr lang="en-US" altLang="zh-CN" sz="1800" b="0" i="0" u="none" strike="noStrike" kern="1200" baseline="0" dirty="0">
                          <a:solidFill>
                            <a:schemeClr val="dk1"/>
                          </a:solidFill>
                          <a:latin typeface="+mn-lt"/>
                          <a:ea typeface="+mn-ea"/>
                          <a:cs typeface="+mn-cs"/>
                        </a:rPr>
                        <a:t>discover the current playback speed of the current track</a:t>
                      </a:r>
                      <a:endParaRPr lang="zh-CN" altLang="en-US" dirty="0"/>
                    </a:p>
                  </a:txBody>
                  <a:tcPr/>
                </a:tc>
                <a:tc>
                  <a:txBody>
                    <a:bodyPr/>
                    <a:lstStyle/>
                    <a:p>
                      <a:r>
                        <a:rPr lang="en-US" altLang="zh-CN" dirty="0"/>
                        <a:t>Read</a:t>
                      </a:r>
                      <a:endParaRPr lang="zh-CN" altLang="en-US" dirty="0"/>
                    </a:p>
                  </a:txBody>
                  <a:tcPr/>
                </a:tc>
                <a:tc>
                  <a:txBody>
                    <a:bodyPr/>
                    <a:lstStyle/>
                    <a:p>
                      <a:endParaRPr lang="zh-CN" altLang="en-US" dirty="0"/>
                    </a:p>
                  </a:txBody>
                  <a:tcPr/>
                </a:tc>
                <a:extLst>
                  <a:ext uri="{0D108BD9-81ED-4DB2-BD59-A6C34878D82A}">
                    <a16:rowId xmlns:a16="http://schemas.microsoft.com/office/drawing/2014/main" val="4155959927"/>
                  </a:ext>
                </a:extLst>
              </a:tr>
              <a:tr h="370840">
                <a:tc>
                  <a:txBody>
                    <a:bodyPr/>
                    <a:lstStyle/>
                    <a:p>
                      <a:r>
                        <a:rPr lang="en-US" altLang="zh-CN" sz="1800" b="1" i="0" u="none" strike="noStrike" kern="1200" baseline="0" dirty="0">
                          <a:solidFill>
                            <a:schemeClr val="dk1"/>
                          </a:solidFill>
                          <a:latin typeface="+mn-lt"/>
                          <a:ea typeface="+mn-ea"/>
                          <a:cs typeface="+mn-cs"/>
                        </a:rPr>
                        <a:t>Set Playback Speed</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set the playback speed of the current track</a:t>
                      </a:r>
                      <a:endParaRPr lang="zh-CN" altLang="en-US" dirty="0"/>
                    </a:p>
                  </a:txBody>
                  <a:tcPr/>
                </a:tc>
                <a:tc>
                  <a:txBody>
                    <a:bodyPr/>
                    <a:lstStyle/>
                    <a:p>
                      <a:r>
                        <a:rPr lang="en-US" altLang="zh-CN" dirty="0"/>
                        <a:t>Write</a:t>
                      </a:r>
                      <a:endParaRPr lang="zh-CN" altLang="en-US" dirty="0"/>
                    </a:p>
                  </a:txBody>
                  <a:tcPr/>
                </a:tc>
                <a:tc>
                  <a:txBody>
                    <a:bodyPr/>
                    <a:lstStyle/>
                    <a:p>
                      <a:endParaRPr lang="zh-CN" altLang="en-US"/>
                    </a:p>
                  </a:txBody>
                  <a:tcPr/>
                </a:tc>
                <a:extLst>
                  <a:ext uri="{0D108BD9-81ED-4DB2-BD59-A6C34878D82A}">
                    <a16:rowId xmlns:a16="http://schemas.microsoft.com/office/drawing/2014/main" val="784573096"/>
                  </a:ext>
                </a:extLst>
              </a:tr>
              <a:tr h="370840">
                <a:tc>
                  <a:txBody>
                    <a:bodyPr/>
                    <a:lstStyle/>
                    <a:p>
                      <a:r>
                        <a:rPr lang="en-US" altLang="zh-CN" sz="1800" b="1" i="0" u="none" strike="noStrike" kern="1200" baseline="0" dirty="0">
                          <a:solidFill>
                            <a:schemeClr val="dk1"/>
                          </a:solidFill>
                          <a:latin typeface="+mn-lt"/>
                          <a:ea typeface="+mn-ea"/>
                          <a:cs typeface="+mn-cs"/>
                        </a:rPr>
                        <a:t>Read Seeking Speed</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discover the current track seeking speed</a:t>
                      </a:r>
                      <a:endParaRPr lang="zh-CN" altLang="en-US" dirty="0"/>
                    </a:p>
                  </a:txBody>
                  <a:tcPr/>
                </a:tc>
                <a:tc>
                  <a:txBody>
                    <a:bodyPr/>
                    <a:lstStyle/>
                    <a:p>
                      <a:r>
                        <a:rPr lang="en-US" altLang="zh-CN"/>
                        <a:t>Read</a:t>
                      </a:r>
                      <a:endParaRPr lang="zh-CN" altLang="en-US" dirty="0"/>
                    </a:p>
                  </a:txBody>
                  <a:tcPr/>
                </a:tc>
                <a:tc>
                  <a:txBody>
                    <a:bodyPr/>
                    <a:lstStyle/>
                    <a:p>
                      <a:endParaRPr lang="zh-CN" altLang="en-US" dirty="0"/>
                    </a:p>
                  </a:txBody>
                  <a:tcPr/>
                </a:tc>
                <a:extLst>
                  <a:ext uri="{0D108BD9-81ED-4DB2-BD59-A6C34878D82A}">
                    <a16:rowId xmlns:a16="http://schemas.microsoft.com/office/drawing/2014/main" val="598904662"/>
                  </a:ext>
                </a:extLst>
              </a:tr>
              <a:tr h="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0307619"/>
                  </a:ext>
                </a:extLst>
              </a:tr>
              <a:tr h="303953">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619451099"/>
                  </a:ext>
                </a:extLst>
              </a:tr>
              <a:tr h="242147">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2015287"/>
                  </a:ext>
                </a:extLst>
              </a:tr>
              <a:tr h="1803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358553"/>
                  </a:ext>
                </a:extLst>
              </a:tr>
              <a:tr h="118533">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58947999"/>
                  </a:ext>
                </a:extLst>
              </a:tr>
              <a:tr h="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82364301"/>
                  </a:ext>
                </a:extLst>
              </a:tr>
            </a:tbl>
          </a:graphicData>
        </a:graphic>
      </p:graphicFrame>
    </p:spTree>
    <p:extLst>
      <p:ext uri="{BB962C8B-B14F-4D97-AF65-F5344CB8AC3E}">
        <p14:creationId xmlns:p14="http://schemas.microsoft.com/office/powerpoint/2010/main" val="272974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Media Control Client procedures</a:t>
            </a:r>
            <a:endParaRPr lang="zh-CN" altLang="en-US" dirty="0"/>
          </a:p>
        </p:txBody>
      </p:sp>
      <p:sp>
        <p:nvSpPr>
          <p:cNvPr id="3" name="内容占位符 2"/>
          <p:cNvSpPr>
            <a:spLocks noGrp="1"/>
          </p:cNvSpPr>
          <p:nvPr>
            <p:ph idx="1"/>
          </p:nvPr>
        </p:nvSpPr>
        <p:spPr>
          <a:xfrm>
            <a:off x="717976" y="928045"/>
            <a:ext cx="11524424" cy="3157722"/>
          </a:xfrm>
        </p:spPr>
        <p:txBody>
          <a:bodyPr>
            <a:normAutofit/>
          </a:bodyPr>
          <a:lstStyle/>
          <a:p>
            <a:pPr>
              <a:buNone/>
            </a:pPr>
            <a:r>
              <a:rPr lang="en-US" altLang="zh-CN" sz="1800" dirty="0">
                <a:solidFill>
                  <a:srgbClr val="B60005"/>
                </a:solidFill>
                <a:cs typeface="+mj-cs"/>
              </a:rPr>
              <a:t>     </a:t>
            </a:r>
          </a:p>
        </p:txBody>
      </p:sp>
      <p:graphicFrame>
        <p:nvGraphicFramePr>
          <p:cNvPr id="5" name="表格 4">
            <a:extLst>
              <a:ext uri="{FF2B5EF4-FFF2-40B4-BE49-F238E27FC236}">
                <a16:creationId xmlns:a16="http://schemas.microsoft.com/office/drawing/2014/main" id="{5299280A-218F-C7E6-CF37-8AE496F93590}"/>
              </a:ext>
            </a:extLst>
          </p:cNvPr>
          <p:cNvGraphicFramePr>
            <a:graphicFrameLocks noGrp="1"/>
          </p:cNvGraphicFramePr>
          <p:nvPr/>
        </p:nvGraphicFramePr>
        <p:xfrm>
          <a:off x="619200" y="1043666"/>
          <a:ext cx="10614376" cy="5862320"/>
        </p:xfrm>
        <a:graphic>
          <a:graphicData uri="http://schemas.openxmlformats.org/drawingml/2006/table">
            <a:tbl>
              <a:tblPr firstRow="1" bandRow="1">
                <a:tableStyleId>{5C22544A-7EE6-4342-B048-85BDC9FD1C3A}</a:tableStyleId>
              </a:tblPr>
              <a:tblGrid>
                <a:gridCol w="2577600">
                  <a:extLst>
                    <a:ext uri="{9D8B030D-6E8A-4147-A177-3AD203B41FA5}">
                      <a16:colId xmlns:a16="http://schemas.microsoft.com/office/drawing/2014/main" val="3343835054"/>
                    </a:ext>
                  </a:extLst>
                </a:gridCol>
                <a:gridCol w="3880800">
                  <a:extLst>
                    <a:ext uri="{9D8B030D-6E8A-4147-A177-3AD203B41FA5}">
                      <a16:colId xmlns:a16="http://schemas.microsoft.com/office/drawing/2014/main" val="529025656"/>
                    </a:ext>
                  </a:extLst>
                </a:gridCol>
                <a:gridCol w="1396800">
                  <a:extLst>
                    <a:ext uri="{9D8B030D-6E8A-4147-A177-3AD203B41FA5}">
                      <a16:colId xmlns:a16="http://schemas.microsoft.com/office/drawing/2014/main" val="2914492838"/>
                    </a:ext>
                  </a:extLst>
                </a:gridCol>
                <a:gridCol w="2759176">
                  <a:extLst>
                    <a:ext uri="{9D8B030D-6E8A-4147-A177-3AD203B41FA5}">
                      <a16:colId xmlns:a16="http://schemas.microsoft.com/office/drawing/2014/main" val="1373818828"/>
                    </a:ext>
                  </a:extLst>
                </a:gridCol>
              </a:tblGrid>
              <a:tr h="370840">
                <a:tc>
                  <a:txBody>
                    <a:bodyPr/>
                    <a:lstStyle/>
                    <a:p>
                      <a:r>
                        <a:rPr lang="en-US" altLang="zh-CN" dirty="0"/>
                        <a:t>Procedure</a:t>
                      </a:r>
                      <a:endParaRPr lang="zh-CN" altLang="en-US" dirty="0"/>
                    </a:p>
                  </a:txBody>
                  <a:tcPr/>
                </a:tc>
                <a:tc>
                  <a:txBody>
                    <a:bodyPr/>
                    <a:lstStyle/>
                    <a:p>
                      <a:r>
                        <a:rPr lang="en-US" altLang="zh-CN" dirty="0"/>
                        <a:t>function</a:t>
                      </a:r>
                      <a:endParaRPr lang="zh-CN" altLang="en-US" dirty="0"/>
                    </a:p>
                  </a:txBody>
                  <a:tcPr/>
                </a:tc>
                <a:tc>
                  <a:txBody>
                    <a:bodyPr/>
                    <a:lstStyle/>
                    <a:p>
                      <a:r>
                        <a:rPr lang="en-US" altLang="zh-CN" dirty="0" err="1"/>
                        <a:t>Propority</a:t>
                      </a:r>
                      <a:endParaRPr lang="zh-CN" altLang="en-US" dirty="0"/>
                    </a:p>
                  </a:txBody>
                  <a:tcPr/>
                </a:tc>
                <a:tc>
                  <a:txBody>
                    <a:bodyPr/>
                    <a:lstStyle/>
                    <a:p>
                      <a:r>
                        <a:rPr lang="en-US" altLang="zh-CN" dirty="0"/>
                        <a:t>Notes</a:t>
                      </a:r>
                      <a:endParaRPr lang="zh-CN" altLang="en-US" dirty="0"/>
                    </a:p>
                  </a:txBody>
                  <a:tcPr/>
                </a:tc>
                <a:extLst>
                  <a:ext uri="{0D108BD9-81ED-4DB2-BD59-A6C34878D82A}">
                    <a16:rowId xmlns:a16="http://schemas.microsoft.com/office/drawing/2014/main" val="2894752352"/>
                  </a:ext>
                </a:extLst>
              </a:tr>
              <a:tr h="370840">
                <a:tc>
                  <a:txBody>
                    <a:bodyPr/>
                    <a:lstStyle/>
                    <a:p>
                      <a:r>
                        <a:rPr lang="en-US" altLang="zh-CN" dirty="0"/>
                        <a:t>Read Media Information</a:t>
                      </a:r>
                    </a:p>
                  </a:txBody>
                  <a:tcPr/>
                </a:tc>
                <a:tc>
                  <a:txBody>
                    <a:bodyPr/>
                    <a:lstStyle/>
                    <a:p>
                      <a:r>
                        <a:rPr lang="en-US" altLang="zh-CN" sz="1800" b="1" dirty="0">
                          <a:solidFill>
                            <a:schemeClr val="tx1">
                              <a:lumMod val="65000"/>
                              <a:lumOff val="35000"/>
                            </a:schemeClr>
                          </a:solidFill>
                        </a:rPr>
                        <a:t>Discover the media player information</a:t>
                      </a:r>
                      <a:endParaRPr lang="zh-CN" altLang="en-US" dirty="0"/>
                    </a:p>
                  </a:txBody>
                  <a:tcPr/>
                </a:tc>
                <a:tc>
                  <a:txBody>
                    <a:bodyPr/>
                    <a:lstStyle/>
                    <a:p>
                      <a:r>
                        <a:rPr lang="en-US" altLang="zh-CN" dirty="0"/>
                        <a:t>Read</a:t>
                      </a:r>
                      <a:endParaRPr lang="zh-CN" altLang="en-US" dirty="0"/>
                    </a:p>
                  </a:txBody>
                  <a:tcPr/>
                </a:tc>
                <a:tc>
                  <a:txBody>
                    <a:bodyPr/>
                    <a:lstStyle/>
                    <a:p>
                      <a:r>
                        <a:rPr lang="en-US" altLang="zh-CN" sz="1800" b="1" dirty="0">
                          <a:solidFill>
                            <a:schemeClr val="tx1">
                              <a:lumMod val="65000"/>
                              <a:lumOff val="35000"/>
                            </a:schemeClr>
                          </a:solidFill>
                        </a:rPr>
                        <a:t>Read the characteristic value of the </a:t>
                      </a:r>
                      <a:r>
                        <a:rPr lang="en-US" altLang="zh-CN" sz="1800" b="1" dirty="0">
                          <a:solidFill>
                            <a:srgbClr val="B60005"/>
                          </a:solidFill>
                        </a:rPr>
                        <a:t>Media Player Name</a:t>
                      </a:r>
                      <a:r>
                        <a:rPr lang="en-US" altLang="zh-CN" sz="1800" b="1" dirty="0">
                          <a:solidFill>
                            <a:schemeClr val="tx1">
                              <a:lumMod val="65000"/>
                              <a:lumOff val="35000"/>
                            </a:schemeClr>
                          </a:solidFill>
                        </a:rPr>
                        <a:t> characteristic can be set notification.</a:t>
                      </a:r>
                      <a:endParaRPr lang="zh-CN" altLang="en-US" dirty="0"/>
                    </a:p>
                  </a:txBody>
                  <a:tcPr/>
                </a:tc>
                <a:extLst>
                  <a:ext uri="{0D108BD9-81ED-4DB2-BD59-A6C34878D82A}">
                    <a16:rowId xmlns:a16="http://schemas.microsoft.com/office/drawing/2014/main" val="4155959927"/>
                  </a:ext>
                </a:extLst>
              </a:tr>
              <a:tr h="370840">
                <a:tc>
                  <a:txBody>
                    <a:bodyPr/>
                    <a:lstStyle/>
                    <a:p>
                      <a:r>
                        <a:rPr lang="en-US" altLang="zh-CN" dirty="0"/>
                        <a:t>Read Media Player Icon Object Information</a:t>
                      </a:r>
                      <a:endParaRPr lang="zh-CN" altLang="en-US" dirty="0"/>
                    </a:p>
                  </a:txBody>
                  <a:tcPr/>
                </a:tc>
                <a:tc>
                  <a:txBody>
                    <a:bodyPr/>
                    <a:lstStyle/>
                    <a:p>
                      <a:r>
                        <a:rPr lang="en-US" altLang="zh-CN" sz="1800" b="1" dirty="0">
                          <a:solidFill>
                            <a:schemeClr val="tx1">
                              <a:lumMod val="65000"/>
                              <a:lumOff val="35000"/>
                            </a:schemeClr>
                          </a:solidFill>
                        </a:rPr>
                        <a:t>discover the media player icon as an object</a:t>
                      </a:r>
                      <a:endParaRPr lang="zh-CN" altLang="en-US" dirty="0"/>
                    </a:p>
                  </a:txBody>
                  <a:tcPr/>
                </a:tc>
                <a:tc>
                  <a:txBody>
                    <a:bodyPr/>
                    <a:lstStyle/>
                    <a:p>
                      <a:r>
                        <a:rPr lang="en-US" altLang="zh-CN" dirty="0"/>
                        <a:t>Read</a:t>
                      </a:r>
                      <a:endParaRPr lang="zh-CN" altLang="en-US" dirty="0"/>
                    </a:p>
                  </a:txBody>
                  <a:tcPr/>
                </a:tc>
                <a:tc>
                  <a:txBody>
                    <a:bodyPr/>
                    <a:lstStyle/>
                    <a:p>
                      <a:endParaRPr lang="zh-CN" altLang="en-US"/>
                    </a:p>
                  </a:txBody>
                  <a:tcPr/>
                </a:tc>
                <a:extLst>
                  <a:ext uri="{0D108BD9-81ED-4DB2-BD59-A6C34878D82A}">
                    <a16:rowId xmlns:a16="http://schemas.microsoft.com/office/drawing/2014/main" val="784573096"/>
                  </a:ext>
                </a:extLst>
              </a:tr>
              <a:tr h="370840">
                <a:tc>
                  <a:txBody>
                    <a:bodyPr/>
                    <a:lstStyle/>
                    <a:p>
                      <a:r>
                        <a:rPr lang="en-US" altLang="zh-CN" dirty="0"/>
                        <a:t>Read Track Title</a:t>
                      </a:r>
                      <a:endParaRPr lang="zh-CN" altLang="en-US" dirty="0"/>
                    </a:p>
                  </a:txBody>
                  <a:tcPr/>
                </a:tc>
                <a:tc>
                  <a:txBody>
                    <a:bodyPr/>
                    <a:lstStyle/>
                    <a:p>
                      <a:r>
                        <a:rPr lang="en-US" altLang="zh-CN" sz="1800" b="1" dirty="0">
                          <a:solidFill>
                            <a:schemeClr val="tx1">
                              <a:lumMod val="65000"/>
                              <a:lumOff val="35000"/>
                            </a:schemeClr>
                          </a:solidFill>
                        </a:rPr>
                        <a:t>Discover the current track information </a:t>
                      </a:r>
                      <a:endParaRPr lang="zh-CN" altLang="en-US" dirty="0"/>
                    </a:p>
                  </a:txBody>
                  <a:tcPr/>
                </a:tc>
                <a:tc>
                  <a:txBody>
                    <a:bodyPr/>
                    <a:lstStyle/>
                    <a:p>
                      <a:r>
                        <a:rPr lang="en-US" altLang="zh-CN" dirty="0"/>
                        <a:t>Read/Notify</a:t>
                      </a:r>
                      <a:endParaRPr lang="zh-CN" altLang="en-US" dirty="0"/>
                    </a:p>
                  </a:txBody>
                  <a:tcPr/>
                </a:tc>
                <a:tc>
                  <a:txBody>
                    <a:bodyPr/>
                    <a:lstStyle/>
                    <a:p>
                      <a:endParaRPr lang="zh-CN" altLang="en-US" dirty="0"/>
                    </a:p>
                  </a:txBody>
                  <a:tcPr/>
                </a:tc>
                <a:extLst>
                  <a:ext uri="{0D108BD9-81ED-4DB2-BD59-A6C34878D82A}">
                    <a16:rowId xmlns:a16="http://schemas.microsoft.com/office/drawing/2014/main" val="598904662"/>
                  </a:ext>
                </a:extLst>
              </a:tr>
              <a:tr h="0">
                <a:tc>
                  <a:txBody>
                    <a:bodyPr/>
                    <a:lstStyle/>
                    <a:p>
                      <a:r>
                        <a:rPr lang="en-US" altLang="zh-CN" dirty="0"/>
                        <a:t>Read Track Duration</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discover the current track duration</a:t>
                      </a:r>
                      <a:endParaRPr lang="zh-CN" altLang="en-US" dirty="0"/>
                    </a:p>
                  </a:txBody>
                  <a:tcPr/>
                </a:tc>
                <a:tc>
                  <a:txBody>
                    <a:bodyPr/>
                    <a:lstStyle/>
                    <a:p>
                      <a:r>
                        <a:rPr lang="en-US" altLang="zh-CN" dirty="0"/>
                        <a:t>Read</a:t>
                      </a:r>
                      <a:endParaRPr lang="zh-CN" altLang="en-US" dirty="0"/>
                    </a:p>
                  </a:txBody>
                  <a:tcPr/>
                </a:tc>
                <a:tc>
                  <a:txBody>
                    <a:bodyPr/>
                    <a:lstStyle/>
                    <a:p>
                      <a:endParaRPr lang="zh-CN" altLang="en-US" dirty="0"/>
                    </a:p>
                  </a:txBody>
                  <a:tcPr/>
                </a:tc>
                <a:extLst>
                  <a:ext uri="{0D108BD9-81ED-4DB2-BD59-A6C34878D82A}">
                    <a16:rowId xmlns:a16="http://schemas.microsoft.com/office/drawing/2014/main" val="30307619"/>
                  </a:ext>
                </a:extLst>
              </a:tr>
              <a:tr h="303953">
                <a:tc>
                  <a:txBody>
                    <a:bodyPr/>
                    <a:lstStyle/>
                    <a:p>
                      <a:r>
                        <a:rPr lang="en-US" altLang="zh-CN" sz="1800" b="1" i="0" u="none" strike="noStrike" kern="1200" baseline="0" dirty="0">
                          <a:solidFill>
                            <a:schemeClr val="dk1"/>
                          </a:solidFill>
                          <a:latin typeface="+mn-lt"/>
                          <a:ea typeface="+mn-ea"/>
                          <a:cs typeface="+mn-cs"/>
                        </a:rPr>
                        <a:t>Read Track Position</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discover the current track position</a:t>
                      </a:r>
                      <a:endParaRPr lang="zh-CN" altLang="en-US" dirty="0"/>
                    </a:p>
                  </a:txBody>
                  <a:tcPr/>
                </a:tc>
                <a:tc>
                  <a:txBody>
                    <a:bodyPr/>
                    <a:lstStyle/>
                    <a:p>
                      <a:r>
                        <a:rPr lang="en-US" altLang="zh-CN" dirty="0"/>
                        <a:t>Read/Notify</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Track Position characteristic is not notified to the client when the Track Position is changing because of playing the track.</a:t>
                      </a:r>
                      <a:endParaRPr lang="zh-CN" altLang="en-US" dirty="0"/>
                    </a:p>
                  </a:txBody>
                  <a:tcPr/>
                </a:tc>
                <a:extLst>
                  <a:ext uri="{0D108BD9-81ED-4DB2-BD59-A6C34878D82A}">
                    <a16:rowId xmlns:a16="http://schemas.microsoft.com/office/drawing/2014/main" val="1619451099"/>
                  </a:ext>
                </a:extLst>
              </a:tr>
              <a:tr h="242147">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2015287"/>
                  </a:ext>
                </a:extLst>
              </a:tr>
              <a:tr h="1803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358553"/>
                  </a:ext>
                </a:extLst>
              </a:tr>
              <a:tr h="118533">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58947999"/>
                  </a:ext>
                </a:extLst>
              </a:tr>
              <a:tr h="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82364301"/>
                  </a:ext>
                </a:extLst>
              </a:tr>
            </a:tbl>
          </a:graphicData>
        </a:graphic>
      </p:graphicFrame>
    </p:spTree>
    <p:extLst>
      <p:ext uri="{BB962C8B-B14F-4D97-AF65-F5344CB8AC3E}">
        <p14:creationId xmlns:p14="http://schemas.microsoft.com/office/powerpoint/2010/main" val="3798853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Media Control Client procedures</a:t>
            </a:r>
            <a:endParaRPr lang="zh-CN" altLang="en-US" dirty="0"/>
          </a:p>
        </p:txBody>
      </p:sp>
      <p:sp>
        <p:nvSpPr>
          <p:cNvPr id="3" name="内容占位符 2"/>
          <p:cNvSpPr>
            <a:spLocks noGrp="1"/>
          </p:cNvSpPr>
          <p:nvPr>
            <p:ph idx="1"/>
          </p:nvPr>
        </p:nvSpPr>
        <p:spPr>
          <a:xfrm>
            <a:off x="717976" y="928045"/>
            <a:ext cx="11524424" cy="3157722"/>
          </a:xfrm>
        </p:spPr>
        <p:txBody>
          <a:bodyPr>
            <a:normAutofit/>
          </a:bodyPr>
          <a:lstStyle/>
          <a:p>
            <a:pPr>
              <a:buNone/>
            </a:pPr>
            <a:r>
              <a:rPr lang="en-US" altLang="zh-CN" sz="1800" dirty="0">
                <a:solidFill>
                  <a:srgbClr val="B60005"/>
                </a:solidFill>
                <a:cs typeface="+mj-cs"/>
              </a:rPr>
              <a:t>     </a:t>
            </a:r>
          </a:p>
        </p:txBody>
      </p:sp>
      <p:graphicFrame>
        <p:nvGraphicFramePr>
          <p:cNvPr id="5" name="表格 4">
            <a:extLst>
              <a:ext uri="{FF2B5EF4-FFF2-40B4-BE49-F238E27FC236}">
                <a16:creationId xmlns:a16="http://schemas.microsoft.com/office/drawing/2014/main" id="{5299280A-218F-C7E6-CF37-8AE496F93590}"/>
              </a:ext>
            </a:extLst>
          </p:cNvPr>
          <p:cNvGraphicFramePr>
            <a:graphicFrameLocks noGrp="1"/>
          </p:cNvGraphicFramePr>
          <p:nvPr/>
        </p:nvGraphicFramePr>
        <p:xfrm>
          <a:off x="619200" y="1043666"/>
          <a:ext cx="10614376" cy="5862320"/>
        </p:xfrm>
        <a:graphic>
          <a:graphicData uri="http://schemas.openxmlformats.org/drawingml/2006/table">
            <a:tbl>
              <a:tblPr firstRow="1" bandRow="1">
                <a:tableStyleId>{5C22544A-7EE6-4342-B048-85BDC9FD1C3A}</a:tableStyleId>
              </a:tblPr>
              <a:tblGrid>
                <a:gridCol w="2577600">
                  <a:extLst>
                    <a:ext uri="{9D8B030D-6E8A-4147-A177-3AD203B41FA5}">
                      <a16:colId xmlns:a16="http://schemas.microsoft.com/office/drawing/2014/main" val="3343835054"/>
                    </a:ext>
                  </a:extLst>
                </a:gridCol>
                <a:gridCol w="3880800">
                  <a:extLst>
                    <a:ext uri="{9D8B030D-6E8A-4147-A177-3AD203B41FA5}">
                      <a16:colId xmlns:a16="http://schemas.microsoft.com/office/drawing/2014/main" val="529025656"/>
                    </a:ext>
                  </a:extLst>
                </a:gridCol>
                <a:gridCol w="1396800">
                  <a:extLst>
                    <a:ext uri="{9D8B030D-6E8A-4147-A177-3AD203B41FA5}">
                      <a16:colId xmlns:a16="http://schemas.microsoft.com/office/drawing/2014/main" val="2914492838"/>
                    </a:ext>
                  </a:extLst>
                </a:gridCol>
                <a:gridCol w="2759176">
                  <a:extLst>
                    <a:ext uri="{9D8B030D-6E8A-4147-A177-3AD203B41FA5}">
                      <a16:colId xmlns:a16="http://schemas.microsoft.com/office/drawing/2014/main" val="1373818828"/>
                    </a:ext>
                  </a:extLst>
                </a:gridCol>
              </a:tblGrid>
              <a:tr h="370840">
                <a:tc>
                  <a:txBody>
                    <a:bodyPr/>
                    <a:lstStyle/>
                    <a:p>
                      <a:r>
                        <a:rPr lang="en-US" altLang="zh-CN" dirty="0"/>
                        <a:t>Procedure</a:t>
                      </a:r>
                      <a:endParaRPr lang="zh-CN" altLang="en-US" dirty="0"/>
                    </a:p>
                  </a:txBody>
                  <a:tcPr/>
                </a:tc>
                <a:tc>
                  <a:txBody>
                    <a:bodyPr/>
                    <a:lstStyle/>
                    <a:p>
                      <a:r>
                        <a:rPr lang="en-US" altLang="zh-CN" dirty="0"/>
                        <a:t>function</a:t>
                      </a:r>
                      <a:endParaRPr lang="zh-CN" altLang="en-US" dirty="0"/>
                    </a:p>
                  </a:txBody>
                  <a:tcPr/>
                </a:tc>
                <a:tc>
                  <a:txBody>
                    <a:bodyPr/>
                    <a:lstStyle/>
                    <a:p>
                      <a:r>
                        <a:rPr lang="en-US" altLang="zh-CN" dirty="0" err="1"/>
                        <a:t>Propority</a:t>
                      </a:r>
                      <a:endParaRPr lang="zh-CN" altLang="en-US" dirty="0"/>
                    </a:p>
                  </a:txBody>
                  <a:tcPr/>
                </a:tc>
                <a:tc>
                  <a:txBody>
                    <a:bodyPr/>
                    <a:lstStyle/>
                    <a:p>
                      <a:r>
                        <a:rPr lang="en-US" altLang="zh-CN" dirty="0"/>
                        <a:t>Notes</a:t>
                      </a:r>
                      <a:endParaRPr lang="zh-CN" altLang="en-US" dirty="0"/>
                    </a:p>
                  </a:txBody>
                  <a:tcPr/>
                </a:tc>
                <a:extLst>
                  <a:ext uri="{0D108BD9-81ED-4DB2-BD59-A6C34878D82A}">
                    <a16:rowId xmlns:a16="http://schemas.microsoft.com/office/drawing/2014/main" val="2894752352"/>
                  </a:ext>
                </a:extLst>
              </a:tr>
              <a:tr h="370840">
                <a:tc>
                  <a:txBody>
                    <a:bodyPr/>
                    <a:lstStyle/>
                    <a:p>
                      <a:r>
                        <a:rPr lang="en-US" altLang="zh-CN" dirty="0"/>
                        <a:t>Read Media Information</a:t>
                      </a:r>
                    </a:p>
                  </a:txBody>
                  <a:tcPr/>
                </a:tc>
                <a:tc>
                  <a:txBody>
                    <a:bodyPr/>
                    <a:lstStyle/>
                    <a:p>
                      <a:r>
                        <a:rPr lang="en-US" altLang="zh-CN" sz="1800" b="1" dirty="0">
                          <a:solidFill>
                            <a:schemeClr val="tx1">
                              <a:lumMod val="65000"/>
                              <a:lumOff val="35000"/>
                            </a:schemeClr>
                          </a:solidFill>
                        </a:rPr>
                        <a:t>Discover the media player information</a:t>
                      </a:r>
                      <a:endParaRPr lang="zh-CN" altLang="en-US" dirty="0"/>
                    </a:p>
                  </a:txBody>
                  <a:tcPr/>
                </a:tc>
                <a:tc>
                  <a:txBody>
                    <a:bodyPr/>
                    <a:lstStyle/>
                    <a:p>
                      <a:r>
                        <a:rPr lang="en-US" altLang="zh-CN" dirty="0"/>
                        <a:t>Read</a:t>
                      </a:r>
                      <a:endParaRPr lang="zh-CN" altLang="en-US" dirty="0"/>
                    </a:p>
                  </a:txBody>
                  <a:tcPr/>
                </a:tc>
                <a:tc>
                  <a:txBody>
                    <a:bodyPr/>
                    <a:lstStyle/>
                    <a:p>
                      <a:r>
                        <a:rPr lang="en-US" altLang="zh-CN" sz="1800" b="1" dirty="0">
                          <a:solidFill>
                            <a:schemeClr val="tx1">
                              <a:lumMod val="65000"/>
                              <a:lumOff val="35000"/>
                            </a:schemeClr>
                          </a:solidFill>
                        </a:rPr>
                        <a:t>Read the characteristic value of the </a:t>
                      </a:r>
                      <a:r>
                        <a:rPr lang="en-US" altLang="zh-CN" sz="1800" b="1" dirty="0">
                          <a:solidFill>
                            <a:srgbClr val="B60005"/>
                          </a:solidFill>
                        </a:rPr>
                        <a:t>Media Player Name</a:t>
                      </a:r>
                      <a:r>
                        <a:rPr lang="en-US" altLang="zh-CN" sz="1800" b="1" dirty="0">
                          <a:solidFill>
                            <a:schemeClr val="tx1">
                              <a:lumMod val="65000"/>
                              <a:lumOff val="35000"/>
                            </a:schemeClr>
                          </a:solidFill>
                        </a:rPr>
                        <a:t> characteristic can be set notification.</a:t>
                      </a:r>
                      <a:endParaRPr lang="zh-CN" altLang="en-US" dirty="0"/>
                    </a:p>
                  </a:txBody>
                  <a:tcPr/>
                </a:tc>
                <a:extLst>
                  <a:ext uri="{0D108BD9-81ED-4DB2-BD59-A6C34878D82A}">
                    <a16:rowId xmlns:a16="http://schemas.microsoft.com/office/drawing/2014/main" val="4155959927"/>
                  </a:ext>
                </a:extLst>
              </a:tr>
              <a:tr h="370840">
                <a:tc>
                  <a:txBody>
                    <a:bodyPr/>
                    <a:lstStyle/>
                    <a:p>
                      <a:r>
                        <a:rPr lang="en-US" altLang="zh-CN" dirty="0"/>
                        <a:t>Read Media Player Icon Object Information</a:t>
                      </a:r>
                      <a:endParaRPr lang="zh-CN" altLang="en-US" dirty="0"/>
                    </a:p>
                  </a:txBody>
                  <a:tcPr/>
                </a:tc>
                <a:tc>
                  <a:txBody>
                    <a:bodyPr/>
                    <a:lstStyle/>
                    <a:p>
                      <a:r>
                        <a:rPr lang="en-US" altLang="zh-CN" sz="1800" b="1" dirty="0">
                          <a:solidFill>
                            <a:schemeClr val="tx1">
                              <a:lumMod val="65000"/>
                              <a:lumOff val="35000"/>
                            </a:schemeClr>
                          </a:solidFill>
                        </a:rPr>
                        <a:t>discover the media player icon as an object</a:t>
                      </a:r>
                      <a:endParaRPr lang="zh-CN" altLang="en-US" dirty="0"/>
                    </a:p>
                  </a:txBody>
                  <a:tcPr/>
                </a:tc>
                <a:tc>
                  <a:txBody>
                    <a:bodyPr/>
                    <a:lstStyle/>
                    <a:p>
                      <a:r>
                        <a:rPr lang="en-US" altLang="zh-CN" dirty="0"/>
                        <a:t>Read</a:t>
                      </a:r>
                      <a:endParaRPr lang="zh-CN" altLang="en-US" dirty="0"/>
                    </a:p>
                  </a:txBody>
                  <a:tcPr/>
                </a:tc>
                <a:tc>
                  <a:txBody>
                    <a:bodyPr/>
                    <a:lstStyle/>
                    <a:p>
                      <a:endParaRPr lang="zh-CN" altLang="en-US"/>
                    </a:p>
                  </a:txBody>
                  <a:tcPr/>
                </a:tc>
                <a:extLst>
                  <a:ext uri="{0D108BD9-81ED-4DB2-BD59-A6C34878D82A}">
                    <a16:rowId xmlns:a16="http://schemas.microsoft.com/office/drawing/2014/main" val="784573096"/>
                  </a:ext>
                </a:extLst>
              </a:tr>
              <a:tr h="370840">
                <a:tc>
                  <a:txBody>
                    <a:bodyPr/>
                    <a:lstStyle/>
                    <a:p>
                      <a:r>
                        <a:rPr lang="en-US" altLang="zh-CN" dirty="0"/>
                        <a:t>Read Track Title</a:t>
                      </a:r>
                      <a:endParaRPr lang="zh-CN" altLang="en-US" dirty="0"/>
                    </a:p>
                  </a:txBody>
                  <a:tcPr/>
                </a:tc>
                <a:tc>
                  <a:txBody>
                    <a:bodyPr/>
                    <a:lstStyle/>
                    <a:p>
                      <a:r>
                        <a:rPr lang="en-US" altLang="zh-CN" sz="1800" b="1" dirty="0">
                          <a:solidFill>
                            <a:schemeClr val="tx1">
                              <a:lumMod val="65000"/>
                              <a:lumOff val="35000"/>
                            </a:schemeClr>
                          </a:solidFill>
                        </a:rPr>
                        <a:t>Discover the current track information </a:t>
                      </a:r>
                      <a:endParaRPr lang="zh-CN" altLang="en-US" dirty="0"/>
                    </a:p>
                  </a:txBody>
                  <a:tcPr/>
                </a:tc>
                <a:tc>
                  <a:txBody>
                    <a:bodyPr/>
                    <a:lstStyle/>
                    <a:p>
                      <a:r>
                        <a:rPr lang="en-US" altLang="zh-CN" dirty="0"/>
                        <a:t>Read/Notify</a:t>
                      </a:r>
                      <a:endParaRPr lang="zh-CN" altLang="en-US" dirty="0"/>
                    </a:p>
                  </a:txBody>
                  <a:tcPr/>
                </a:tc>
                <a:tc>
                  <a:txBody>
                    <a:bodyPr/>
                    <a:lstStyle/>
                    <a:p>
                      <a:endParaRPr lang="zh-CN" altLang="en-US" dirty="0"/>
                    </a:p>
                  </a:txBody>
                  <a:tcPr/>
                </a:tc>
                <a:extLst>
                  <a:ext uri="{0D108BD9-81ED-4DB2-BD59-A6C34878D82A}">
                    <a16:rowId xmlns:a16="http://schemas.microsoft.com/office/drawing/2014/main" val="598904662"/>
                  </a:ext>
                </a:extLst>
              </a:tr>
              <a:tr h="0">
                <a:tc>
                  <a:txBody>
                    <a:bodyPr/>
                    <a:lstStyle/>
                    <a:p>
                      <a:r>
                        <a:rPr lang="en-US" altLang="zh-CN" dirty="0"/>
                        <a:t>Read Track Duration</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discover the current track duration</a:t>
                      </a:r>
                      <a:endParaRPr lang="zh-CN" altLang="en-US" dirty="0"/>
                    </a:p>
                  </a:txBody>
                  <a:tcPr/>
                </a:tc>
                <a:tc>
                  <a:txBody>
                    <a:bodyPr/>
                    <a:lstStyle/>
                    <a:p>
                      <a:r>
                        <a:rPr lang="en-US" altLang="zh-CN" dirty="0"/>
                        <a:t>Read</a:t>
                      </a:r>
                      <a:endParaRPr lang="zh-CN" altLang="en-US" dirty="0"/>
                    </a:p>
                  </a:txBody>
                  <a:tcPr/>
                </a:tc>
                <a:tc>
                  <a:txBody>
                    <a:bodyPr/>
                    <a:lstStyle/>
                    <a:p>
                      <a:endParaRPr lang="zh-CN" altLang="en-US" dirty="0"/>
                    </a:p>
                  </a:txBody>
                  <a:tcPr/>
                </a:tc>
                <a:extLst>
                  <a:ext uri="{0D108BD9-81ED-4DB2-BD59-A6C34878D82A}">
                    <a16:rowId xmlns:a16="http://schemas.microsoft.com/office/drawing/2014/main" val="30307619"/>
                  </a:ext>
                </a:extLst>
              </a:tr>
              <a:tr h="303953">
                <a:tc>
                  <a:txBody>
                    <a:bodyPr/>
                    <a:lstStyle/>
                    <a:p>
                      <a:r>
                        <a:rPr lang="en-US" altLang="zh-CN" sz="1800" b="1" i="0" u="none" strike="noStrike" kern="1200" baseline="0" dirty="0">
                          <a:solidFill>
                            <a:schemeClr val="dk1"/>
                          </a:solidFill>
                          <a:latin typeface="+mn-lt"/>
                          <a:ea typeface="+mn-ea"/>
                          <a:cs typeface="+mn-cs"/>
                        </a:rPr>
                        <a:t>Read Track Position</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discover the current track position</a:t>
                      </a:r>
                      <a:endParaRPr lang="zh-CN" altLang="en-US" dirty="0"/>
                    </a:p>
                  </a:txBody>
                  <a:tcPr/>
                </a:tc>
                <a:tc>
                  <a:txBody>
                    <a:bodyPr/>
                    <a:lstStyle/>
                    <a:p>
                      <a:r>
                        <a:rPr lang="en-US" altLang="zh-CN" dirty="0"/>
                        <a:t>Read/Notify</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Track Position characteristic is not notified to the client when the Track Position is changing because of playing the track.</a:t>
                      </a:r>
                      <a:endParaRPr lang="zh-CN" altLang="en-US" dirty="0"/>
                    </a:p>
                  </a:txBody>
                  <a:tcPr/>
                </a:tc>
                <a:extLst>
                  <a:ext uri="{0D108BD9-81ED-4DB2-BD59-A6C34878D82A}">
                    <a16:rowId xmlns:a16="http://schemas.microsoft.com/office/drawing/2014/main" val="1619451099"/>
                  </a:ext>
                </a:extLst>
              </a:tr>
              <a:tr h="242147">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02015287"/>
                  </a:ext>
                </a:extLst>
              </a:tr>
              <a:tr h="1803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1358553"/>
                  </a:ext>
                </a:extLst>
              </a:tr>
              <a:tr h="118533">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58947999"/>
                  </a:ext>
                </a:extLst>
              </a:tr>
              <a:tr h="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4182364301"/>
                  </a:ext>
                </a:extLst>
              </a:tr>
            </a:tbl>
          </a:graphicData>
        </a:graphic>
      </p:graphicFrame>
    </p:spTree>
    <p:extLst>
      <p:ext uri="{BB962C8B-B14F-4D97-AF65-F5344CB8AC3E}">
        <p14:creationId xmlns:p14="http://schemas.microsoft.com/office/powerpoint/2010/main" val="385037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Media Control Client procedures</a:t>
            </a:r>
            <a:endParaRPr lang="zh-CN" altLang="en-US" dirty="0"/>
          </a:p>
        </p:txBody>
      </p:sp>
      <p:sp>
        <p:nvSpPr>
          <p:cNvPr id="3" name="内容占位符 2"/>
          <p:cNvSpPr>
            <a:spLocks noGrp="1"/>
          </p:cNvSpPr>
          <p:nvPr>
            <p:ph idx="1"/>
          </p:nvPr>
        </p:nvSpPr>
        <p:spPr>
          <a:xfrm>
            <a:off x="717976" y="14045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id="{99F0B74B-63DB-DAE0-012A-1090A9367972}"/>
              </a:ext>
            </a:extLst>
          </p:cNvPr>
          <p:cNvSpPr txBox="1">
            <a:spLocks/>
          </p:cNvSpPr>
          <p:nvPr/>
        </p:nvSpPr>
        <p:spPr>
          <a:xfrm>
            <a:off x="517800" y="928044"/>
            <a:ext cx="10515600" cy="545115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Read Track Title procedure</a:t>
            </a:r>
          </a:p>
          <a:p>
            <a:pPr lvl="1"/>
            <a:r>
              <a:rPr lang="en-US" altLang="zh-CN" dirty="0"/>
              <a:t> </a:t>
            </a:r>
            <a:r>
              <a:rPr lang="en-US" altLang="zh-CN" sz="2200" b="1" dirty="0">
                <a:solidFill>
                  <a:schemeClr val="tx1">
                    <a:lumMod val="65000"/>
                    <a:lumOff val="35000"/>
                  </a:schemeClr>
                </a:solidFill>
              </a:rPr>
              <a:t>Discover the current track information on a Media Control Server.</a:t>
            </a:r>
          </a:p>
          <a:p>
            <a:pPr lvl="1"/>
            <a:r>
              <a:rPr lang="en-US" altLang="zh-CN" sz="2200" b="1" dirty="0">
                <a:solidFill>
                  <a:schemeClr val="tx1">
                    <a:lumMod val="65000"/>
                    <a:lumOff val="35000"/>
                  </a:schemeClr>
                </a:solidFill>
              </a:rPr>
              <a:t> Read the characteristic value of the </a:t>
            </a:r>
            <a:r>
              <a:rPr lang="en-US" altLang="zh-CN" sz="2200" b="1" dirty="0">
                <a:solidFill>
                  <a:srgbClr val="B60005"/>
                </a:solidFill>
              </a:rPr>
              <a:t>Track Title</a:t>
            </a:r>
            <a:r>
              <a:rPr lang="en-US" altLang="zh-CN" sz="2200" b="1" dirty="0">
                <a:solidFill>
                  <a:schemeClr val="tx1">
                    <a:lumMod val="65000"/>
                    <a:lumOff val="35000"/>
                  </a:schemeClr>
                </a:solidFill>
              </a:rPr>
              <a:t> characteristic. (Can be set notification).</a:t>
            </a:r>
          </a:p>
          <a:p>
            <a:r>
              <a:rPr lang="en-US" altLang="zh-CN" dirty="0"/>
              <a:t> Read Media Player Icon Object Information procedure</a:t>
            </a:r>
          </a:p>
          <a:p>
            <a:pPr lvl="1"/>
            <a:r>
              <a:rPr lang="en-US" altLang="zh-CN" sz="2200" b="1" dirty="0">
                <a:solidFill>
                  <a:schemeClr val="tx1">
                    <a:lumMod val="65000"/>
                    <a:lumOff val="35000"/>
                  </a:schemeClr>
                </a:solidFill>
              </a:rPr>
              <a:t> discover the media player icon as an object in the included Object Transfer Service</a:t>
            </a:r>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spTree>
    <p:extLst>
      <p:ext uri="{BB962C8B-B14F-4D97-AF65-F5344CB8AC3E}">
        <p14:creationId xmlns:p14="http://schemas.microsoft.com/office/powerpoint/2010/main" val="2873252549"/>
      </p:ext>
    </p:extLst>
  </p:cSld>
  <p:clrMapOvr>
    <a:masterClrMapping/>
  </p:clrMapOvr>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isilicon.potx" id="{FDBC567A-7401-48F2-9DB1-50BE690A71C5}" vid="{180BCB8E-B893-4899-AF0D-9AC6A25B12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135795</TotalTime>
  <Words>1962</Words>
  <Application>Microsoft Office PowerPoint</Application>
  <PresentationFormat>宽屏</PresentationFormat>
  <Paragraphs>307</Paragraphs>
  <Slides>23</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等线</vt:lpstr>
      <vt:lpstr>微软雅黑</vt:lpstr>
      <vt:lpstr>Arial</vt:lpstr>
      <vt:lpstr>Calibri</vt:lpstr>
      <vt:lpstr>Wingdings</vt:lpstr>
      <vt:lpstr>1_Office Theme</vt:lpstr>
      <vt:lpstr> Media Control Profile(MCP) Introduction</vt:lpstr>
      <vt:lpstr>Agenda</vt:lpstr>
      <vt:lpstr>Concepts</vt:lpstr>
      <vt:lpstr>Media Control Client procedures</vt:lpstr>
      <vt:lpstr>Media Control Client procedures</vt:lpstr>
      <vt:lpstr>Media Control Client procedures</vt:lpstr>
      <vt:lpstr>Media Control Client procedures</vt:lpstr>
      <vt:lpstr>Media Control Client procedures</vt:lpstr>
      <vt:lpstr>Media Control Client procedures</vt:lpstr>
      <vt:lpstr>Service &amp; Characteristics</vt:lpstr>
      <vt:lpstr>Service &amp; Characteristics</vt:lpstr>
      <vt:lpstr>ASE State Management</vt:lpstr>
      <vt:lpstr>ASE Characteristics</vt:lpstr>
      <vt:lpstr>ASE Control Point Characteristics</vt:lpstr>
      <vt:lpstr>ASE State Machine</vt:lpstr>
      <vt:lpstr>ASE State Machine</vt:lpstr>
      <vt:lpstr>ASE State Machine</vt:lpstr>
      <vt:lpstr>ASE State Machine</vt:lpstr>
      <vt:lpstr>ASE State Machine</vt:lpstr>
      <vt:lpstr>ASE State Machine</vt:lpstr>
      <vt:lpstr>ASE Test Suite</vt:lpstr>
      <vt:lpstr>ASE Test Suite</vt:lpstr>
      <vt:lpstr> </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Yukun</dc:creator>
  <cp:lastModifiedBy>春浩 姜</cp:lastModifiedBy>
  <cp:revision>7679</cp:revision>
  <dcterms:created xsi:type="dcterms:W3CDTF">2015-11-22T03:10:36Z</dcterms:created>
  <dcterms:modified xsi:type="dcterms:W3CDTF">2023-12-27T14:44:55Z</dcterms:modified>
</cp:coreProperties>
</file>