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1"/>
  </p:notesMasterIdLst>
  <p:handoutMasterIdLst>
    <p:handoutMasterId r:id="rId82"/>
  </p:handoutMasterIdLst>
  <p:sldIdLst>
    <p:sldId id="256" r:id="rId2"/>
    <p:sldId id="262" r:id="rId3"/>
    <p:sldId id="263" r:id="rId4"/>
    <p:sldId id="264" r:id="rId5"/>
    <p:sldId id="265" r:id="rId6"/>
    <p:sldId id="266" r:id="rId7"/>
    <p:sldId id="267" r:id="rId8"/>
    <p:sldId id="268" r:id="rId9"/>
    <p:sldId id="269" r:id="rId10"/>
    <p:sldId id="319" r:id="rId11"/>
    <p:sldId id="270" r:id="rId12"/>
    <p:sldId id="271" r:id="rId13"/>
    <p:sldId id="272" r:id="rId14"/>
    <p:sldId id="320" r:id="rId15"/>
    <p:sldId id="273" r:id="rId16"/>
    <p:sldId id="274" r:id="rId17"/>
    <p:sldId id="275" r:id="rId18"/>
    <p:sldId id="296" r:id="rId19"/>
    <p:sldId id="276" r:id="rId20"/>
    <p:sldId id="297" r:id="rId21"/>
    <p:sldId id="318" r:id="rId22"/>
    <p:sldId id="317" r:id="rId23"/>
    <p:sldId id="279" r:id="rId24"/>
    <p:sldId id="324" r:id="rId25"/>
    <p:sldId id="280" r:id="rId26"/>
    <p:sldId id="298" r:id="rId27"/>
    <p:sldId id="281" r:id="rId28"/>
    <p:sldId id="291" r:id="rId29"/>
    <p:sldId id="325" r:id="rId30"/>
    <p:sldId id="282" r:id="rId31"/>
    <p:sldId id="326" r:id="rId32"/>
    <p:sldId id="327" r:id="rId33"/>
    <p:sldId id="328" r:id="rId34"/>
    <p:sldId id="330" r:id="rId35"/>
    <p:sldId id="283" r:id="rId36"/>
    <p:sldId id="331" r:id="rId37"/>
    <p:sldId id="284" r:id="rId38"/>
    <p:sldId id="285" r:id="rId39"/>
    <p:sldId id="286" r:id="rId40"/>
    <p:sldId id="287" r:id="rId41"/>
    <p:sldId id="288" r:id="rId42"/>
    <p:sldId id="329" r:id="rId43"/>
    <p:sldId id="289" r:id="rId44"/>
    <p:sldId id="299" r:id="rId45"/>
    <p:sldId id="290" r:id="rId46"/>
    <p:sldId id="342" r:id="rId47"/>
    <p:sldId id="332" r:id="rId48"/>
    <p:sldId id="333" r:id="rId49"/>
    <p:sldId id="292" r:id="rId50"/>
    <p:sldId id="293" r:id="rId51"/>
    <p:sldId id="294" r:id="rId52"/>
    <p:sldId id="300" r:id="rId53"/>
    <p:sldId id="341" r:id="rId54"/>
    <p:sldId id="316" r:id="rId55"/>
    <p:sldId id="302" r:id="rId56"/>
    <p:sldId id="304" r:id="rId57"/>
    <p:sldId id="301" r:id="rId58"/>
    <p:sldId id="306" r:id="rId59"/>
    <p:sldId id="307" r:id="rId60"/>
    <p:sldId id="305" r:id="rId61"/>
    <p:sldId id="308" r:id="rId62"/>
    <p:sldId id="303" r:id="rId63"/>
    <p:sldId id="309" r:id="rId64"/>
    <p:sldId id="310" r:id="rId65"/>
    <p:sldId id="311" r:id="rId66"/>
    <p:sldId id="314" r:id="rId67"/>
    <p:sldId id="315" r:id="rId68"/>
    <p:sldId id="312" r:id="rId69"/>
    <p:sldId id="321" r:id="rId70"/>
    <p:sldId id="343" r:id="rId71"/>
    <p:sldId id="322" r:id="rId72"/>
    <p:sldId id="313" r:id="rId73"/>
    <p:sldId id="334" r:id="rId74"/>
    <p:sldId id="335" r:id="rId75"/>
    <p:sldId id="338" r:id="rId76"/>
    <p:sldId id="339" r:id="rId77"/>
    <p:sldId id="336" r:id="rId78"/>
    <p:sldId id="337" r:id="rId79"/>
    <p:sldId id="340" r:id="rId8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710" y="96"/>
      </p:cViewPr>
      <p:guideLst>
        <p:guide orient="horz" pos="2160"/>
        <p:guide pos="2880"/>
      </p:guideLst>
    </p:cSldViewPr>
  </p:slideViewPr>
  <p:notesTextViewPr>
    <p:cViewPr>
      <p:scale>
        <a:sx n="3" d="2"/>
        <a:sy n="3" d="2"/>
      </p:scale>
      <p:origin x="0" y="0"/>
    </p:cViewPr>
  </p:notesTextViewPr>
  <p:sorterViewPr>
    <p:cViewPr>
      <p:scale>
        <a:sx n="66" d="100"/>
        <a:sy n="66" d="100"/>
      </p:scale>
      <p:origin x="0" y="-206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C6AB48F5-A554-4382-A1D6-61315AF4C597}" type="datetimeFigureOut">
              <a:rPr lang="en-US" smtClean="0"/>
              <a:pPr/>
              <a:t>9/18/2016</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D4D2FFBA-5BAA-4F4E-B998-32371539A94D}" type="slidenum">
              <a:rPr lang="en-US" smtClean="0"/>
              <a:pPr/>
              <a:t>‹#›</a:t>
            </a:fld>
            <a:endParaRPr lang="en-US"/>
          </a:p>
        </p:txBody>
      </p:sp>
    </p:spTree>
    <p:extLst>
      <p:ext uri="{BB962C8B-B14F-4D97-AF65-F5344CB8AC3E}">
        <p14:creationId xmlns:p14="http://schemas.microsoft.com/office/powerpoint/2010/main" val="1794381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94E97713-46E3-4A14-9DAC-DD33CBBB8531}" type="datetimeFigureOut">
              <a:rPr lang="en-US" smtClean="0"/>
              <a:pPr/>
              <a:t>9/18/2016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8CF7D645-30DE-4011-A07A-A1368D437505}" type="slidenum">
              <a:rPr lang="en-US" smtClean="0"/>
              <a:pPr/>
              <a:t>‹#›</a:t>
            </a:fld>
            <a:endParaRPr lang="en-US"/>
          </a:p>
        </p:txBody>
      </p:sp>
    </p:spTree>
    <p:extLst>
      <p:ext uri="{BB962C8B-B14F-4D97-AF65-F5344CB8AC3E}">
        <p14:creationId xmlns:p14="http://schemas.microsoft.com/office/powerpoint/2010/main" val="3160666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p>
            <a:fld id="{0D0A9688-2734-4476-AB1C-E3D611782AEE}" type="slidenum">
              <a:rPr lang="en-US"/>
              <a:pPr/>
              <a:t>1</a:t>
            </a:fld>
            <a:endParaRPr lang="en-US"/>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6034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7D645-30DE-4011-A07A-A1368D437505}" type="slidenum">
              <a:rPr lang="en-US" smtClean="0"/>
              <a:pPr/>
              <a:t>58</a:t>
            </a:fld>
            <a:endParaRPr lang="en-US"/>
          </a:p>
        </p:txBody>
      </p:sp>
    </p:spTree>
    <p:extLst>
      <p:ext uri="{BB962C8B-B14F-4D97-AF65-F5344CB8AC3E}">
        <p14:creationId xmlns:p14="http://schemas.microsoft.com/office/powerpoint/2010/main" val="2556516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CF7D645-30DE-4011-A07A-A1368D437505}" type="slidenum">
              <a:rPr lang="en-US" smtClean="0"/>
              <a:pPr/>
              <a:t>65</a:t>
            </a:fld>
            <a:endParaRPr lang="en-US"/>
          </a:p>
        </p:txBody>
      </p:sp>
    </p:spTree>
    <p:extLst>
      <p:ext uri="{BB962C8B-B14F-4D97-AF65-F5344CB8AC3E}">
        <p14:creationId xmlns:p14="http://schemas.microsoft.com/office/powerpoint/2010/main" val="2401685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pic>
        <p:nvPicPr>
          <p:cNvPr id="12" name="Picture 11" descr="psion.png"/>
          <p:cNvPicPr>
            <a:picLocks noChangeAspect="1"/>
          </p:cNvPicPr>
          <p:nvPr userDrawn="1"/>
        </p:nvPicPr>
        <p:blipFill>
          <a:blip r:embed="rId2" cstate="print"/>
          <a:stretch>
            <a:fillRect/>
          </a:stretch>
        </p:blipFill>
        <p:spPr>
          <a:xfrm>
            <a:off x="0" y="0"/>
            <a:ext cx="9144000" cy="160020"/>
          </a:xfrm>
          <a:prstGeom prst="rect">
            <a:avLst/>
          </a:prstGeom>
        </p:spPr>
      </p:pic>
      <p:pic>
        <p:nvPicPr>
          <p:cNvPr id="13" name="Picture 12" descr="clairejones.png"/>
          <p:cNvPicPr>
            <a:picLocks noChangeAspect="1"/>
          </p:cNvPicPr>
          <p:nvPr userDrawn="1"/>
        </p:nvPicPr>
        <p:blipFill>
          <a:blip r:embed="rId3" cstate="print"/>
          <a:stretch>
            <a:fillRect/>
          </a:stretch>
        </p:blipFill>
        <p:spPr>
          <a:xfrm>
            <a:off x="0" y="6697980"/>
            <a:ext cx="9144000" cy="16002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FF8EB039-B41E-4E56-ABDA-A98E1595AB3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8"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pic>
        <p:nvPicPr>
          <p:cNvPr id="15" name="Picture 14" descr="clairejones.png"/>
          <p:cNvPicPr>
            <a:picLocks noChangeAspect="1"/>
          </p:cNvPicPr>
          <p:nvPr userDrawn="1"/>
        </p:nvPicPr>
        <p:blipFill>
          <a:blip r:embed="rId2" cstate="print"/>
          <a:stretch>
            <a:fillRect/>
          </a:stretch>
        </p:blipFill>
        <p:spPr>
          <a:xfrm>
            <a:off x="0" y="6697980"/>
            <a:ext cx="9144000" cy="160020"/>
          </a:xfrm>
          <a:prstGeom prst="rect">
            <a:avLst/>
          </a:prstGeom>
        </p:spPr>
      </p:pic>
      <p:pic>
        <p:nvPicPr>
          <p:cNvPr id="18" name="Picture 17" descr="psion.png"/>
          <p:cNvPicPr>
            <a:picLocks noChangeAspect="1"/>
          </p:cNvPicPr>
          <p:nvPr userDrawn="1"/>
        </p:nvPicPr>
        <p:blipFill>
          <a:blip r:embed="rId3" cstate="print"/>
          <a:stretch>
            <a:fillRect/>
          </a:stretch>
        </p:blipFill>
        <p:spPr>
          <a:xfrm>
            <a:off x="0" y="1295400"/>
            <a:ext cx="9144000" cy="16002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Lo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219200"/>
          </a:xfrm>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7" name="Footer Placeholder 4"/>
          <p:cNvSpPr>
            <a:spLocks noGrp="1"/>
          </p:cNvSpPr>
          <p:nvPr>
            <p:ph type="ftr" sz="quarter" idx="11"/>
          </p:nvPr>
        </p:nvSpPr>
        <p:spPr/>
        <p:txBody>
          <a:bodyPr/>
          <a:lstStyle>
            <a:lvl1pPr>
              <a:defRPr/>
            </a:lvl1pPr>
          </a:lstStyle>
          <a:p>
            <a:endParaRPr lang="en-US"/>
          </a:p>
        </p:txBody>
      </p:sp>
      <p:sp>
        <p:nvSpPr>
          <p:cNvPr id="8"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pic>
        <p:nvPicPr>
          <p:cNvPr id="12" name="Picture 11" descr="psion.png"/>
          <p:cNvPicPr>
            <a:picLocks noChangeAspect="1"/>
          </p:cNvPicPr>
          <p:nvPr userDrawn="1"/>
        </p:nvPicPr>
        <p:blipFill>
          <a:blip r:embed="rId2" cstate="print"/>
          <a:stretch>
            <a:fillRect/>
          </a:stretch>
        </p:blipFill>
        <p:spPr>
          <a:xfrm>
            <a:off x="0" y="1219200"/>
            <a:ext cx="9144000" cy="160020"/>
          </a:xfrm>
          <a:prstGeom prst="rect">
            <a:avLst/>
          </a:prstGeom>
        </p:spPr>
      </p:pic>
      <p:pic>
        <p:nvPicPr>
          <p:cNvPr id="13" name="Picture 12" descr="clairejones.png"/>
          <p:cNvPicPr>
            <a:picLocks noChangeAspect="1"/>
          </p:cNvPicPr>
          <p:nvPr userDrawn="1"/>
        </p:nvPicPr>
        <p:blipFill>
          <a:blip r:embed="rId3" cstate="print"/>
          <a:stretch>
            <a:fillRect/>
          </a:stretch>
        </p:blipFill>
        <p:spPr>
          <a:xfrm>
            <a:off x="0" y="6697980"/>
            <a:ext cx="9144000" cy="16002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Long 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457200" y="685800"/>
            <a:ext cx="8229600" cy="5440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pic>
        <p:nvPicPr>
          <p:cNvPr id="9" name="Picture 8" descr="clairejones.png"/>
          <p:cNvPicPr>
            <a:picLocks noChangeAspect="1"/>
          </p:cNvPicPr>
          <p:nvPr userDrawn="1"/>
        </p:nvPicPr>
        <p:blipFill>
          <a:blip r:embed="rId2" cstate="print"/>
          <a:stretch>
            <a:fillRect/>
          </a:stretch>
        </p:blipFill>
        <p:spPr>
          <a:xfrm>
            <a:off x="0" y="6697980"/>
            <a:ext cx="9144000" cy="16002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7" name="Footer Placeholder 5"/>
          <p:cNvSpPr>
            <a:spLocks noGrp="1"/>
          </p:cNvSpPr>
          <p:nvPr>
            <p:ph type="ftr" sz="quarter" idx="11"/>
          </p:nvPr>
        </p:nvSpPr>
        <p:spPr/>
        <p:txBody>
          <a:bodyPr/>
          <a:lstStyle>
            <a:lvl1pPr>
              <a:defRPr/>
            </a:lvl1pPr>
          </a:lstStyle>
          <a:p>
            <a:endParaRPr lang="en-US"/>
          </a:p>
        </p:txBody>
      </p:sp>
      <p:sp>
        <p:nvSpPr>
          <p:cNvPr id="8" name="Slide Number Placeholder 6"/>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pic>
        <p:nvPicPr>
          <p:cNvPr id="11" name="Picture 10" descr="psion.png"/>
          <p:cNvPicPr>
            <a:picLocks noChangeAspect="1"/>
          </p:cNvPicPr>
          <p:nvPr userDrawn="1"/>
        </p:nvPicPr>
        <p:blipFill>
          <a:blip r:embed="rId2" cstate="print"/>
          <a:stretch>
            <a:fillRect/>
          </a:stretch>
        </p:blipFill>
        <p:spPr>
          <a:xfrm>
            <a:off x="0" y="1295400"/>
            <a:ext cx="9144000" cy="16002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8" name="Footer Placeholder 4"/>
          <p:cNvSpPr>
            <a:spLocks noGrp="1"/>
          </p:cNvSpPr>
          <p:nvPr>
            <p:ph type="ftr" sz="quarter" idx="11"/>
          </p:nvPr>
        </p:nvSpPr>
        <p:spPr/>
        <p:txBody>
          <a:bodyPr/>
          <a:lstStyle>
            <a:lvl1pPr>
              <a:defRPr/>
            </a:lvl1pPr>
          </a:lstStyle>
          <a:p>
            <a:endParaRPr lang="en-US"/>
          </a:p>
        </p:txBody>
      </p:sp>
      <p:sp>
        <p:nvSpPr>
          <p:cNvPr id="9" name="Slide Number Placeholder 5"/>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Date Placeholder 2"/>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6" name="Footer Placeholder 3"/>
          <p:cNvSpPr>
            <a:spLocks noGrp="1"/>
          </p:cNvSpPr>
          <p:nvPr>
            <p:ph type="ftr" sz="quarter" idx="11"/>
          </p:nvPr>
        </p:nvSpPr>
        <p:spPr/>
        <p:txBody>
          <a:bodyPr/>
          <a:lstStyle>
            <a:lvl1pPr>
              <a:defRPr/>
            </a:lvl1pPr>
          </a:lstStyle>
          <a:p>
            <a:endParaRPr lang="en-US"/>
          </a:p>
        </p:txBody>
      </p:sp>
      <p:sp>
        <p:nvSpPr>
          <p:cNvPr id="7" name="Slide Number Placeholder 4"/>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pic>
        <p:nvPicPr>
          <p:cNvPr id="10" name="Picture 9" descr="psion.png"/>
          <p:cNvPicPr>
            <a:picLocks noChangeAspect="1"/>
          </p:cNvPicPr>
          <p:nvPr userDrawn="1"/>
        </p:nvPicPr>
        <p:blipFill>
          <a:blip r:embed="rId2" cstate="print"/>
          <a:stretch>
            <a:fillRect/>
          </a:stretch>
        </p:blipFill>
        <p:spPr>
          <a:xfrm>
            <a:off x="0" y="1295400"/>
            <a:ext cx="9144000" cy="160020"/>
          </a:xfrm>
          <a:prstGeom prst="rect">
            <a:avLst/>
          </a:prstGeom>
        </p:spPr>
      </p:pic>
      <p:pic>
        <p:nvPicPr>
          <p:cNvPr id="11" name="Picture 10" descr="clairejones.png"/>
          <p:cNvPicPr>
            <a:picLocks noChangeAspect="1"/>
          </p:cNvPicPr>
          <p:nvPr userDrawn="1"/>
        </p:nvPicPr>
        <p:blipFill>
          <a:blip r:embed="rId3" cstate="print"/>
          <a:stretch>
            <a:fillRect/>
          </a:stretch>
        </p:blipFill>
        <p:spPr>
          <a:xfrm>
            <a:off x="0" y="6697980"/>
            <a:ext cx="9144000" cy="16002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Date Placeholder 1"/>
          <p:cNvSpPr>
            <a:spLocks noGrp="1"/>
          </p:cNvSpPr>
          <p:nvPr>
            <p:ph type="dt" sz="half" idx="10"/>
          </p:nvPr>
        </p:nvSpPr>
        <p:spPr/>
        <p:txBody>
          <a:bodyPr/>
          <a:lstStyle>
            <a:lvl1pPr>
              <a:defRPr/>
            </a:lvl1pPr>
          </a:lstStyle>
          <a:p>
            <a:fld id="{6DC1E9E7-0903-4F27-A0E0-0C422DE6FF73}" type="datetimeFigureOut">
              <a:rPr lang="en-US" smtClean="0"/>
              <a:pPr/>
              <a:t>9/18/2016</a:t>
            </a:fld>
            <a:endParaRPr lang="en-US"/>
          </a:p>
        </p:txBody>
      </p:sp>
      <p:sp>
        <p:nvSpPr>
          <p:cNvPr id="5" name="Footer Placeholder 2"/>
          <p:cNvSpPr>
            <a:spLocks noGrp="1"/>
          </p:cNvSpPr>
          <p:nvPr>
            <p:ph type="ftr" sz="quarter" idx="11"/>
          </p:nvPr>
        </p:nvSpPr>
        <p:spPr/>
        <p:txBody>
          <a:bodyPr/>
          <a:lstStyle>
            <a:lvl1pPr>
              <a:defRPr/>
            </a:lvl1pPr>
          </a:lstStyle>
          <a:p>
            <a:endParaRPr lang="en-US" dirty="0"/>
          </a:p>
        </p:txBody>
      </p:sp>
      <p:sp>
        <p:nvSpPr>
          <p:cNvPr id="6" name="Slide Number Placeholder 3"/>
          <p:cNvSpPr>
            <a:spLocks noGrp="1"/>
          </p:cNvSpPr>
          <p:nvPr>
            <p:ph type="sldNum" sz="quarter" idx="12"/>
          </p:nvPr>
        </p:nvSpPr>
        <p:spPr/>
        <p:txBody>
          <a:bodyPr/>
          <a:lstStyle>
            <a:lvl1pPr>
              <a:defRPr/>
            </a:lvl1pPr>
          </a:lstStyle>
          <a:p>
            <a:fld id="{8AD0667B-E175-4AE5-8E8B-EE73EC1F6B46}" type="slidenum">
              <a:rPr lang="en-US" smtClean="0"/>
              <a:pPr/>
              <a:t>‹#›</a:t>
            </a:fld>
            <a:endParaRPr lang="en-US"/>
          </a:p>
        </p:txBody>
      </p:sp>
      <p:pic>
        <p:nvPicPr>
          <p:cNvPr id="7" name="Picture 6" descr="psion.png"/>
          <p:cNvPicPr>
            <a:picLocks noChangeAspect="1"/>
          </p:cNvPicPr>
          <p:nvPr userDrawn="1"/>
        </p:nvPicPr>
        <p:blipFill>
          <a:blip r:embed="rId2" cstate="print"/>
          <a:stretch>
            <a:fillRect/>
          </a:stretch>
        </p:blipFill>
        <p:spPr>
          <a:xfrm>
            <a:off x="0" y="0"/>
            <a:ext cx="9144000" cy="160020"/>
          </a:xfrm>
          <a:prstGeom prst="rect">
            <a:avLst/>
          </a:prstGeom>
        </p:spPr>
      </p:pic>
      <p:pic>
        <p:nvPicPr>
          <p:cNvPr id="10" name="Picture 9" descr="clairejones.png"/>
          <p:cNvPicPr>
            <a:picLocks noChangeAspect="1"/>
          </p:cNvPicPr>
          <p:nvPr userDrawn="1"/>
        </p:nvPicPr>
        <p:blipFill>
          <a:blip r:embed="rId3" cstate="print"/>
          <a:stretch>
            <a:fillRect/>
          </a:stretch>
        </p:blipFill>
        <p:spPr>
          <a:xfrm>
            <a:off x="0" y="6697980"/>
            <a:ext cx="9144000" cy="16002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C1E9E7-0903-4F27-A0E0-0C422DE6FF73}" type="datetimeFigureOut">
              <a:rPr lang="en-US" smtClean="0"/>
              <a:pPr/>
              <a:t>9/18/2016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fld id="{8AD0667B-E175-4AE5-8E8B-EE73EC1F6B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Bookman Old Style" pitchFamily="18" charset="0"/>
        </a:defRPr>
      </a:lvl2pPr>
      <a:lvl3pPr algn="ctr" rtl="0" eaLnBrk="1" fontAlgn="base" hangingPunct="1">
        <a:spcBef>
          <a:spcPct val="0"/>
        </a:spcBef>
        <a:spcAft>
          <a:spcPct val="0"/>
        </a:spcAft>
        <a:defRPr sz="4400">
          <a:solidFill>
            <a:schemeClr val="tx1"/>
          </a:solidFill>
          <a:latin typeface="Bookman Old Style" pitchFamily="18" charset="0"/>
        </a:defRPr>
      </a:lvl3pPr>
      <a:lvl4pPr algn="ctr" rtl="0" eaLnBrk="1" fontAlgn="base" hangingPunct="1">
        <a:spcBef>
          <a:spcPct val="0"/>
        </a:spcBef>
        <a:spcAft>
          <a:spcPct val="0"/>
        </a:spcAft>
        <a:defRPr sz="4400">
          <a:solidFill>
            <a:schemeClr val="tx1"/>
          </a:solidFill>
          <a:latin typeface="Bookman Old Style" pitchFamily="18" charset="0"/>
        </a:defRPr>
      </a:lvl4pPr>
      <a:lvl5pPr algn="ctr" rtl="0" eaLnBrk="1" fontAlgn="base" hangingPunct="1">
        <a:spcBef>
          <a:spcPct val="0"/>
        </a:spcBef>
        <a:spcAft>
          <a:spcPct val="0"/>
        </a:spcAft>
        <a:defRPr sz="4400">
          <a:solidFill>
            <a:schemeClr val="tx1"/>
          </a:solidFill>
          <a:latin typeface="Bookman Old Style" pitchFamily="18" charset="0"/>
        </a:defRPr>
      </a:lvl5pPr>
      <a:lvl6pPr marL="457200" algn="ctr" rtl="0" eaLnBrk="1" fontAlgn="base" hangingPunct="1">
        <a:spcBef>
          <a:spcPct val="0"/>
        </a:spcBef>
        <a:spcAft>
          <a:spcPct val="0"/>
        </a:spcAft>
        <a:defRPr sz="4400">
          <a:solidFill>
            <a:schemeClr val="tx1"/>
          </a:solidFill>
          <a:latin typeface="Bookman Old Style" pitchFamily="18" charset="0"/>
        </a:defRPr>
      </a:lvl6pPr>
      <a:lvl7pPr marL="914400" algn="ctr" rtl="0" eaLnBrk="1" fontAlgn="base" hangingPunct="1">
        <a:spcBef>
          <a:spcPct val="0"/>
        </a:spcBef>
        <a:spcAft>
          <a:spcPct val="0"/>
        </a:spcAft>
        <a:defRPr sz="4400">
          <a:solidFill>
            <a:schemeClr val="tx1"/>
          </a:solidFill>
          <a:latin typeface="Bookman Old Style" pitchFamily="18" charset="0"/>
        </a:defRPr>
      </a:lvl7pPr>
      <a:lvl8pPr marL="1371600" algn="ctr" rtl="0" eaLnBrk="1" fontAlgn="base" hangingPunct="1">
        <a:spcBef>
          <a:spcPct val="0"/>
        </a:spcBef>
        <a:spcAft>
          <a:spcPct val="0"/>
        </a:spcAft>
        <a:defRPr sz="4400">
          <a:solidFill>
            <a:schemeClr val="tx1"/>
          </a:solidFill>
          <a:latin typeface="Bookman Old Style" pitchFamily="18" charset="0"/>
        </a:defRPr>
      </a:lvl8pPr>
      <a:lvl9pPr marL="1828800" algn="ctr" rtl="0" eaLnBrk="1" fontAlgn="base" hangingPunct="1">
        <a:spcBef>
          <a:spcPct val="0"/>
        </a:spcBef>
        <a:spcAft>
          <a:spcPct val="0"/>
        </a:spcAft>
        <a:defRPr sz="4400">
          <a:solidFill>
            <a:schemeClr val="tx1"/>
          </a:solidFill>
          <a:latin typeface="Bookman Old Style" pitchFamily="18"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hyperlink" Target="https://docs.python.org/2/library/stdtypes.html"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hyperlink" Target="http://blog.wolfram.com/2010/08/13/25-best-hangman-words/"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c2.com/cgi/wiki?GlobalVariablesConsideredHarmful" TargetMode="Externa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hyperlink" Target="https://docs.python.org/2/library/time.html" TargetMode="Externa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hyperlink" Target="https://docs.python.org/2/library/time.html" TargetMode="Externa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1524000"/>
            <a:ext cx="9144000" cy="2076450"/>
          </a:xfrm>
        </p:spPr>
        <p:txBody>
          <a:bodyPr/>
          <a:lstStyle/>
          <a:p>
            <a:pPr eaLnBrk="1" hangingPunct="1"/>
            <a:r>
              <a:rPr lang="en-US" dirty="0"/>
              <a:t>COS 125 – Notes #8</a:t>
            </a:r>
            <a:br>
              <a:rPr lang="en-US" dirty="0"/>
            </a:br>
            <a:r>
              <a:rPr lang="en-US" dirty="0"/>
              <a:t>Hangman, Dragon Realm</a:t>
            </a:r>
            <a:br>
              <a:rPr lang="en-US" dirty="0"/>
            </a:br>
            <a:r>
              <a:rPr lang="en-US" dirty="0"/>
              <a:t>Local and Global Variables</a:t>
            </a:r>
          </a:p>
        </p:txBody>
      </p:sp>
      <p:sp>
        <p:nvSpPr>
          <p:cNvPr id="4099" name="Rectangle 3"/>
          <p:cNvSpPr>
            <a:spLocks noGrp="1" noChangeArrowheads="1"/>
          </p:cNvSpPr>
          <p:nvPr>
            <p:ph type="subTitle" idx="1"/>
          </p:nvPr>
        </p:nvSpPr>
        <p:spPr/>
        <p:txBody>
          <a:bodyPr/>
          <a:lstStyle/>
          <a:p>
            <a:pPr eaLnBrk="1" hangingPunct="1"/>
            <a:r>
              <a:rPr lang="en-US" dirty="0"/>
              <a:t>Curtis Meadow</a:t>
            </a:r>
          </a:p>
          <a:p>
            <a:pPr eaLnBrk="1" hangingPunct="1"/>
            <a:r>
              <a:rPr lang="en-US" dirty="0"/>
              <a:t>Department of Computer Science</a:t>
            </a:r>
          </a:p>
          <a:p>
            <a:pPr eaLnBrk="1" hangingPunct="1"/>
            <a:r>
              <a:rPr lang="en-US" dirty="0"/>
              <a:t>University of Maine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0" y="152400"/>
            <a:ext cx="9067800" cy="533400"/>
          </a:xfrm>
        </p:spPr>
        <p:txBody>
          <a:bodyPr/>
          <a:lstStyle/>
          <a:p>
            <a:r>
              <a:rPr lang="en-US" dirty="0"/>
              <a:t>Version 2</a:t>
            </a:r>
          </a:p>
        </p:txBody>
      </p:sp>
      <p:sp>
        <p:nvSpPr>
          <p:cNvPr id="6" name="Rectangle 5"/>
          <p:cNvSpPr>
            <a:spLocks noChangeArrowheads="1"/>
          </p:cNvSpPr>
          <p:nvPr/>
        </p:nvSpPr>
        <p:spPr bwMode="auto">
          <a:xfrm>
            <a:off x="152400" y="762000"/>
            <a:ext cx="7162800" cy="5324535"/>
          </a:xfrm>
          <a:prstGeom prst="rect">
            <a:avLst/>
          </a:prstGeom>
          <a:noFill/>
          <a:ln w="9525">
            <a:solidFill>
              <a:srgbClr val="000000"/>
            </a:solidFill>
            <a:miter lim="800000"/>
            <a:headEnd/>
            <a:tailEnd/>
          </a:ln>
        </p:spPr>
        <p:txBody>
          <a:bodyPr wrap="square">
            <a:spAutoFit/>
          </a:bodyPr>
          <a:lstStyle/>
          <a:p>
            <a:pPr eaLnBrk="1" hangingPunct="1"/>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ComputerPick</a:t>
            </a:r>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    return "Hello"</a:t>
            </a:r>
          </a:p>
          <a:p>
            <a:pPr eaLnBrk="1" hangingPunct="1"/>
            <a:endParaRPr lang="en-US" sz="2000" b="1" dirty="0">
              <a:latin typeface="Courier New" pitchFamily="49" charset="0"/>
              <a:cs typeface="Courier New" pitchFamily="49" charset="0"/>
            </a:endParaRPr>
          </a:p>
          <a:p>
            <a:pPr eaLnBrk="1" hangingPunct="1"/>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displayGallows</a:t>
            </a:r>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    print "Gallows"</a:t>
            </a:r>
          </a:p>
          <a:p>
            <a:pPr eaLnBrk="1" hangingPunct="1"/>
            <a:endParaRPr lang="en-US" sz="2000" b="1" dirty="0">
              <a:latin typeface="Courier New" pitchFamily="49" charset="0"/>
              <a:cs typeface="Courier New" pitchFamily="49" charset="0"/>
            </a:endParaRPr>
          </a:p>
          <a:p>
            <a:pPr eaLnBrk="1" hangingPunct="1"/>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displayHiddenWord</a:t>
            </a:r>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    print "????"</a:t>
            </a:r>
          </a:p>
          <a:p>
            <a:pPr eaLnBrk="1" hangingPunct="1"/>
            <a:endParaRPr lang="en-US" sz="2000" b="1" dirty="0">
              <a:latin typeface="Courier New" pitchFamily="49" charset="0"/>
              <a:cs typeface="Courier New" pitchFamily="49" charset="0"/>
            </a:endParaRPr>
          </a:p>
          <a:p>
            <a:pPr eaLnBrk="1" hangingPunct="1"/>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getUserGuess</a:t>
            </a:r>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    return </a:t>
            </a:r>
            <a:r>
              <a:rPr lang="en-US" sz="2000" b="1" dirty="0" err="1">
                <a:latin typeface="Courier New" pitchFamily="49" charset="0"/>
                <a:cs typeface="Courier New" pitchFamily="49" charset="0"/>
              </a:rPr>
              <a:t>raw_input</a:t>
            </a:r>
            <a:r>
              <a:rPr lang="en-US" sz="2000" b="1" dirty="0">
                <a:latin typeface="Courier New" pitchFamily="49" charset="0"/>
                <a:cs typeface="Courier New" pitchFamily="49" charset="0"/>
              </a:rPr>
              <a:t>("Enter guess. ")</a:t>
            </a:r>
          </a:p>
          <a:p>
            <a:pPr eaLnBrk="1" hangingPunct="1"/>
            <a:endParaRPr lang="en-US" sz="2000" b="1" dirty="0">
              <a:latin typeface="Courier New" pitchFamily="49" charset="0"/>
              <a:cs typeface="Courier New" pitchFamily="49" charset="0"/>
            </a:endParaRPr>
          </a:p>
          <a:p>
            <a:pPr eaLnBrk="1" hangingPunct="1"/>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updateGame</a:t>
            </a:r>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    print "Game updated"</a:t>
            </a:r>
          </a:p>
          <a:p>
            <a:pPr eaLnBrk="1" hangingPunct="1"/>
            <a:endParaRPr lang="en-US" sz="2000" b="1" dirty="0">
              <a:latin typeface="Courier New" pitchFamily="49" charset="0"/>
              <a:cs typeface="Courier New" pitchFamily="49" charset="0"/>
            </a:endParaRPr>
          </a:p>
          <a:p>
            <a:pPr eaLnBrk="1" hangingPunct="1"/>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gameWon</a:t>
            </a:r>
            <a:r>
              <a:rPr lang="en-US" sz="2000" b="1" dirty="0">
                <a:latin typeface="Courier New" pitchFamily="49" charset="0"/>
                <a:cs typeface="Courier New" pitchFamily="49" charset="0"/>
              </a:rPr>
              <a:t>():</a:t>
            </a:r>
          </a:p>
          <a:p>
            <a:pPr eaLnBrk="1" hangingPunct="1"/>
            <a:r>
              <a:rPr lang="en-US" sz="2000" b="1" dirty="0">
                <a:latin typeface="Courier New" pitchFamily="49" charset="0"/>
                <a:cs typeface="Courier New" pitchFamily="49" charset="0"/>
              </a:rPr>
              <a:t>    return True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0" y="152400"/>
            <a:ext cx="9067800" cy="533400"/>
          </a:xfrm>
        </p:spPr>
        <p:txBody>
          <a:bodyPr/>
          <a:lstStyle/>
          <a:p>
            <a:r>
              <a:rPr lang="en-US" dirty="0"/>
              <a:t>Version 2</a:t>
            </a:r>
          </a:p>
        </p:txBody>
      </p:sp>
      <p:sp>
        <p:nvSpPr>
          <p:cNvPr id="4" name="Rectangle 3"/>
          <p:cNvSpPr>
            <a:spLocks noChangeArrowheads="1"/>
          </p:cNvSpPr>
          <p:nvPr/>
        </p:nvSpPr>
        <p:spPr bwMode="auto">
          <a:xfrm>
            <a:off x="381000" y="758825"/>
            <a:ext cx="8772525" cy="4247317"/>
          </a:xfrm>
          <a:prstGeom prst="rect">
            <a:avLst/>
          </a:prstGeom>
          <a:noFill/>
          <a:ln w="9525">
            <a:solidFill>
              <a:srgbClr val="000000"/>
            </a:solidFill>
            <a:miter lim="800000"/>
            <a:headEnd/>
            <a:tailEnd/>
          </a:ln>
        </p:spPr>
        <p:txBody>
          <a:bodyPr wrap="square">
            <a:spAutoFit/>
          </a:bodyPr>
          <a:lstStyle/>
          <a:p>
            <a:pPr eaLnBrk="1" hangingPunct="1"/>
            <a:r>
              <a:rPr lang="en-US" b="1" dirty="0">
                <a:latin typeface="Courier New" pitchFamily="49" charset="0"/>
                <a:cs typeface="Courier New" pitchFamily="49" charset="0"/>
              </a:rPr>
              <a:t>word =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False</a:t>
            </a:r>
          </a:p>
          <a:p>
            <a:pPr eaLnBrk="1" hangingPunct="1"/>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 = False</a:t>
            </a:r>
          </a:p>
          <a:p>
            <a:pPr eaLnBrk="1" hangingPunct="1"/>
            <a:endParaRPr lang="en-US" b="1" dirty="0">
              <a:latin typeface="Courier New" pitchFamily="49" charset="0"/>
              <a:cs typeface="Courier New" pitchFamily="49" charset="0"/>
            </a:endParaRPr>
          </a:p>
          <a:p>
            <a:pPr eaLnBrk="1" hangingPunct="1"/>
            <a:r>
              <a:rPr lang="en-US" b="1" u="sng" dirty="0">
                <a:latin typeface="Courier New" pitchFamily="49" charset="0"/>
                <a:cs typeface="Courier New" pitchFamily="49" charset="0"/>
              </a:rPr>
              <a:t>while not </a:t>
            </a:r>
            <a:r>
              <a:rPr lang="en-US" b="1" u="sng" dirty="0" err="1">
                <a:latin typeface="Courier New" pitchFamily="49" charset="0"/>
                <a:cs typeface="Courier New" pitchFamily="49" charset="0"/>
              </a:rPr>
              <a:t>wordGuessed</a:t>
            </a:r>
            <a:r>
              <a:rPr lang="en-US" b="1" u="sng" dirty="0">
                <a:latin typeface="Courier New" pitchFamily="49" charset="0"/>
                <a:cs typeface="Courier New" pitchFamily="49" charset="0"/>
              </a:rPr>
              <a:t> and not </a:t>
            </a:r>
            <a:r>
              <a:rPr lang="en-US" b="1" u="sng" dirty="0" err="1">
                <a:latin typeface="Courier New" pitchFamily="49" charset="0"/>
                <a:cs typeface="Courier New" pitchFamily="49" charset="0"/>
              </a:rPr>
              <a:t>gallowsDrawn</a:t>
            </a:r>
            <a:r>
              <a:rPr lang="en-US" b="1" u="sng"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displayHiddenWord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True</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if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"CONGRATULATIONS -- You Won!"</a:t>
            </a:r>
          </a:p>
          <a:p>
            <a:pPr eaLnBrk="1" hangingPunct="1"/>
            <a:r>
              <a:rPr lang="en-US" b="1" dirty="0">
                <a:latin typeface="Courier New" pitchFamily="49" charset="0"/>
                <a:cs typeface="Courier New" pitchFamily="49" charset="0"/>
              </a:rPr>
              <a:t>else:</a:t>
            </a:r>
          </a:p>
          <a:p>
            <a:pPr eaLnBrk="1" hangingPunct="1"/>
            <a:r>
              <a:rPr lang="en-US" b="1" dirty="0">
                <a:latin typeface="Courier New" pitchFamily="49" charset="0"/>
                <a:cs typeface="Courier New" pitchFamily="49" charset="0"/>
              </a:rPr>
              <a:t>    print "You lost. Sorry."</a:t>
            </a:r>
          </a:p>
        </p:txBody>
      </p:sp>
      <p:sp>
        <p:nvSpPr>
          <p:cNvPr id="5" name="Rectangle 4"/>
          <p:cNvSpPr>
            <a:spLocks noChangeArrowheads="1"/>
          </p:cNvSpPr>
          <p:nvPr/>
        </p:nvSpPr>
        <p:spPr bwMode="auto">
          <a:xfrm>
            <a:off x="2362200" y="4876800"/>
            <a:ext cx="4572000" cy="1755775"/>
          </a:xfrm>
          <a:prstGeom prst="rect">
            <a:avLst/>
          </a:prstGeom>
          <a:solidFill>
            <a:srgbClr val="FFC000"/>
          </a:solidFill>
          <a:ln w="9525">
            <a:noFill/>
            <a:miter lim="800000"/>
            <a:headEnd/>
            <a:tailEnd/>
          </a:ln>
        </p:spPr>
        <p:txBody>
          <a:bodyPr>
            <a:spAutoFit/>
          </a:bodyPr>
          <a:lstStyle/>
          <a:p>
            <a:pPr eaLnBrk="1" hangingPunct="1"/>
            <a:r>
              <a:rPr lang="en-US" b="1" dirty="0">
                <a:latin typeface="Courier New" pitchFamily="49" charset="0"/>
                <a:cs typeface="Courier New" pitchFamily="49" charset="0"/>
              </a:rPr>
              <a:t>Gallows</a:t>
            </a:r>
          </a:p>
          <a:p>
            <a:pPr eaLnBrk="1" hangingPunct="1"/>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Enter your guess. a</a:t>
            </a:r>
          </a:p>
          <a:p>
            <a:pPr eaLnBrk="1" hangingPunct="1"/>
            <a:r>
              <a:rPr lang="en-US" b="1" dirty="0">
                <a:latin typeface="Courier New" pitchFamily="49" charset="0"/>
                <a:cs typeface="Courier New" pitchFamily="49" charset="0"/>
              </a:rPr>
              <a:t>a</a:t>
            </a:r>
          </a:p>
          <a:p>
            <a:pPr eaLnBrk="1" hangingPunct="1"/>
            <a:r>
              <a:rPr lang="en-US" b="1" dirty="0">
                <a:latin typeface="Courier New" pitchFamily="49" charset="0"/>
                <a:cs typeface="Courier New" pitchFamily="49" charset="0"/>
              </a:rPr>
              <a:t>Game updated</a:t>
            </a:r>
          </a:p>
          <a:p>
            <a:pPr eaLnBrk="1" hangingPunct="1"/>
            <a:r>
              <a:rPr lang="en-US" b="1" dirty="0">
                <a:latin typeface="Courier New" pitchFamily="49" charset="0"/>
                <a:cs typeface="Courier New" pitchFamily="49" charset="0"/>
              </a:rPr>
              <a:t>CONGRATULATIONS -- You Won!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lstStyle/>
          <a:p>
            <a:r>
              <a:rPr lang="en-US" dirty="0"/>
              <a:t>Variable Names</a:t>
            </a:r>
          </a:p>
        </p:txBody>
      </p:sp>
      <p:sp>
        <p:nvSpPr>
          <p:cNvPr id="21507" name="Content Placeholder 3"/>
          <p:cNvSpPr>
            <a:spLocks noGrp="1"/>
          </p:cNvSpPr>
          <p:nvPr>
            <p:ph idx="1"/>
          </p:nvPr>
        </p:nvSpPr>
        <p:spPr/>
        <p:txBody>
          <a:bodyPr/>
          <a:lstStyle/>
          <a:p>
            <a:r>
              <a:rPr lang="en-US" dirty="0"/>
              <a:t>A good time to look at the choice of variable names!</a:t>
            </a:r>
          </a:p>
          <a:p>
            <a:pPr lvl="1"/>
            <a:r>
              <a:rPr lang="en-US" dirty="0"/>
              <a:t>Perhaps the word should not be called </a:t>
            </a:r>
            <a:r>
              <a:rPr lang="en-US" dirty="0" err="1"/>
              <a:t>hiddenWord</a:t>
            </a:r>
            <a:r>
              <a:rPr lang="en-US" dirty="0"/>
              <a:t>, but rather </a:t>
            </a:r>
            <a:r>
              <a:rPr lang="en-US" dirty="0" err="1"/>
              <a:t>maskedWord</a:t>
            </a:r>
            <a:endParaRPr lang="en-US" dirty="0"/>
          </a:p>
          <a:p>
            <a:r>
              <a:rPr lang="en-US" dirty="0"/>
              <a:t>Also, we should introduce a variable called </a:t>
            </a:r>
            <a:r>
              <a:rPr lang="en-US" dirty="0" err="1"/>
              <a:t>gallowsState</a:t>
            </a:r>
            <a:r>
              <a:rPr lang="en-US" dirty="0"/>
              <a:t> to show the state of the gallows</a:t>
            </a:r>
          </a:p>
          <a:p>
            <a:r>
              <a:rPr lang="en-US" dirty="0"/>
              <a:t>Version 3  will take into account these points.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152400"/>
            <a:ext cx="9144000" cy="533400"/>
          </a:xfrm>
        </p:spPr>
        <p:txBody>
          <a:bodyPr/>
          <a:lstStyle/>
          <a:p>
            <a:r>
              <a:rPr lang="en-US" dirty="0"/>
              <a:t>Version 3</a:t>
            </a:r>
          </a:p>
        </p:txBody>
      </p:sp>
      <p:sp>
        <p:nvSpPr>
          <p:cNvPr id="22531" name="Rectangle 2"/>
          <p:cNvSpPr>
            <a:spLocks noChangeArrowheads="1"/>
          </p:cNvSpPr>
          <p:nvPr/>
        </p:nvSpPr>
        <p:spPr bwMode="auto">
          <a:xfrm>
            <a:off x="0" y="685800"/>
            <a:ext cx="7848600" cy="5940088"/>
          </a:xfrm>
          <a:prstGeom prst="rect">
            <a:avLst/>
          </a:prstGeom>
          <a:no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return "Hello"</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"Gallows =",</a:t>
            </a:r>
            <a:r>
              <a:rPr lang="en-US" b="1" dirty="0" err="1">
                <a:latin typeface="Courier New" pitchFamily="49" charset="0"/>
                <a:cs typeface="Courier New" pitchFamily="49" charset="0"/>
              </a:rPr>
              <a:t>gallowsState</a:t>
            </a:r>
            <a:endParaRPr lang="en-US" b="1" dirty="0">
              <a:latin typeface="Courier New" pitchFamily="49" charset="0"/>
              <a:cs typeface="Courier New" pitchFamily="49" charset="0"/>
            </a:endParaRPr>
          </a:p>
          <a:p>
            <a:pPr eaLnBrk="1" hangingPunct="1"/>
            <a:endParaRPr lang="en-US" b="1" dirty="0">
              <a:latin typeface="Courier New" pitchFamily="49" charset="0"/>
              <a:cs typeface="Courier New" pitchFamily="49" charset="0"/>
            </a:endParaRPr>
          </a:p>
          <a:p>
            <a:pPr eaLnBrk="1" hangingPunct="1"/>
            <a:r>
              <a:rPr lang="en-US" b="1" dirty="0" err="1">
                <a:latin typeface="Courier New" pitchFamily="49" charset="0"/>
                <a:cs typeface="Courier New" pitchFamily="49" charset="0"/>
              </a:rPr>
              <a:t>def</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a:t>
            </a:r>
            <a:r>
              <a:rPr lang="en-US" b="1" dirty="0" err="1">
                <a:latin typeface="Courier New" pitchFamily="49" charset="0"/>
                <a:cs typeface="Courier New" pitchFamily="49" charset="0"/>
              </a:rPr>
              <a:t>maskedWord</a:t>
            </a:r>
            <a:endParaRPr lang="en-US" b="1" dirty="0">
              <a:latin typeface="Courier New" pitchFamily="49" charset="0"/>
              <a:cs typeface="Courier New" pitchFamily="49" charset="0"/>
            </a:endParaRP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return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("Enter your guess. ")</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"Game updated"</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word =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 = '_'*</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(word)</a:t>
            </a:r>
          </a:p>
          <a:p>
            <a:pPr eaLnBrk="1" hangingPunct="1"/>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False</a:t>
            </a:r>
          </a:p>
          <a:p>
            <a:pPr eaLnBrk="1" hangingPunct="1"/>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 = False</a:t>
            </a:r>
          </a:p>
          <a:p>
            <a:pPr eaLnBrk="1" hangingPunct="1"/>
            <a:r>
              <a:rPr lang="en-US" b="1" dirty="0" err="1">
                <a:latin typeface="Courier New" pitchFamily="49" charset="0"/>
                <a:cs typeface="Courier New" pitchFamily="49" charset="0"/>
              </a:rPr>
              <a:t>gallowsState</a:t>
            </a:r>
            <a:r>
              <a:rPr lang="en-US" b="1" dirty="0">
                <a:latin typeface="Courier New" pitchFamily="49" charset="0"/>
                <a:cs typeface="Courier New" pitchFamily="49" charset="0"/>
              </a:rPr>
              <a:t> = 0</a:t>
            </a:r>
          </a:p>
          <a:p>
            <a:pPr eaLnBrk="1" hangingPunct="1"/>
            <a:endParaRPr 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152400"/>
            <a:ext cx="9144000" cy="533400"/>
          </a:xfrm>
        </p:spPr>
        <p:txBody>
          <a:bodyPr/>
          <a:lstStyle/>
          <a:p>
            <a:r>
              <a:rPr lang="en-US" dirty="0"/>
              <a:t>Version 3</a:t>
            </a:r>
          </a:p>
        </p:txBody>
      </p:sp>
      <p:sp>
        <p:nvSpPr>
          <p:cNvPr id="22532" name="Rectangle 3"/>
          <p:cNvSpPr>
            <a:spLocks noChangeArrowheads="1"/>
          </p:cNvSpPr>
          <p:nvPr/>
        </p:nvSpPr>
        <p:spPr bwMode="auto">
          <a:xfrm>
            <a:off x="381000" y="838200"/>
            <a:ext cx="8763000" cy="3139321"/>
          </a:xfrm>
          <a:prstGeom prst="rect">
            <a:avLst/>
          </a:prstGeom>
          <a:no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and not </a:t>
            </a:r>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True</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if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"CONGRATULATIONS -- You Won!"</a:t>
            </a:r>
          </a:p>
          <a:p>
            <a:pPr eaLnBrk="1" hangingPunct="1"/>
            <a:r>
              <a:rPr lang="en-US" b="1" dirty="0">
                <a:latin typeface="Courier New" pitchFamily="49" charset="0"/>
                <a:cs typeface="Courier New" pitchFamily="49" charset="0"/>
              </a:rPr>
              <a:t>else:</a:t>
            </a:r>
          </a:p>
          <a:p>
            <a:pPr eaLnBrk="1" hangingPunct="1"/>
            <a:r>
              <a:rPr lang="en-US" b="1" dirty="0">
                <a:latin typeface="Courier New" pitchFamily="49" charset="0"/>
                <a:cs typeface="Courier New" pitchFamily="49" charset="0"/>
              </a:rPr>
              <a:t>    print "You lost. Sorry."</a:t>
            </a:r>
          </a:p>
        </p:txBody>
      </p:sp>
      <p:sp>
        <p:nvSpPr>
          <p:cNvPr id="5" name="Rectangle 4"/>
          <p:cNvSpPr>
            <a:spLocks noChangeArrowheads="1"/>
          </p:cNvSpPr>
          <p:nvPr/>
        </p:nvSpPr>
        <p:spPr bwMode="auto">
          <a:xfrm>
            <a:off x="2438400" y="4191000"/>
            <a:ext cx="4572000" cy="1754188"/>
          </a:xfrm>
          <a:prstGeom prst="rect">
            <a:avLst/>
          </a:prstGeom>
          <a:solidFill>
            <a:srgbClr val="FFC000"/>
          </a:solidFill>
          <a:ln w="9525">
            <a:noFill/>
            <a:miter lim="800000"/>
            <a:headEnd/>
            <a:tailEnd/>
          </a:ln>
        </p:spPr>
        <p:txBody>
          <a:bodyPr>
            <a:spAutoFit/>
          </a:bodyPr>
          <a:lstStyle/>
          <a:p>
            <a:pPr eaLnBrk="1" hangingPunct="1"/>
            <a:r>
              <a:rPr lang="en-US" b="1" dirty="0">
                <a:latin typeface="Courier New" pitchFamily="49" charset="0"/>
                <a:cs typeface="Courier New" pitchFamily="49" charset="0"/>
              </a:rPr>
              <a:t>Gallows = 0</a:t>
            </a:r>
          </a:p>
          <a:p>
            <a:pPr eaLnBrk="1" hangingPunct="1"/>
            <a:r>
              <a:rPr lang="en-US" b="1" dirty="0">
                <a:latin typeface="Courier New" pitchFamily="49" charset="0"/>
                <a:cs typeface="Courier New" pitchFamily="49" charset="0"/>
              </a:rPr>
              <a:t>_____</a:t>
            </a:r>
          </a:p>
          <a:p>
            <a:pPr eaLnBrk="1" hangingPunct="1"/>
            <a:r>
              <a:rPr lang="en-US" b="1" dirty="0">
                <a:latin typeface="Courier New" pitchFamily="49" charset="0"/>
                <a:cs typeface="Courier New" pitchFamily="49" charset="0"/>
              </a:rPr>
              <a:t>Enter your guess. a</a:t>
            </a:r>
          </a:p>
          <a:p>
            <a:pPr eaLnBrk="1" hangingPunct="1"/>
            <a:r>
              <a:rPr lang="en-US" b="1" dirty="0">
                <a:latin typeface="Courier New" pitchFamily="49" charset="0"/>
                <a:cs typeface="Courier New" pitchFamily="49" charset="0"/>
              </a:rPr>
              <a:t>a</a:t>
            </a:r>
          </a:p>
          <a:p>
            <a:pPr eaLnBrk="1" hangingPunct="1"/>
            <a:r>
              <a:rPr lang="en-US" b="1" dirty="0">
                <a:latin typeface="Courier New" pitchFamily="49" charset="0"/>
                <a:cs typeface="Courier New" pitchFamily="49" charset="0"/>
              </a:rPr>
              <a:t>Game updated</a:t>
            </a:r>
          </a:p>
          <a:p>
            <a:pPr eaLnBrk="1" hangingPunct="1"/>
            <a:r>
              <a:rPr lang="en-US" b="1" dirty="0">
                <a:latin typeface="Courier New" pitchFamily="49" charset="0"/>
                <a:cs typeface="Courier New" pitchFamily="49" charset="0"/>
              </a:rPr>
              <a:t>CONGRATULATIONS -- You Won!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
          <p:cNvSpPr>
            <a:spLocks noGrp="1"/>
          </p:cNvSpPr>
          <p:nvPr>
            <p:ph type="title"/>
          </p:nvPr>
        </p:nvSpPr>
        <p:spPr/>
        <p:txBody>
          <a:bodyPr/>
          <a:lstStyle/>
          <a:p>
            <a:r>
              <a:rPr lang="en-US" dirty="0"/>
              <a:t>Output Problem</a:t>
            </a:r>
          </a:p>
        </p:txBody>
      </p:sp>
      <p:sp>
        <p:nvSpPr>
          <p:cNvPr id="31747" name="Content Placeholder 3"/>
          <p:cNvSpPr>
            <a:spLocks noGrp="1"/>
          </p:cNvSpPr>
          <p:nvPr>
            <p:ph idx="1"/>
          </p:nvPr>
        </p:nvSpPr>
        <p:spPr/>
        <p:txBody>
          <a:bodyPr/>
          <a:lstStyle/>
          <a:p>
            <a:r>
              <a:rPr lang="en-US" dirty="0"/>
              <a:t>The output for Version 3 has a problem as far as the user is concerned</a:t>
            </a:r>
          </a:p>
          <a:p>
            <a:r>
              <a:rPr lang="en-US" dirty="0"/>
              <a:t>What is that problem?</a:t>
            </a:r>
          </a:p>
          <a:p>
            <a:r>
              <a:rPr lang="en-US" dirty="0"/>
              <a:t>When it displays a word, you will get something like </a:t>
            </a:r>
            <a:r>
              <a:rPr lang="en-US" dirty="0" err="1">
                <a:latin typeface="Courier New" pitchFamily="49" charset="0"/>
                <a:cs typeface="Courier New" pitchFamily="49" charset="0"/>
              </a:rPr>
              <a:t>H____o</a:t>
            </a:r>
            <a:r>
              <a:rPr lang="en-US" dirty="0">
                <a:latin typeface="Courier New" pitchFamily="49" charset="0"/>
                <a:cs typeface="Courier New" pitchFamily="49" charset="0"/>
              </a:rPr>
              <a:t> </a:t>
            </a:r>
            <a:r>
              <a:rPr lang="en-US" dirty="0"/>
              <a:t>and you cannot tell how many blanks are in the word</a:t>
            </a:r>
          </a:p>
          <a:p>
            <a:r>
              <a:rPr lang="en-US" dirty="0"/>
              <a:t>Initially, the word looks like </a:t>
            </a:r>
            <a:r>
              <a:rPr lang="en-US" dirty="0">
                <a:latin typeface="Courier New" pitchFamily="49" charset="0"/>
                <a:cs typeface="Courier New" pitchFamily="49" charset="0"/>
              </a:rPr>
              <a:t>___________</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2"/>
          <p:cNvSpPr>
            <a:spLocks noGrp="1"/>
          </p:cNvSpPr>
          <p:nvPr>
            <p:ph type="title"/>
          </p:nvPr>
        </p:nvSpPr>
        <p:spPr/>
        <p:txBody>
          <a:bodyPr/>
          <a:lstStyle/>
          <a:p>
            <a:r>
              <a:rPr lang="en-US" dirty="0"/>
              <a:t>Exercise</a:t>
            </a:r>
          </a:p>
        </p:txBody>
      </p:sp>
      <p:sp>
        <p:nvSpPr>
          <p:cNvPr id="24579" name="Content Placeholder 3"/>
          <p:cNvSpPr>
            <a:spLocks noGrp="1"/>
          </p:cNvSpPr>
          <p:nvPr>
            <p:ph idx="1"/>
          </p:nvPr>
        </p:nvSpPr>
        <p:spPr/>
        <p:txBody>
          <a:bodyPr/>
          <a:lstStyle/>
          <a:p>
            <a:r>
              <a:rPr lang="en-US" dirty="0"/>
              <a:t>Here's our function, so far …</a:t>
            </a:r>
          </a:p>
          <a:p>
            <a:pPr>
              <a:buNone/>
            </a:pPr>
            <a:r>
              <a:rPr lang="en-US" sz="2400" b="1" dirty="0">
                <a:latin typeface="Courier New" pitchFamily="49" charset="0"/>
                <a:cs typeface="Courier New" pitchFamily="49" charset="0"/>
              </a:rPr>
              <a:t>def </a:t>
            </a:r>
            <a:r>
              <a:rPr lang="en-US" sz="2400" b="1" dirty="0" err="1">
                <a:latin typeface="Courier New" pitchFamily="49" charset="0"/>
                <a:cs typeface="Courier New" pitchFamily="49" charset="0"/>
              </a:rPr>
              <a:t>displayMaskedWord</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maskedWord</a:t>
            </a: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    print </a:t>
            </a:r>
            <a:r>
              <a:rPr lang="en-US" sz="2400" b="1" dirty="0" err="1">
                <a:latin typeface="Courier New" pitchFamily="49" charset="0"/>
                <a:cs typeface="Courier New" pitchFamily="49" charset="0"/>
              </a:rPr>
              <a:t>maskedWord</a:t>
            </a:r>
            <a:endParaRPr lang="en-US" sz="2400" b="1" dirty="0">
              <a:latin typeface="Courier New" pitchFamily="49" charset="0"/>
              <a:cs typeface="Courier New" pitchFamily="49" charset="0"/>
            </a:endParaRPr>
          </a:p>
          <a:p>
            <a:r>
              <a:rPr lang="en-US" dirty="0"/>
              <a:t>What can we do to fix it?</a:t>
            </a:r>
          </a:p>
          <a:p>
            <a:pPr>
              <a:buNone/>
            </a:pPr>
            <a:endParaRPr lang="en-US" b="1" dirty="0">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0" y="76200"/>
            <a:ext cx="8229600" cy="715963"/>
          </a:xfrm>
        </p:spPr>
        <p:txBody>
          <a:bodyPr/>
          <a:lstStyle/>
          <a:p>
            <a:r>
              <a:rPr lang="en-US"/>
              <a:t>Version 4</a:t>
            </a:r>
          </a:p>
        </p:txBody>
      </p:sp>
      <p:sp>
        <p:nvSpPr>
          <p:cNvPr id="25603" name="Rectangle 2"/>
          <p:cNvSpPr>
            <a:spLocks noChangeArrowheads="1"/>
          </p:cNvSpPr>
          <p:nvPr/>
        </p:nvSpPr>
        <p:spPr bwMode="auto">
          <a:xfrm>
            <a:off x="533400" y="762000"/>
            <a:ext cx="6019800" cy="5632311"/>
          </a:xfrm>
          <a:prstGeom prst="rect">
            <a:avLst/>
          </a:prstGeom>
          <a:no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return "Hello"</a:t>
            </a: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"Gallows =",</a:t>
            </a:r>
            <a:r>
              <a:rPr lang="en-US" b="1" dirty="0" err="1">
                <a:latin typeface="Courier New" pitchFamily="49" charset="0"/>
                <a:cs typeface="Courier New" pitchFamily="49" charset="0"/>
              </a:rPr>
              <a:t>gallowsState</a:t>
            </a:r>
            <a:endParaRPr lang="en-US" b="1" dirty="0">
              <a:latin typeface="Courier New" pitchFamily="49" charset="0"/>
              <a:cs typeface="Courier New" pitchFamily="49" charset="0"/>
            </a:endParaRP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for c in </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a:t>
            </a:r>
          </a:p>
          <a:p>
            <a:pPr eaLnBrk="1" hangingPunct="1"/>
            <a:r>
              <a:rPr lang="en-US" b="1" dirty="0">
                <a:latin typeface="Courier New" pitchFamily="49" charset="0"/>
                <a:cs typeface="Courier New" pitchFamily="49" charset="0"/>
              </a:rPr>
              <a:t>    print</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("Enter your guess. ")</a:t>
            </a: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"Game updated"</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word =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 = '_'*</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(word)</a:t>
            </a:r>
          </a:p>
          <a:p>
            <a:pPr eaLnBrk="1" hangingPunct="1"/>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False</a:t>
            </a:r>
          </a:p>
          <a:p>
            <a:pPr eaLnBrk="1" hangingPunct="1"/>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 = False</a:t>
            </a:r>
          </a:p>
          <a:p>
            <a:pPr eaLnBrk="1" hangingPunct="1"/>
            <a:r>
              <a:rPr lang="en-US" b="1" dirty="0" err="1">
                <a:latin typeface="Courier New" pitchFamily="49" charset="0"/>
                <a:cs typeface="Courier New" pitchFamily="49" charset="0"/>
              </a:rPr>
              <a:t>gallowsState</a:t>
            </a:r>
            <a:r>
              <a:rPr lang="en-US" b="1" dirty="0">
                <a:latin typeface="Courier New" pitchFamily="49" charset="0"/>
                <a:cs typeface="Courier New" pitchFamily="49" charset="0"/>
              </a:rPr>
              <a:t> = 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0" y="76200"/>
            <a:ext cx="8229600" cy="715963"/>
          </a:xfrm>
        </p:spPr>
        <p:txBody>
          <a:bodyPr/>
          <a:lstStyle/>
          <a:p>
            <a:r>
              <a:rPr lang="en-US" dirty="0"/>
              <a:t>Version 4</a:t>
            </a:r>
          </a:p>
        </p:txBody>
      </p:sp>
      <p:sp>
        <p:nvSpPr>
          <p:cNvPr id="25604" name="Rectangle 3"/>
          <p:cNvSpPr>
            <a:spLocks noChangeArrowheads="1"/>
          </p:cNvSpPr>
          <p:nvPr/>
        </p:nvSpPr>
        <p:spPr bwMode="auto">
          <a:xfrm>
            <a:off x="457200" y="838200"/>
            <a:ext cx="6248400" cy="3138487"/>
          </a:xfrm>
          <a:prstGeom prst="rect">
            <a:avLst/>
          </a:prstGeom>
          <a:no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and not </a:t>
            </a:r>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True</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if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"CONGRATULATIONS -- You Won!"</a:t>
            </a:r>
          </a:p>
          <a:p>
            <a:pPr eaLnBrk="1" hangingPunct="1"/>
            <a:r>
              <a:rPr lang="en-US" b="1" dirty="0">
                <a:latin typeface="Courier New" pitchFamily="49" charset="0"/>
                <a:cs typeface="Courier New" pitchFamily="49" charset="0"/>
              </a:rPr>
              <a:t>else:</a:t>
            </a:r>
          </a:p>
          <a:p>
            <a:pPr eaLnBrk="1" hangingPunct="1"/>
            <a:r>
              <a:rPr lang="en-US" b="1" dirty="0">
                <a:latin typeface="Courier New" pitchFamily="49" charset="0"/>
                <a:cs typeface="Courier New" pitchFamily="49" charset="0"/>
              </a:rPr>
              <a:t>    print "You lost. Sorry."</a:t>
            </a:r>
          </a:p>
        </p:txBody>
      </p:sp>
      <p:sp>
        <p:nvSpPr>
          <p:cNvPr id="5" name="Rectangle 4"/>
          <p:cNvSpPr>
            <a:spLocks noChangeArrowheads="1"/>
          </p:cNvSpPr>
          <p:nvPr/>
        </p:nvSpPr>
        <p:spPr bwMode="auto">
          <a:xfrm>
            <a:off x="228600" y="4191000"/>
            <a:ext cx="5867400" cy="2308225"/>
          </a:xfrm>
          <a:prstGeom prst="rect">
            <a:avLst/>
          </a:prstGeom>
          <a:solidFill>
            <a:srgbClr val="FFC000"/>
          </a:solid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&gt;&gt;&gt; </a:t>
            </a:r>
          </a:p>
          <a:p>
            <a:pPr eaLnBrk="1" hangingPunct="1"/>
            <a:r>
              <a:rPr lang="en-US" b="1" dirty="0">
                <a:latin typeface="Courier New" pitchFamily="49" charset="0"/>
                <a:cs typeface="Courier New" pitchFamily="49" charset="0"/>
              </a:rPr>
              <a:t>Gallows = 0</a:t>
            </a:r>
          </a:p>
          <a:p>
            <a:pPr eaLnBrk="1" hangingPunct="1"/>
            <a:r>
              <a:rPr lang="en-US" b="1" dirty="0">
                <a:latin typeface="Courier New" pitchFamily="49" charset="0"/>
                <a:cs typeface="Courier New" pitchFamily="49" charset="0"/>
              </a:rPr>
              <a:t>_  _  _  _  _ </a:t>
            </a:r>
          </a:p>
          <a:p>
            <a:pPr eaLnBrk="1" hangingPunct="1"/>
            <a:r>
              <a:rPr lang="en-US" b="1" dirty="0">
                <a:latin typeface="Courier New" pitchFamily="49" charset="0"/>
                <a:cs typeface="Courier New" pitchFamily="49" charset="0"/>
              </a:rPr>
              <a:t>Enter your guess. a</a:t>
            </a:r>
          </a:p>
          <a:p>
            <a:pPr eaLnBrk="1" hangingPunct="1"/>
            <a:r>
              <a:rPr lang="en-US" b="1" dirty="0">
                <a:latin typeface="Courier New" pitchFamily="49" charset="0"/>
                <a:cs typeface="Courier New" pitchFamily="49" charset="0"/>
              </a:rPr>
              <a:t>a</a:t>
            </a:r>
          </a:p>
          <a:p>
            <a:pPr eaLnBrk="1" hangingPunct="1"/>
            <a:r>
              <a:rPr lang="en-US" b="1" dirty="0">
                <a:latin typeface="Courier New" pitchFamily="49" charset="0"/>
                <a:cs typeface="Courier New" pitchFamily="49" charset="0"/>
              </a:rPr>
              <a:t>Game updated</a:t>
            </a:r>
          </a:p>
          <a:p>
            <a:pPr eaLnBrk="1" hangingPunct="1"/>
            <a:r>
              <a:rPr lang="en-US" b="1" dirty="0">
                <a:latin typeface="Courier New" pitchFamily="49" charset="0"/>
                <a:cs typeface="Courier New" pitchFamily="49" charset="0"/>
              </a:rPr>
              <a:t>CONGRATULATIONS -- You Won!</a:t>
            </a:r>
          </a:p>
          <a:p>
            <a:pPr eaLnBrk="1" hangingPunct="1"/>
            <a:r>
              <a:rPr lang="en-US" b="1" dirty="0">
                <a:latin typeface="Courier New" pitchFamily="49" charset="0"/>
                <a:cs typeface="Courier New" pitchFamily="49" charset="0"/>
              </a:rPr>
              <a:t>&gt;&gt;&gt;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dirty="0"/>
              <a:t>A bit of bullet-proofing</a:t>
            </a:r>
          </a:p>
        </p:txBody>
      </p:sp>
      <p:sp>
        <p:nvSpPr>
          <p:cNvPr id="26627" name="Content Placeholder 3"/>
          <p:cNvSpPr>
            <a:spLocks noGrp="1"/>
          </p:cNvSpPr>
          <p:nvPr>
            <p:ph idx="1"/>
          </p:nvPr>
        </p:nvSpPr>
        <p:spPr/>
        <p:txBody>
          <a:bodyPr/>
          <a:lstStyle/>
          <a:p>
            <a:r>
              <a:rPr lang="en-US" dirty="0"/>
              <a:t>If the user has guessed letter 'x', we should not let them shoot themselves in the foot by guessing the same letter again</a:t>
            </a:r>
          </a:p>
          <a:p>
            <a:r>
              <a:rPr lang="en-US" dirty="0"/>
              <a:t>In Version 5 we will add a list called </a:t>
            </a:r>
            <a:r>
              <a:rPr lang="en-US" b="1" dirty="0" err="1">
                <a:latin typeface="Courier New" pitchFamily="49" charset="0"/>
                <a:cs typeface="Courier New" pitchFamily="49" charset="0"/>
              </a:rPr>
              <a:t>lettersGuessed</a:t>
            </a:r>
            <a:r>
              <a:rPr lang="en-US" dirty="0"/>
              <a:t> to track what letters have been guessed so far. </a:t>
            </a:r>
          </a:p>
          <a:p>
            <a:r>
              <a:rPr lang="en-US" dirty="0"/>
              <a:t>Version 5 will include logic so that it will not let the user guess the same letter more than once.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2"/>
          <p:cNvSpPr>
            <a:spLocks noGrp="1"/>
          </p:cNvSpPr>
          <p:nvPr>
            <p:ph type="title"/>
          </p:nvPr>
        </p:nvSpPr>
        <p:spPr/>
        <p:txBody>
          <a:bodyPr/>
          <a:lstStyle/>
          <a:p>
            <a:r>
              <a:rPr lang="en-US"/>
              <a:t>Hangman</a:t>
            </a:r>
          </a:p>
        </p:txBody>
      </p:sp>
      <p:sp>
        <p:nvSpPr>
          <p:cNvPr id="12291" name="Content Placeholder 3"/>
          <p:cNvSpPr>
            <a:spLocks noGrp="1"/>
          </p:cNvSpPr>
          <p:nvPr>
            <p:ph idx="1"/>
          </p:nvPr>
        </p:nvSpPr>
        <p:spPr/>
        <p:txBody>
          <a:bodyPr/>
          <a:lstStyle/>
          <a:p>
            <a:r>
              <a:rPr lang="en-US" dirty="0"/>
              <a:t>Most of you are probably familiar with the game of hangman</a:t>
            </a:r>
          </a:p>
          <a:p>
            <a:pPr>
              <a:buFontTx/>
              <a:buAutoNum type="arabicPeriod"/>
            </a:pPr>
            <a:r>
              <a:rPr lang="en-US" dirty="0"/>
              <a:t> A person picks a word and writes down one underscore for each letter along with the gallows</a:t>
            </a:r>
          </a:p>
          <a:p>
            <a:pPr>
              <a:buFontTx/>
              <a:buAutoNum type="arabicPeriod"/>
            </a:pPr>
            <a:r>
              <a:rPr lang="en-US" dirty="0"/>
              <a:t>The goal is for the other person to guess the word</a:t>
            </a:r>
          </a:p>
          <a:p>
            <a:pPr>
              <a:buFontTx/>
              <a:buAutoNum type="arabicPeriod"/>
            </a:pPr>
            <a:r>
              <a:rPr lang="en-US" dirty="0"/>
              <a:t>The other person guesses one letter at a time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Version 5</a:t>
            </a:r>
          </a:p>
        </p:txBody>
      </p:sp>
      <p:sp>
        <p:nvSpPr>
          <p:cNvPr id="3" name="Rectangle 2"/>
          <p:cNvSpPr>
            <a:spLocks noChangeArrowheads="1"/>
          </p:cNvSpPr>
          <p:nvPr/>
        </p:nvSpPr>
        <p:spPr bwMode="auto">
          <a:xfrm>
            <a:off x="304800" y="1524000"/>
            <a:ext cx="8839200" cy="3693319"/>
          </a:xfrm>
          <a:prstGeom prst="rect">
            <a:avLst/>
          </a:prstGeom>
          <a:noFill/>
          <a:ln w="9525">
            <a:noFill/>
            <a:miter lim="800000"/>
            <a:headEnd/>
            <a:tailEnd/>
          </a:ln>
        </p:spPr>
        <p:txBody>
          <a:bodyPr wrap="square">
            <a:spAutoFit/>
          </a:bodyPr>
          <a:lstStyle/>
          <a:p>
            <a:pPr eaLnBrk="1" hangingPunct="1"/>
            <a:r>
              <a:rPr lang="en-US" dirty="0" err="1">
                <a:latin typeface="Courier New" pitchFamily="49" charset="0"/>
                <a:cs typeface="Courier New" pitchFamily="49" charset="0"/>
              </a:rPr>
              <a:t>lettersGuessed</a:t>
            </a:r>
            <a:r>
              <a:rPr lang="en-US" dirty="0">
                <a:latin typeface="Courier New" pitchFamily="49" charset="0"/>
                <a:cs typeface="Courier New" pitchFamily="49" charset="0"/>
              </a:rPr>
              <a:t> = [ 'a', 'b' ]</a:t>
            </a:r>
          </a:p>
          <a:p>
            <a:pPr eaLnBrk="1" hangingPunct="1"/>
            <a:endParaRPr lang="en-US" dirty="0">
              <a:latin typeface="Courier New" pitchFamily="49" charset="0"/>
              <a:cs typeface="Courier New" pitchFamily="49" charset="0"/>
            </a:endParaRPr>
          </a:p>
          <a:p>
            <a:pPr eaLnBrk="1" hangingPunct="1"/>
            <a:r>
              <a:rPr lang="en-US" dirty="0">
                <a:latin typeface="Courier New" pitchFamily="49" charset="0"/>
                <a:cs typeface="Courier New" pitchFamily="49" charset="0"/>
              </a:rPr>
              <a:t>while not </a:t>
            </a:r>
            <a:r>
              <a:rPr lang="en-US" dirty="0" err="1">
                <a:latin typeface="Courier New" pitchFamily="49" charset="0"/>
                <a:cs typeface="Courier New" pitchFamily="49" charset="0"/>
              </a:rPr>
              <a:t>wordGuessed</a:t>
            </a:r>
            <a:r>
              <a:rPr lang="en-US" dirty="0">
                <a:latin typeface="Courier New" pitchFamily="49" charset="0"/>
                <a:cs typeface="Courier New" pitchFamily="49" charset="0"/>
              </a:rPr>
              <a:t> and not </a:t>
            </a:r>
            <a:r>
              <a:rPr lang="en-US" dirty="0" err="1">
                <a:latin typeface="Courier New" pitchFamily="49" charset="0"/>
                <a:cs typeface="Courier New" pitchFamily="49" charset="0"/>
              </a:rPr>
              <a:t>gallowsDrawn</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a:t>
            </a:r>
            <a:r>
              <a:rPr lang="en-US" dirty="0" err="1">
                <a:latin typeface="Courier New" pitchFamily="49" charset="0"/>
                <a:cs typeface="Courier New" pitchFamily="49" charset="0"/>
              </a:rPr>
              <a:t>displayGallows</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a:t>
            </a:r>
            <a:r>
              <a:rPr lang="en-US" dirty="0" err="1">
                <a:latin typeface="Courier New" pitchFamily="49" charset="0"/>
                <a:cs typeface="Courier New" pitchFamily="49" charset="0"/>
              </a:rPr>
              <a:t>displayMaskedWord</a:t>
            </a:r>
            <a:r>
              <a:rPr lang="en-US" dirty="0">
                <a:latin typeface="Courier New" pitchFamily="49" charset="0"/>
                <a:cs typeface="Courier New" pitchFamily="49" charset="0"/>
              </a:rPr>
              <a:t>(</a:t>
            </a:r>
            <a:r>
              <a:rPr lang="en-US" dirty="0" err="1">
                <a:latin typeface="Courier New" pitchFamily="49" charset="0"/>
                <a:cs typeface="Courier New" pitchFamily="49" charset="0"/>
              </a:rPr>
              <a:t>maskedWord</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#the following lines replace </a:t>
            </a:r>
            <a:r>
              <a:rPr lang="en-US" dirty="0" err="1">
                <a:latin typeface="Courier New" pitchFamily="49" charset="0"/>
                <a:cs typeface="Courier New" pitchFamily="49" charset="0"/>
              </a:rPr>
              <a:t>getUserGuess</a:t>
            </a:r>
            <a:endParaRPr lang="en-US"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    print "So far you have guessed:",</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)[1:-1]</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 what was that expression above ????</a:t>
            </a:r>
          </a:p>
          <a:p>
            <a:r>
              <a:rPr lang="en-US" b="1" dirty="0">
                <a:latin typeface="Courier New" pitchFamily="49" charset="0"/>
                <a:cs typeface="Courier New" pitchFamily="49" charset="0"/>
              </a:rPr>
              <a:t>    print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updateGame</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a:t>
            </a:r>
            <a:r>
              <a:rPr lang="en-US" dirty="0" err="1">
                <a:latin typeface="Courier New" pitchFamily="49" charset="0"/>
                <a:cs typeface="Courier New" pitchFamily="49" charset="0"/>
              </a:rPr>
              <a:t>wordGuessed</a:t>
            </a:r>
            <a:r>
              <a:rPr lang="en-US" dirty="0">
                <a:latin typeface="Courier New" pitchFamily="49" charset="0"/>
                <a:cs typeface="Courier New" pitchFamily="49" charset="0"/>
              </a:rPr>
              <a:t> = True</a:t>
            </a:r>
          </a:p>
          <a:p>
            <a:pPr eaLnBrk="1" hangingPunct="1"/>
            <a:endParaRPr lang="en-US" dirty="0">
              <a:latin typeface="Courier New" pitchFamily="49" charset="0"/>
              <a:cs typeface="Courier New"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Comments</a:t>
            </a:r>
          </a:p>
        </p:txBody>
      </p:sp>
      <p:sp>
        <p:nvSpPr>
          <p:cNvPr id="3" name="Content Placeholder 2"/>
          <p:cNvSpPr>
            <a:spLocks noGrp="1"/>
          </p:cNvSpPr>
          <p:nvPr>
            <p:ph idx="1"/>
          </p:nvPr>
        </p:nvSpPr>
        <p:spPr/>
        <p:txBody>
          <a:bodyPr/>
          <a:lstStyle/>
          <a:p>
            <a:r>
              <a:rPr lang="en-US" dirty="0"/>
              <a:t>Comments are intended for a human audience</a:t>
            </a:r>
          </a:p>
          <a:p>
            <a:pPr lvl="1"/>
            <a:r>
              <a:rPr lang="en-US" dirty="0"/>
              <a:t>Who that audience is determines what those comments are and what types of code should be commented</a:t>
            </a:r>
          </a:p>
          <a:p>
            <a:pPr lvl="1"/>
            <a:r>
              <a:rPr lang="en-US" dirty="0"/>
              <a:t>But the #1 audience is always </a:t>
            </a:r>
            <a:r>
              <a:rPr lang="en-US" u="sng" dirty="0"/>
              <a:t>you yourself</a:t>
            </a:r>
          </a:p>
          <a:p>
            <a:pPr lvl="1"/>
            <a:r>
              <a:rPr lang="en-US" dirty="0"/>
              <a:t>You may return to code later (minutes, hours, months, years) and ask yourself "why did I do that?"</a:t>
            </a:r>
          </a:p>
          <a:p>
            <a:pPr lvl="1"/>
            <a:r>
              <a:rPr lang="en-US" dirty="0"/>
              <a:t>And for this course your audience is also your peers.  You will be working in a group later 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Example of a Useful Comment</a:t>
            </a:r>
          </a:p>
        </p:txBody>
      </p:sp>
      <p:sp>
        <p:nvSpPr>
          <p:cNvPr id="3" name="Rectangle 2"/>
          <p:cNvSpPr>
            <a:spLocks noChangeArrowheads="1"/>
          </p:cNvSpPr>
          <p:nvPr/>
        </p:nvSpPr>
        <p:spPr bwMode="auto">
          <a:xfrm>
            <a:off x="152400" y="1447800"/>
            <a:ext cx="8839200" cy="3970318"/>
          </a:xfrm>
          <a:prstGeom prst="rect">
            <a:avLst/>
          </a:prstGeom>
          <a:noFill/>
          <a:ln w="9525">
            <a:noFill/>
            <a:miter lim="800000"/>
            <a:headEnd/>
            <a:tailEnd/>
          </a:ln>
        </p:spPr>
        <p:txBody>
          <a:bodyPr wrap="square">
            <a:spAutoFit/>
          </a:bodyPr>
          <a:lstStyle/>
          <a:p>
            <a:pPr eaLnBrk="1" hangingPunct="1"/>
            <a:r>
              <a:rPr lang="en-US" dirty="0" err="1">
                <a:latin typeface="Courier New" pitchFamily="49" charset="0"/>
                <a:cs typeface="Courier New" pitchFamily="49" charset="0"/>
              </a:rPr>
              <a:t>lettersGuessed</a:t>
            </a:r>
            <a:r>
              <a:rPr lang="en-US" dirty="0">
                <a:latin typeface="Courier New" pitchFamily="49" charset="0"/>
                <a:cs typeface="Courier New" pitchFamily="49" charset="0"/>
              </a:rPr>
              <a:t> = [ 'a', 'b' ]</a:t>
            </a:r>
          </a:p>
          <a:p>
            <a:pPr eaLnBrk="1" hangingPunct="1"/>
            <a:endParaRPr lang="en-US" dirty="0">
              <a:latin typeface="Courier New" pitchFamily="49" charset="0"/>
              <a:cs typeface="Courier New" pitchFamily="49" charset="0"/>
            </a:endParaRPr>
          </a:p>
          <a:p>
            <a:pPr eaLnBrk="1" hangingPunct="1"/>
            <a:r>
              <a:rPr lang="en-US" dirty="0">
                <a:latin typeface="Courier New" pitchFamily="49" charset="0"/>
                <a:cs typeface="Courier New" pitchFamily="49" charset="0"/>
              </a:rPr>
              <a:t>while not </a:t>
            </a:r>
            <a:r>
              <a:rPr lang="en-US" dirty="0" err="1">
                <a:latin typeface="Courier New" pitchFamily="49" charset="0"/>
                <a:cs typeface="Courier New" pitchFamily="49" charset="0"/>
              </a:rPr>
              <a:t>wordGuessed</a:t>
            </a:r>
            <a:r>
              <a:rPr lang="en-US" dirty="0">
                <a:latin typeface="Courier New" pitchFamily="49" charset="0"/>
                <a:cs typeface="Courier New" pitchFamily="49" charset="0"/>
              </a:rPr>
              <a:t> and not </a:t>
            </a:r>
            <a:r>
              <a:rPr lang="en-US" dirty="0" err="1">
                <a:latin typeface="Courier New" pitchFamily="49" charset="0"/>
                <a:cs typeface="Courier New" pitchFamily="49" charset="0"/>
              </a:rPr>
              <a:t>gallowsDrawn</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a:t>
            </a:r>
            <a:r>
              <a:rPr lang="en-US" dirty="0" err="1">
                <a:latin typeface="Courier New" pitchFamily="49" charset="0"/>
                <a:cs typeface="Courier New" pitchFamily="49" charset="0"/>
              </a:rPr>
              <a:t>displayGallows</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a:t>
            </a:r>
            <a:r>
              <a:rPr lang="en-US" dirty="0" err="1">
                <a:latin typeface="Courier New" pitchFamily="49" charset="0"/>
                <a:cs typeface="Courier New" pitchFamily="49" charset="0"/>
              </a:rPr>
              <a:t>displayMaskedWord</a:t>
            </a:r>
            <a:r>
              <a:rPr lang="en-US" dirty="0">
                <a:latin typeface="Courier New" pitchFamily="49" charset="0"/>
                <a:cs typeface="Courier New" pitchFamily="49" charset="0"/>
              </a:rPr>
              <a:t>(</a:t>
            </a:r>
            <a:r>
              <a:rPr lang="en-US" dirty="0" err="1">
                <a:latin typeface="Courier New" pitchFamily="49" charset="0"/>
                <a:cs typeface="Courier New" pitchFamily="49" charset="0"/>
              </a:rPr>
              <a:t>maskedWord</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a:t>
            </a:r>
            <a:r>
              <a:rPr lang="en-US" b="1" dirty="0">
                <a:latin typeface="Courier New" pitchFamily="49" charset="0"/>
                <a:cs typeface="Courier New" pitchFamily="49" charset="0"/>
              </a:rPr>
              <a:t># a "quick and dirty" way to print a list of characters</a:t>
            </a:r>
          </a:p>
          <a:p>
            <a:r>
              <a:rPr lang="en-US" b="1" dirty="0">
                <a:latin typeface="Courier New" pitchFamily="49" charset="0"/>
                <a:cs typeface="Courier New" pitchFamily="49" charset="0"/>
              </a:rPr>
              <a:t>    # print </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 will output [ 'a', 'b' ]</a:t>
            </a:r>
          </a:p>
          <a:p>
            <a:r>
              <a:rPr lang="en-US" b="1" dirty="0">
                <a:latin typeface="Courier New" pitchFamily="49" charset="0"/>
                <a:cs typeface="Courier New" pitchFamily="49" charset="0"/>
              </a:rPr>
              <a:t>    # convert this to a string s, then the expression s[1:-1]</a:t>
            </a:r>
          </a:p>
          <a:p>
            <a:r>
              <a:rPr lang="en-US" b="1" dirty="0">
                <a:latin typeface="Courier New" pitchFamily="49" charset="0"/>
                <a:cs typeface="Courier New" pitchFamily="49" charset="0"/>
              </a:rPr>
              <a:t>    # will strip the square brackets leaving '</a:t>
            </a:r>
            <a:r>
              <a:rPr lang="en-US" b="1" dirty="0" err="1">
                <a:latin typeface="Courier New" pitchFamily="49" charset="0"/>
                <a:cs typeface="Courier New" pitchFamily="49" charset="0"/>
              </a:rPr>
              <a:t>a','b</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"So far you have guessed:",</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)[1:-1]</a:t>
            </a:r>
          </a:p>
          <a:p>
            <a:r>
              <a:rPr lang="en-US" b="1" dirty="0">
                <a:latin typeface="Courier New" pitchFamily="49" charset="0"/>
                <a:cs typeface="Courier New" pitchFamily="49" charset="0"/>
              </a:rPr>
              <a:t>    print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r>
              <a:rPr lang="en-US" dirty="0">
                <a:latin typeface="Courier New" pitchFamily="49" charset="0"/>
                <a:cs typeface="Courier New" pitchFamily="49" charset="0"/>
              </a:rPr>
              <a:t>    </a:t>
            </a:r>
            <a:r>
              <a:rPr lang="en-US" dirty="0" err="1">
                <a:latin typeface="Courier New" pitchFamily="49" charset="0"/>
                <a:cs typeface="Courier New" pitchFamily="49" charset="0"/>
              </a:rPr>
              <a:t>updateGame</a:t>
            </a:r>
            <a:r>
              <a:rPr lang="en-US" dirty="0">
                <a:latin typeface="Courier New" pitchFamily="49" charset="0"/>
                <a:cs typeface="Courier New" pitchFamily="49" charset="0"/>
              </a:rPr>
              <a:t>()</a:t>
            </a:r>
          </a:p>
          <a:p>
            <a:pPr eaLnBrk="1" hangingPunct="1"/>
            <a:r>
              <a:rPr lang="en-US" dirty="0">
                <a:latin typeface="Courier New" pitchFamily="49" charset="0"/>
                <a:cs typeface="Courier New" pitchFamily="49" charset="0"/>
              </a:rPr>
              <a:t>    </a:t>
            </a:r>
            <a:r>
              <a:rPr lang="en-US" dirty="0" err="1">
                <a:latin typeface="Courier New" pitchFamily="49" charset="0"/>
                <a:cs typeface="Courier New" pitchFamily="49" charset="0"/>
              </a:rPr>
              <a:t>wordGuessed</a:t>
            </a:r>
            <a:r>
              <a:rPr lang="en-US" dirty="0">
                <a:latin typeface="Courier New" pitchFamily="49" charset="0"/>
                <a:cs typeface="Courier New" pitchFamily="49" charset="0"/>
              </a:rPr>
              <a:t> = True</a:t>
            </a:r>
          </a:p>
          <a:p>
            <a:pPr eaLnBrk="1" hangingPunct="1"/>
            <a:endParaRPr lang="en-US" dirty="0">
              <a:latin typeface="Courier New" pitchFamily="49" charset="0"/>
              <a:cs typeface="Courier New"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3"/>
          <p:cNvSpPr>
            <a:spLocks noGrp="1"/>
          </p:cNvSpPr>
          <p:nvPr>
            <p:ph type="title" idx="4294967295"/>
          </p:nvPr>
        </p:nvSpPr>
        <p:spPr>
          <a:xfrm>
            <a:off x="0" y="274638"/>
            <a:ext cx="8229600" cy="563562"/>
          </a:xfrm>
        </p:spPr>
        <p:txBody>
          <a:bodyPr/>
          <a:lstStyle/>
          <a:p>
            <a:r>
              <a:rPr lang="en-US" dirty="0"/>
              <a:t>Version 5</a:t>
            </a:r>
          </a:p>
        </p:txBody>
      </p:sp>
      <p:sp>
        <p:nvSpPr>
          <p:cNvPr id="5" name="Rectangle 4"/>
          <p:cNvSpPr>
            <a:spLocks noChangeArrowheads="1"/>
          </p:cNvSpPr>
          <p:nvPr/>
        </p:nvSpPr>
        <p:spPr bwMode="auto">
          <a:xfrm>
            <a:off x="457200" y="838200"/>
            <a:ext cx="8001000" cy="5632311"/>
          </a:xfrm>
          <a:prstGeom prst="rect">
            <a:avLst/>
          </a:prstGeom>
          <a:no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return "Hello"</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"Gallows =",</a:t>
            </a:r>
            <a:r>
              <a:rPr lang="en-US" b="1" dirty="0" err="1">
                <a:latin typeface="Courier New" pitchFamily="49" charset="0"/>
                <a:cs typeface="Courier New" pitchFamily="49" charset="0"/>
              </a:rPr>
              <a:t>gallowsState</a:t>
            </a:r>
            <a:endParaRPr lang="en-US" b="1" dirty="0">
              <a:latin typeface="Courier New" pitchFamily="49" charset="0"/>
              <a:cs typeface="Courier New" pitchFamily="49" charset="0"/>
            </a:endParaRP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for c in </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a:t>
            </a:r>
          </a:p>
          <a:p>
            <a:pPr eaLnBrk="1" hangingPunct="1"/>
            <a:r>
              <a:rPr lang="en-US" b="1" dirty="0">
                <a:latin typeface="Courier New" pitchFamily="49" charset="0"/>
                <a:cs typeface="Courier New" pitchFamily="49" charset="0"/>
              </a:rPr>
              <a:t>    print</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"Game updated"</a:t>
            </a:r>
          </a:p>
          <a:p>
            <a:pPr eaLnBrk="1" hangingPunct="1"/>
            <a:endParaRPr lang="en-US" b="1" dirty="0">
              <a:latin typeface="Courier New" pitchFamily="49" charset="0"/>
              <a:cs typeface="Courier New" pitchFamily="49" charset="0"/>
            </a:endParaRPr>
          </a:p>
          <a:p>
            <a:r>
              <a:rPr lang="en-US" b="1" dirty="0">
                <a:latin typeface="Courier New" pitchFamily="49" charset="0"/>
                <a:cs typeface="Courier New" pitchFamily="49" charset="0"/>
              </a:rPr>
              <a:t>def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guess =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("Pick a new letter ")</a:t>
            </a:r>
          </a:p>
          <a:p>
            <a:r>
              <a:rPr lang="en-US" b="1" dirty="0">
                <a:latin typeface="Courier New" pitchFamily="49" charset="0"/>
                <a:cs typeface="Courier New" pitchFamily="49" charset="0"/>
              </a:rPr>
              <a:t>    while guess in </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print "You have already guessed ",guess</a:t>
            </a:r>
          </a:p>
          <a:p>
            <a:r>
              <a:rPr lang="en-US" b="1" dirty="0">
                <a:latin typeface="Courier New" pitchFamily="49" charset="0"/>
                <a:cs typeface="Courier New" pitchFamily="49" charset="0"/>
              </a:rPr>
              <a:t>        guess =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("Pick a NEW letter ")</a:t>
            </a:r>
          </a:p>
          <a:p>
            <a:r>
              <a:rPr lang="en-US" b="1" dirty="0">
                <a:latin typeface="Courier New" pitchFamily="49" charset="0"/>
                <a:cs typeface="Courier New" pitchFamily="49" charset="0"/>
              </a:rPr>
              <a:t>    return guess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457200" y="381000"/>
            <a:ext cx="8686800" cy="5909310"/>
          </a:xfrm>
          <a:prstGeom prst="rect">
            <a:avLst/>
          </a:prstGeom>
          <a:noFill/>
          <a:ln w="9525">
            <a:noFill/>
            <a:miter lim="800000"/>
            <a:headEnd/>
            <a:tailEnd/>
          </a:ln>
        </p:spPr>
        <p:txBody>
          <a:bodyPr wrap="square">
            <a:spAutoFit/>
          </a:bodyPr>
          <a:lstStyle/>
          <a:p>
            <a:r>
              <a:rPr lang="en-US" b="1" dirty="0">
                <a:latin typeface="Courier New" pitchFamily="49" charset="0"/>
                <a:cs typeface="Courier New" pitchFamily="49" charset="0"/>
              </a:rPr>
              <a:t># for testing we'll initialize a list with fake values</a:t>
            </a:r>
          </a:p>
          <a:p>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 = [ 'a', 'b' ]</a:t>
            </a:r>
          </a:p>
          <a:p>
            <a:r>
              <a:rPr lang="en-US" b="1" dirty="0">
                <a:latin typeface="Courier New" pitchFamily="49" charset="0"/>
                <a:cs typeface="Courier New" pitchFamily="49" charset="0"/>
              </a:rPr>
              <a:t>word =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 = '_'*</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(word)</a:t>
            </a:r>
          </a:p>
          <a:p>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False</a:t>
            </a:r>
          </a:p>
          <a:p>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 = False</a:t>
            </a:r>
          </a:p>
          <a:p>
            <a:r>
              <a:rPr lang="en-US" b="1" dirty="0" err="1">
                <a:latin typeface="Courier New" pitchFamily="49" charset="0"/>
                <a:cs typeface="Courier New" pitchFamily="49" charset="0"/>
              </a:rPr>
              <a:t>gallowsState</a:t>
            </a:r>
            <a:r>
              <a:rPr lang="en-US" b="1" dirty="0">
                <a:latin typeface="Courier New" pitchFamily="49" charset="0"/>
                <a:cs typeface="Courier New" pitchFamily="49" charset="0"/>
              </a:rPr>
              <a:t> = 0</a:t>
            </a:r>
          </a:p>
          <a:p>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and not </a:t>
            </a:r>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 the expression </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(list)[1:-1] strips the square </a:t>
            </a:r>
          </a:p>
          <a:p>
            <a:r>
              <a:rPr lang="en-US" b="1" dirty="0">
                <a:latin typeface="Courier New" pitchFamily="49" charset="0"/>
                <a:cs typeface="Courier New" pitchFamily="49" charset="0"/>
              </a:rPr>
              <a:t>    # brackets from the print representation of a list</a:t>
            </a:r>
          </a:p>
          <a:p>
            <a:r>
              <a:rPr lang="en-US" b="1" dirty="0">
                <a:latin typeface="Courier New" pitchFamily="49" charset="0"/>
                <a:cs typeface="Courier New" pitchFamily="49" charset="0"/>
              </a:rPr>
              <a:t>    print "So far you have guessed:",</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)[1:-1]  </a:t>
            </a:r>
          </a:p>
          <a:p>
            <a:r>
              <a:rPr lang="en-US" b="1" dirty="0">
                <a:latin typeface="Courier New" pitchFamily="49" charset="0"/>
                <a:cs typeface="Courier New" pitchFamily="49" charset="0"/>
              </a:rPr>
              <a:t>    print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True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if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print "CONGRATULATIONS -- You Won!"</a:t>
            </a:r>
          </a:p>
          <a:p>
            <a:r>
              <a:rPr lang="en-US" b="1" dirty="0">
                <a:latin typeface="Courier New" pitchFamily="49" charset="0"/>
                <a:cs typeface="Courier New" pitchFamily="49" charset="0"/>
              </a:rPr>
              <a:t>else:</a:t>
            </a:r>
          </a:p>
          <a:p>
            <a:r>
              <a:rPr lang="en-US" b="1" dirty="0">
                <a:latin typeface="Courier New" pitchFamily="49" charset="0"/>
                <a:cs typeface="Courier New" pitchFamily="49" charset="0"/>
              </a:rPr>
              <a:t>    print "You lost. Sorry."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0" y="274638"/>
            <a:ext cx="8229600" cy="1143000"/>
          </a:xfrm>
        </p:spPr>
        <p:txBody>
          <a:bodyPr/>
          <a:lstStyle/>
          <a:p>
            <a:r>
              <a:rPr lang="en-US" dirty="0"/>
              <a:t>Version 5</a:t>
            </a:r>
          </a:p>
        </p:txBody>
      </p:sp>
      <p:sp>
        <p:nvSpPr>
          <p:cNvPr id="3" name="Rectangle 2"/>
          <p:cNvSpPr>
            <a:spLocks noChangeArrowheads="1"/>
          </p:cNvSpPr>
          <p:nvPr/>
        </p:nvSpPr>
        <p:spPr bwMode="auto">
          <a:xfrm>
            <a:off x="76200" y="1371600"/>
            <a:ext cx="8915400" cy="5355312"/>
          </a:xfrm>
          <a:prstGeom prst="rect">
            <a:avLst/>
          </a:prstGeom>
          <a:no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and not </a:t>
            </a:r>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 the expression </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(list)[1:-1] strips the square </a:t>
            </a:r>
          </a:p>
          <a:p>
            <a:r>
              <a:rPr lang="en-US" b="1" dirty="0">
                <a:latin typeface="Courier New" pitchFamily="49" charset="0"/>
                <a:cs typeface="Courier New" pitchFamily="49" charset="0"/>
              </a:rPr>
              <a:t>    # brackets from the print representation of a list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print "So far you have guessed:",</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)[1:-1]</a:t>
            </a:r>
          </a:p>
          <a:p>
            <a:pPr eaLnBrk="1" hangingPunct="1"/>
            <a:r>
              <a:rPr lang="en-US" b="1" dirty="0">
                <a:latin typeface="Courier New" pitchFamily="49" charset="0"/>
                <a:cs typeface="Courier New" pitchFamily="49" charset="0"/>
              </a:rPr>
              <a:t>    guess =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("Pick a new letter, ")</a:t>
            </a:r>
          </a:p>
          <a:p>
            <a:pPr eaLnBrk="1" hangingPunct="1"/>
            <a:r>
              <a:rPr lang="en-US" b="1" dirty="0">
                <a:latin typeface="Courier New" pitchFamily="49" charset="0"/>
                <a:cs typeface="Courier New" pitchFamily="49" charset="0"/>
              </a:rPr>
              <a:t>    while guess in </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"You have already </a:t>
            </a:r>
            <a:r>
              <a:rPr lang="en-US" b="1" dirty="0" err="1">
                <a:latin typeface="Courier New" pitchFamily="49" charset="0"/>
                <a:cs typeface="Courier New" pitchFamily="49" charset="0"/>
              </a:rPr>
              <a:t>guessed",guess</a:t>
            </a:r>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        guess =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("Pick a NEW letter, ")</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True</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if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"CONGRATULATIONS -- You Won!"</a:t>
            </a:r>
          </a:p>
          <a:p>
            <a:pPr eaLnBrk="1" hangingPunct="1"/>
            <a:r>
              <a:rPr lang="en-US" b="1" dirty="0">
                <a:latin typeface="Courier New" pitchFamily="49" charset="0"/>
                <a:cs typeface="Courier New" pitchFamily="49" charset="0"/>
              </a:rPr>
              <a:t>else:</a:t>
            </a:r>
          </a:p>
          <a:p>
            <a:pPr eaLnBrk="1" hangingPunct="1"/>
            <a:r>
              <a:rPr lang="en-US" b="1" dirty="0">
                <a:latin typeface="Courier New" pitchFamily="49" charset="0"/>
                <a:cs typeface="Courier New" pitchFamily="49" charset="0"/>
              </a:rPr>
              <a:t>    print "You lost. Sorry."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0" y="274638"/>
            <a:ext cx="8229600" cy="1143000"/>
          </a:xfrm>
        </p:spPr>
        <p:txBody>
          <a:bodyPr/>
          <a:lstStyle/>
          <a:p>
            <a:r>
              <a:rPr lang="en-US" dirty="0"/>
              <a:t>Version 5 Output</a:t>
            </a:r>
          </a:p>
        </p:txBody>
      </p:sp>
      <p:sp>
        <p:nvSpPr>
          <p:cNvPr id="4" name="Rectangle 3"/>
          <p:cNvSpPr>
            <a:spLocks noChangeArrowheads="1"/>
          </p:cNvSpPr>
          <p:nvPr/>
        </p:nvSpPr>
        <p:spPr bwMode="auto">
          <a:xfrm>
            <a:off x="838200" y="1524000"/>
            <a:ext cx="6629400" cy="3416320"/>
          </a:xfrm>
          <a:prstGeom prst="rect">
            <a:avLst/>
          </a:prstGeom>
          <a:solidFill>
            <a:srgbClr val="FFC000"/>
          </a:solid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&gt;&gt;&gt; </a:t>
            </a:r>
          </a:p>
          <a:p>
            <a:pPr eaLnBrk="1" hangingPunct="1"/>
            <a:r>
              <a:rPr lang="en-US" b="1" dirty="0">
                <a:latin typeface="Courier New" pitchFamily="49" charset="0"/>
                <a:cs typeface="Courier New" pitchFamily="49" charset="0"/>
              </a:rPr>
              <a:t>Gallows = 0</a:t>
            </a:r>
          </a:p>
          <a:p>
            <a:pPr eaLnBrk="1" hangingPunct="1"/>
            <a:r>
              <a:rPr lang="en-US" b="1" dirty="0">
                <a:latin typeface="Courier New" pitchFamily="49" charset="0"/>
                <a:cs typeface="Courier New" pitchFamily="49" charset="0"/>
              </a:rPr>
              <a:t>_  _  _  _  _ </a:t>
            </a:r>
          </a:p>
          <a:p>
            <a:pPr eaLnBrk="1" hangingPunct="1"/>
            <a:r>
              <a:rPr lang="en-US" b="1" dirty="0">
                <a:latin typeface="Courier New" pitchFamily="49" charset="0"/>
                <a:cs typeface="Courier New" pitchFamily="49" charset="0"/>
              </a:rPr>
              <a:t>So far you have guessed: 'a', 'b'</a:t>
            </a:r>
          </a:p>
          <a:p>
            <a:pPr eaLnBrk="1" hangingPunct="1"/>
            <a:r>
              <a:rPr lang="en-US" b="1" dirty="0">
                <a:latin typeface="Courier New" pitchFamily="49" charset="0"/>
                <a:cs typeface="Courier New" pitchFamily="49" charset="0"/>
              </a:rPr>
              <a:t>Pick a new letter, a</a:t>
            </a:r>
          </a:p>
          <a:p>
            <a:pPr eaLnBrk="1" hangingPunct="1"/>
            <a:r>
              <a:rPr lang="en-US" b="1" dirty="0">
                <a:latin typeface="Courier New" pitchFamily="49" charset="0"/>
                <a:cs typeface="Courier New" pitchFamily="49" charset="0"/>
              </a:rPr>
              <a:t>You have already guessed a</a:t>
            </a:r>
          </a:p>
          <a:p>
            <a:pPr eaLnBrk="1" hangingPunct="1"/>
            <a:r>
              <a:rPr lang="en-US" b="1" dirty="0">
                <a:latin typeface="Courier New" pitchFamily="49" charset="0"/>
                <a:cs typeface="Courier New" pitchFamily="49" charset="0"/>
              </a:rPr>
              <a:t>Pick a NEW letter, b</a:t>
            </a:r>
          </a:p>
          <a:p>
            <a:pPr eaLnBrk="1" hangingPunct="1"/>
            <a:r>
              <a:rPr lang="en-US" b="1" dirty="0">
                <a:latin typeface="Courier New" pitchFamily="49" charset="0"/>
                <a:cs typeface="Courier New" pitchFamily="49" charset="0"/>
              </a:rPr>
              <a:t>You have already guessed b</a:t>
            </a:r>
          </a:p>
          <a:p>
            <a:pPr eaLnBrk="1" hangingPunct="1"/>
            <a:r>
              <a:rPr lang="en-US" b="1" dirty="0">
                <a:latin typeface="Courier New" pitchFamily="49" charset="0"/>
                <a:cs typeface="Courier New" pitchFamily="49" charset="0"/>
              </a:rPr>
              <a:t>Pick a NEW letter, c</a:t>
            </a:r>
          </a:p>
          <a:p>
            <a:pPr eaLnBrk="1" hangingPunct="1"/>
            <a:r>
              <a:rPr lang="en-US" b="1" dirty="0">
                <a:latin typeface="Courier New" pitchFamily="49" charset="0"/>
                <a:cs typeface="Courier New" pitchFamily="49" charset="0"/>
              </a:rPr>
              <a:t>Game updated</a:t>
            </a:r>
          </a:p>
          <a:p>
            <a:pPr eaLnBrk="1" hangingPunct="1"/>
            <a:r>
              <a:rPr lang="en-US" b="1" dirty="0">
                <a:latin typeface="Courier New" pitchFamily="49" charset="0"/>
                <a:cs typeface="Courier New" pitchFamily="49" charset="0"/>
              </a:rPr>
              <a:t>CONGRATULATIONS -- You Won!</a:t>
            </a:r>
          </a:p>
          <a:p>
            <a:pPr eaLnBrk="1" hangingPunct="1"/>
            <a:r>
              <a:rPr lang="en-US" b="1" dirty="0">
                <a:latin typeface="Courier New" pitchFamily="49" charset="0"/>
                <a:cs typeface="Courier New" pitchFamily="49" charset="0"/>
              </a:rPr>
              <a:t>&gt;&gt;&gt;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2"/>
          <p:cNvSpPr>
            <a:spLocks noGrp="1"/>
          </p:cNvSpPr>
          <p:nvPr>
            <p:ph type="title"/>
          </p:nvPr>
        </p:nvSpPr>
        <p:spPr/>
        <p:txBody>
          <a:bodyPr/>
          <a:lstStyle/>
          <a:p>
            <a:r>
              <a:rPr lang="en-US" dirty="0"/>
              <a:t>Next Steps</a:t>
            </a:r>
          </a:p>
        </p:txBody>
      </p:sp>
      <p:sp>
        <p:nvSpPr>
          <p:cNvPr id="31747" name="Content Placeholder 3"/>
          <p:cNvSpPr>
            <a:spLocks noGrp="1"/>
          </p:cNvSpPr>
          <p:nvPr>
            <p:ph idx="1"/>
          </p:nvPr>
        </p:nvSpPr>
        <p:spPr/>
        <p:txBody>
          <a:bodyPr/>
          <a:lstStyle/>
          <a:p>
            <a:r>
              <a:rPr lang="en-US" dirty="0"/>
              <a:t>Version 6 will start the "game play"</a:t>
            </a:r>
          </a:p>
          <a:p>
            <a:pPr marL="971550" lvl="1" indent="-514350">
              <a:buFontTx/>
              <a:buAutoNum type="arabicPeriod"/>
            </a:pPr>
            <a:r>
              <a:rPr lang="en-US" dirty="0"/>
              <a:t>It introduces a maximal value for </a:t>
            </a:r>
            <a:r>
              <a:rPr lang="en-US" dirty="0" err="1"/>
              <a:t>gallowsState</a:t>
            </a:r>
            <a:r>
              <a:rPr lang="en-US" dirty="0"/>
              <a:t> and sets it to the correct value 6</a:t>
            </a:r>
          </a:p>
          <a:p>
            <a:pPr marL="1371600" lvl="2" indent="-514350"/>
            <a:r>
              <a:rPr lang="en-US" dirty="0"/>
              <a:t>Because there are steps 0-6 when drawing the gallows</a:t>
            </a:r>
          </a:p>
          <a:p>
            <a:pPr marL="971550" lvl="1" indent="-514350">
              <a:buFontTx/>
              <a:buAutoNum type="arabicPeriod"/>
            </a:pPr>
            <a:r>
              <a:rPr lang="en-US" dirty="0"/>
              <a:t>It appends guesses to the list of guesses</a:t>
            </a:r>
          </a:p>
          <a:p>
            <a:pPr marL="971550" lvl="1" indent="-514350">
              <a:buFontTx/>
              <a:buAutoNum type="arabicPeriod"/>
            </a:pPr>
            <a:r>
              <a:rPr lang="en-US" dirty="0"/>
              <a:t>It increments </a:t>
            </a:r>
            <a:r>
              <a:rPr lang="en-US" dirty="0" err="1"/>
              <a:t>gallowsState</a:t>
            </a:r>
            <a:r>
              <a:rPr lang="en-US" dirty="0"/>
              <a:t> if the new letter is not in the word and compares </a:t>
            </a:r>
            <a:r>
              <a:rPr lang="en-US" dirty="0" err="1"/>
              <a:t>gallowsState</a:t>
            </a:r>
            <a:r>
              <a:rPr lang="en-US" dirty="0"/>
              <a:t>  to the maximal value and acts accordingly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1396136" y="935534"/>
            <a:ext cx="1600200" cy="5693866"/>
          </a:xfrm>
          <a:prstGeom prst="rect">
            <a:avLst/>
          </a:prstGeom>
          <a:noFill/>
          <a:ln w="9525">
            <a:solidFill>
              <a:srgbClr val="000000"/>
            </a:solidFill>
            <a:miter lim="800000"/>
            <a:headEnd/>
            <a:tailEnd/>
          </a:ln>
        </p:spPr>
        <p:txBody>
          <a:bodyPr wrap="square">
            <a:spAutoFit/>
          </a:bodyPr>
          <a:lstStyle/>
          <a:p>
            <a:pPr eaLnBrk="1" hangingPunct="1"/>
            <a:r>
              <a:rPr lang="en-US" sz="1400" b="1" dirty="0">
                <a:latin typeface="Courier New" pitchFamily="49" charset="0"/>
                <a:cs typeface="Courier New" pitchFamily="49" charset="0"/>
              </a:rPr>
              <a:t>State 0</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State 1</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p:txBody>
      </p:sp>
      <p:sp>
        <p:nvSpPr>
          <p:cNvPr id="41987" name="Rectangle 4"/>
          <p:cNvSpPr>
            <a:spLocks noChangeArrowheads="1"/>
          </p:cNvSpPr>
          <p:nvPr/>
        </p:nvSpPr>
        <p:spPr bwMode="auto">
          <a:xfrm>
            <a:off x="3009252" y="935534"/>
            <a:ext cx="1524000" cy="5693866"/>
          </a:xfrm>
          <a:prstGeom prst="rect">
            <a:avLst/>
          </a:prstGeom>
          <a:noFill/>
          <a:ln w="9525">
            <a:solidFill>
              <a:srgbClr val="000000"/>
            </a:solidFill>
            <a:miter lim="800000"/>
            <a:headEnd/>
            <a:tailEnd/>
          </a:ln>
        </p:spPr>
        <p:txBody>
          <a:bodyPr wrap="square">
            <a:spAutoFit/>
          </a:bodyPr>
          <a:lstStyle/>
          <a:p>
            <a:pPr eaLnBrk="1" hangingPunct="1"/>
            <a:r>
              <a:rPr lang="en-US" sz="1400" b="1" dirty="0">
                <a:latin typeface="Courier New" pitchFamily="49" charset="0"/>
                <a:cs typeface="Courier New" pitchFamily="49" charset="0"/>
              </a:rPr>
              <a:t>State 2</a:t>
            </a:r>
            <a:r>
              <a:rPr lang="en-US" sz="1400"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State 3</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p:txBody>
      </p:sp>
      <p:sp>
        <p:nvSpPr>
          <p:cNvPr id="41988" name="Rectangle 5"/>
          <p:cNvSpPr>
            <a:spLocks noChangeArrowheads="1"/>
          </p:cNvSpPr>
          <p:nvPr/>
        </p:nvSpPr>
        <p:spPr bwMode="auto">
          <a:xfrm>
            <a:off x="4546168" y="935534"/>
            <a:ext cx="1536916" cy="5693866"/>
          </a:xfrm>
          <a:prstGeom prst="rect">
            <a:avLst/>
          </a:prstGeom>
          <a:noFill/>
          <a:ln w="9525">
            <a:solidFill>
              <a:srgbClr val="000000"/>
            </a:solidFill>
            <a:miter lim="800000"/>
            <a:headEnd/>
            <a:tailEnd/>
          </a:ln>
        </p:spPr>
        <p:txBody>
          <a:bodyPr wrap="square">
            <a:spAutoFit/>
          </a:bodyPr>
          <a:lstStyle/>
          <a:p>
            <a:pPr eaLnBrk="1" hangingPunct="1"/>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State 4</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State 5</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p:txBody>
      </p:sp>
      <p:sp>
        <p:nvSpPr>
          <p:cNvPr id="41989" name="Rectangle 6"/>
          <p:cNvSpPr>
            <a:spLocks noChangeArrowheads="1"/>
          </p:cNvSpPr>
          <p:nvPr/>
        </p:nvSpPr>
        <p:spPr bwMode="auto">
          <a:xfrm>
            <a:off x="6096000" y="935534"/>
            <a:ext cx="1524000" cy="2893100"/>
          </a:xfrm>
          <a:prstGeom prst="rect">
            <a:avLst/>
          </a:prstGeom>
          <a:noFill/>
          <a:ln w="9525">
            <a:solidFill>
              <a:srgbClr val="000000"/>
            </a:solidFill>
            <a:miter lim="800000"/>
            <a:headEnd/>
            <a:tailEnd/>
          </a:ln>
        </p:spPr>
        <p:txBody>
          <a:bodyPr wrap="square">
            <a:spAutoFit/>
          </a:bodyPr>
          <a:lstStyle/>
          <a:p>
            <a:pPr eaLnBrk="1" hangingPunct="1"/>
            <a:r>
              <a:rPr lang="en-US" sz="1400" b="1" dirty="0">
                <a:latin typeface="Courier New" pitchFamily="49" charset="0"/>
                <a:cs typeface="Courier New" pitchFamily="49" charset="0"/>
              </a:rPr>
              <a:t>State 6</a:t>
            </a:r>
            <a:r>
              <a:rPr lang="en-US" sz="1400"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p:txBody>
      </p:sp>
      <p:sp>
        <p:nvSpPr>
          <p:cNvPr id="6" name="Content Placeholder 3"/>
          <p:cNvSpPr txBox="1">
            <a:spLocks/>
          </p:cNvSpPr>
          <p:nvPr/>
        </p:nvSpPr>
        <p:spPr>
          <a:xfrm>
            <a:off x="533400" y="152400"/>
            <a:ext cx="8229600" cy="609600"/>
          </a:xfrm>
          <a:prstGeom prst="rect">
            <a:avLst/>
          </a:prstGeom>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Drawing the Gallows (7 states)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p:cNvSpPr>
            <a:spLocks noGrp="1"/>
          </p:cNvSpPr>
          <p:nvPr>
            <p:ph type="title"/>
          </p:nvPr>
        </p:nvSpPr>
        <p:spPr/>
        <p:txBody>
          <a:bodyPr/>
          <a:lstStyle/>
          <a:p>
            <a:r>
              <a:rPr lang="en-US" dirty="0"/>
              <a:t>Things are getting complicated …</a:t>
            </a:r>
          </a:p>
        </p:txBody>
      </p:sp>
      <p:sp>
        <p:nvSpPr>
          <p:cNvPr id="26627" name="Content Placeholder 3"/>
          <p:cNvSpPr>
            <a:spLocks noGrp="1"/>
          </p:cNvSpPr>
          <p:nvPr>
            <p:ph idx="1"/>
          </p:nvPr>
        </p:nvSpPr>
        <p:spPr/>
        <p:txBody>
          <a:bodyPr/>
          <a:lstStyle/>
          <a:p>
            <a:r>
              <a:rPr lang="en-US" dirty="0"/>
              <a:t>So far we've been filling out function stubs and so far things worked fine </a:t>
            </a:r>
          </a:p>
          <a:p>
            <a:r>
              <a:rPr lang="en-US" dirty="0"/>
              <a:t>We're about to bump into issues with global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Hangman</a:t>
            </a:r>
          </a:p>
        </p:txBody>
      </p:sp>
      <p:sp>
        <p:nvSpPr>
          <p:cNvPr id="13315" name="Content Placeholder 2"/>
          <p:cNvSpPr>
            <a:spLocks noGrp="1"/>
          </p:cNvSpPr>
          <p:nvPr>
            <p:ph idx="1"/>
          </p:nvPr>
        </p:nvSpPr>
        <p:spPr>
          <a:xfrm>
            <a:off x="457200" y="1600200"/>
            <a:ext cx="8229600" cy="4648200"/>
          </a:xfrm>
        </p:spPr>
        <p:txBody>
          <a:bodyPr/>
          <a:lstStyle/>
          <a:p>
            <a:pPr marL="514350" indent="-514350">
              <a:buFontTx/>
              <a:buAutoNum type="arabicPeriod" startAt="4"/>
            </a:pPr>
            <a:r>
              <a:rPr lang="en-US" dirty="0"/>
              <a:t>If the letter guessed is in the word, the first person puts all instances of that letter in the correct spaces</a:t>
            </a:r>
          </a:p>
          <a:p>
            <a:pPr marL="514350" indent="-514350">
              <a:buFontTx/>
              <a:buAutoNum type="arabicPeriod" startAt="4"/>
            </a:pPr>
            <a:r>
              <a:rPr lang="en-US" dirty="0"/>
              <a:t>If the letter is not in the word, the first person draws another body part of the figure to be hanged</a:t>
            </a:r>
          </a:p>
          <a:p>
            <a:pPr marL="514350" indent="-514350">
              <a:buFontTx/>
              <a:buAutoNum type="arabicPeriod" startAt="4"/>
            </a:pPr>
            <a:r>
              <a:rPr lang="en-US" dirty="0"/>
              <a:t>The second person wins by guessing all the letters or the word before the mannequin is hanged, otherwise the first person wins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a:t>Version 6</a:t>
            </a:r>
          </a:p>
        </p:txBody>
      </p:sp>
      <p:sp>
        <p:nvSpPr>
          <p:cNvPr id="3" name="Rectangle 2"/>
          <p:cNvSpPr>
            <a:spLocks noChangeArrowheads="1"/>
          </p:cNvSpPr>
          <p:nvPr/>
        </p:nvSpPr>
        <p:spPr bwMode="auto">
          <a:xfrm>
            <a:off x="228600" y="1447800"/>
            <a:ext cx="8763000" cy="4524315"/>
          </a:xfrm>
          <a:prstGeom prst="rect">
            <a:avLst/>
          </a:prstGeom>
          <a:noFill/>
          <a:ln w="9525">
            <a:noFill/>
            <a:miter lim="800000"/>
            <a:headEnd/>
            <a:tailEnd/>
          </a:ln>
        </p:spPr>
        <p:txBody>
          <a:bodyPr wrap="square">
            <a:spAutoFit/>
          </a:bodyPr>
          <a:lstStyle/>
          <a:p>
            <a:r>
              <a:rPr lang="en-US" b="1" dirty="0" err="1">
                <a:latin typeface="Courier New" pitchFamily="49" charset="0"/>
                <a:cs typeface="Courier New" pitchFamily="49" charset="0"/>
              </a:rPr>
              <a:t>maxGallowsState</a:t>
            </a:r>
            <a:r>
              <a:rPr lang="en-US" b="1" dirty="0">
                <a:latin typeface="Courier New" pitchFamily="49" charset="0"/>
                <a:cs typeface="Courier New" pitchFamily="49" charset="0"/>
              </a:rPr>
              <a:t> = 6 #gallows are drawn 0-6</a:t>
            </a:r>
          </a:p>
          <a:p>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 = [ ]</a:t>
            </a:r>
          </a:p>
          <a:p>
            <a:r>
              <a:rPr lang="en-US" b="1" dirty="0">
                <a:latin typeface="Courier New" pitchFamily="49" charset="0"/>
                <a:cs typeface="Courier New" pitchFamily="49" charset="0"/>
              </a:rPr>
              <a:t>word =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 = '_'*</a:t>
            </a:r>
            <a:r>
              <a:rPr lang="en-US" b="1" dirty="0" err="1">
                <a:latin typeface="Courier New" pitchFamily="49" charset="0"/>
                <a:cs typeface="Courier New" pitchFamily="49" charset="0"/>
              </a:rPr>
              <a:t>len</a:t>
            </a:r>
            <a:r>
              <a:rPr lang="en-US" b="1" dirty="0">
                <a:latin typeface="Courier New" pitchFamily="49" charset="0"/>
                <a:cs typeface="Courier New" pitchFamily="49" charset="0"/>
              </a:rPr>
              <a:t>(word)</a:t>
            </a:r>
          </a:p>
          <a:p>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 False</a:t>
            </a:r>
          </a:p>
          <a:p>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 = False</a:t>
            </a:r>
          </a:p>
          <a:p>
            <a:r>
              <a:rPr lang="en-US" b="1" dirty="0" err="1">
                <a:latin typeface="Courier New" pitchFamily="49" charset="0"/>
                <a:cs typeface="Courier New" pitchFamily="49" charset="0"/>
              </a:rPr>
              <a:t>gallowsState</a:t>
            </a:r>
            <a:r>
              <a:rPr lang="en-US" b="1" dirty="0">
                <a:latin typeface="Courier New" pitchFamily="49" charset="0"/>
                <a:cs typeface="Courier New" pitchFamily="49" charset="0"/>
              </a:rPr>
              <a:t> = 0</a:t>
            </a:r>
          </a:p>
          <a:p>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and not </a:t>
            </a:r>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 the expression </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(list)[1:-1] strips the square </a:t>
            </a:r>
          </a:p>
          <a:p>
            <a:r>
              <a:rPr lang="en-US" b="1" dirty="0">
                <a:latin typeface="Courier New" pitchFamily="49" charset="0"/>
                <a:cs typeface="Courier New" pitchFamily="49" charset="0"/>
              </a:rPr>
              <a:t>    # brackets from the print representation of a list</a:t>
            </a:r>
          </a:p>
          <a:p>
            <a:r>
              <a:rPr lang="en-US" b="1" dirty="0">
                <a:latin typeface="Courier New" pitchFamily="49" charset="0"/>
                <a:cs typeface="Courier New" pitchFamily="49" charset="0"/>
              </a:rPr>
              <a:t>    print "So far you have guessed:",</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)[1:-1]</a:t>
            </a:r>
          </a:p>
          <a:p>
            <a:r>
              <a:rPr lang="en-US" b="1" dirty="0">
                <a:latin typeface="Courier New" pitchFamily="49" charset="0"/>
                <a:cs typeface="Courier New" pitchFamily="49" charset="0"/>
              </a:rPr>
              <a:t>    guess =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r>
              <a:rPr lang="en-US" b="1" dirty="0">
                <a:latin typeface="Courier New" pitchFamily="49" charset="0"/>
                <a:cs typeface="Courier New" pitchFamily="49"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 of Version 6</a:t>
            </a:r>
          </a:p>
        </p:txBody>
      </p:sp>
      <p:sp>
        <p:nvSpPr>
          <p:cNvPr id="3" name="Content Placeholder 2"/>
          <p:cNvSpPr>
            <a:spLocks noGrp="1"/>
          </p:cNvSpPr>
          <p:nvPr>
            <p:ph idx="1"/>
          </p:nvPr>
        </p:nvSpPr>
        <p:spPr>
          <a:xfrm>
            <a:off x="457200" y="1600200"/>
            <a:ext cx="8229600" cy="5029200"/>
          </a:xfrm>
        </p:spPr>
        <p:txBody>
          <a:bodyPr/>
          <a:lstStyle/>
          <a:p>
            <a:pPr>
              <a:buNone/>
            </a:pPr>
            <a:r>
              <a:rPr lang="en-US" sz="1600" b="1" dirty="0">
                <a:latin typeface="Courier New" pitchFamily="49" charset="0"/>
                <a:cs typeface="Courier New" pitchFamily="49" charset="0"/>
              </a:rPr>
              <a:t>Gallows = 0</a:t>
            </a:r>
          </a:p>
          <a:p>
            <a:pPr>
              <a:buNone/>
            </a:pPr>
            <a:r>
              <a:rPr lang="en-US" sz="1600" b="1" dirty="0">
                <a:latin typeface="Courier New" pitchFamily="49" charset="0"/>
                <a:cs typeface="Courier New" pitchFamily="49" charset="0"/>
              </a:rPr>
              <a:t>_  _  _  _  _ </a:t>
            </a:r>
          </a:p>
          <a:p>
            <a:pPr>
              <a:buNone/>
            </a:pPr>
            <a:r>
              <a:rPr lang="en-US" sz="1600" b="1" dirty="0">
                <a:latin typeface="Courier New" pitchFamily="49" charset="0"/>
                <a:cs typeface="Courier New" pitchFamily="49" charset="0"/>
              </a:rPr>
              <a:t>So far you have guessed: </a:t>
            </a:r>
          </a:p>
          <a:p>
            <a:pPr>
              <a:buNone/>
            </a:pPr>
            <a:r>
              <a:rPr lang="en-US" sz="1600" b="1" dirty="0">
                <a:latin typeface="Courier New" pitchFamily="49" charset="0"/>
                <a:cs typeface="Courier New" pitchFamily="49" charset="0"/>
              </a:rPr>
              <a:t>Pick a new letter H</a:t>
            </a:r>
          </a:p>
          <a:p>
            <a:pPr>
              <a:buNone/>
            </a:pPr>
            <a:r>
              <a:rPr lang="en-US" sz="1600" b="1" dirty="0">
                <a:latin typeface="Courier New" pitchFamily="49" charset="0"/>
                <a:cs typeface="Courier New" pitchFamily="49" charset="0"/>
              </a:rPr>
              <a:t>Gallows = 0</a:t>
            </a:r>
          </a:p>
          <a:p>
            <a:pPr>
              <a:buNone/>
            </a:pPr>
            <a:r>
              <a:rPr lang="en-US" sz="1600" b="1" dirty="0">
                <a:latin typeface="Courier New" pitchFamily="49" charset="0"/>
                <a:cs typeface="Courier New" pitchFamily="49" charset="0"/>
              </a:rPr>
              <a:t>_  _  _  _  _ </a:t>
            </a:r>
          </a:p>
          <a:p>
            <a:pPr>
              <a:buNone/>
            </a:pPr>
            <a:r>
              <a:rPr lang="en-US" sz="1600" b="1" dirty="0">
                <a:latin typeface="Courier New" pitchFamily="49" charset="0"/>
                <a:cs typeface="Courier New" pitchFamily="49" charset="0"/>
              </a:rPr>
              <a:t>So far you have guessed: 'H'</a:t>
            </a:r>
          </a:p>
          <a:p>
            <a:pPr>
              <a:buNone/>
            </a:pPr>
            <a:r>
              <a:rPr lang="en-US" sz="1600" b="1" dirty="0">
                <a:latin typeface="Courier New" pitchFamily="49" charset="0"/>
                <a:cs typeface="Courier New" pitchFamily="49" charset="0"/>
              </a:rPr>
              <a:t>Pick a new letter a</a:t>
            </a:r>
          </a:p>
          <a:p>
            <a:pPr>
              <a:buNone/>
            </a:pPr>
            <a:endParaRPr lang="en-US" sz="1600" b="1" dirty="0">
              <a:latin typeface="Courier New" pitchFamily="49" charset="0"/>
              <a:cs typeface="Courier New" pitchFamily="49" charset="0"/>
            </a:endParaRPr>
          </a:p>
          <a:p>
            <a:pPr>
              <a:buNone/>
            </a:pPr>
            <a:r>
              <a:rPr lang="en-US" sz="1600" b="1" dirty="0" err="1">
                <a:solidFill>
                  <a:srgbClr val="FF0000"/>
                </a:solidFill>
                <a:latin typeface="Courier New" pitchFamily="49" charset="0"/>
                <a:cs typeface="Courier New" pitchFamily="49" charset="0"/>
              </a:rPr>
              <a:t>Traceback</a:t>
            </a:r>
            <a:r>
              <a:rPr lang="en-US" sz="1600" b="1" dirty="0">
                <a:solidFill>
                  <a:srgbClr val="FF0000"/>
                </a:solidFill>
                <a:latin typeface="Courier New" pitchFamily="49" charset="0"/>
                <a:cs typeface="Courier New" pitchFamily="49" charset="0"/>
              </a:rPr>
              <a:t> (most recent call last):</a:t>
            </a:r>
          </a:p>
          <a:p>
            <a:pPr>
              <a:buNone/>
            </a:pPr>
            <a:r>
              <a:rPr lang="en-US" sz="1600" b="1" dirty="0">
                <a:solidFill>
                  <a:srgbClr val="FF0000"/>
                </a:solidFill>
                <a:latin typeface="Courier New" pitchFamily="49" charset="0"/>
                <a:cs typeface="Courier New" pitchFamily="49" charset="0"/>
              </a:rPr>
              <a:t>  File "F:\um\cos125\py\hangman6.py", line 42, in &lt;module&gt;</a:t>
            </a:r>
          </a:p>
          <a:p>
            <a:pPr>
              <a:buNone/>
            </a:pPr>
            <a:r>
              <a:rPr lang="en-US" sz="1600" b="1" dirty="0">
                <a:solidFill>
                  <a:srgbClr val="FF0000"/>
                </a:solidFill>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updateGame</a:t>
            </a:r>
            <a:r>
              <a:rPr lang="en-US" sz="1600" b="1" dirty="0">
                <a:solidFill>
                  <a:srgbClr val="FF0000"/>
                </a:solidFill>
                <a:latin typeface="Courier New" pitchFamily="49" charset="0"/>
                <a:cs typeface="Courier New" pitchFamily="49" charset="0"/>
              </a:rPr>
              <a:t>()</a:t>
            </a:r>
          </a:p>
          <a:p>
            <a:pPr>
              <a:buNone/>
            </a:pPr>
            <a:r>
              <a:rPr lang="en-US" sz="1600" b="1" dirty="0">
                <a:solidFill>
                  <a:srgbClr val="FF0000"/>
                </a:solidFill>
                <a:latin typeface="Courier New" pitchFamily="49" charset="0"/>
                <a:cs typeface="Courier New" pitchFamily="49" charset="0"/>
              </a:rPr>
              <a:t>  File "F:\um\cos125\py\hangman6.py", line 23, in </a:t>
            </a:r>
            <a:r>
              <a:rPr lang="en-US" sz="1600" b="1" dirty="0" err="1">
                <a:solidFill>
                  <a:srgbClr val="FF0000"/>
                </a:solidFill>
                <a:latin typeface="Courier New" pitchFamily="49" charset="0"/>
                <a:cs typeface="Courier New" pitchFamily="49" charset="0"/>
              </a:rPr>
              <a:t>updateGame</a:t>
            </a:r>
            <a:endParaRPr lang="en-US" sz="1600" b="1" dirty="0">
              <a:solidFill>
                <a:srgbClr val="FF0000"/>
              </a:solidFill>
              <a:latin typeface="Courier New" pitchFamily="49" charset="0"/>
              <a:cs typeface="Courier New" pitchFamily="49" charset="0"/>
            </a:endParaRPr>
          </a:p>
          <a:p>
            <a:pPr>
              <a:buNone/>
            </a:pPr>
            <a:r>
              <a:rPr lang="en-US" sz="1600" b="1" dirty="0">
                <a:solidFill>
                  <a:srgbClr val="FF0000"/>
                </a:solidFill>
                <a:latin typeface="Courier New" pitchFamily="49" charset="0"/>
                <a:cs typeface="Courier New" pitchFamily="49" charset="0"/>
              </a:rPr>
              <a:t>    </a:t>
            </a:r>
            <a:r>
              <a:rPr lang="en-US" sz="1600" b="1" dirty="0" err="1">
                <a:solidFill>
                  <a:srgbClr val="FF0000"/>
                </a:solidFill>
                <a:latin typeface="Courier New" pitchFamily="49" charset="0"/>
                <a:cs typeface="Courier New" pitchFamily="49" charset="0"/>
              </a:rPr>
              <a:t>gallowsState</a:t>
            </a:r>
            <a:r>
              <a:rPr lang="en-US" sz="1600" b="1" dirty="0">
                <a:solidFill>
                  <a:srgbClr val="FF0000"/>
                </a:solidFill>
                <a:latin typeface="Courier New" pitchFamily="49" charset="0"/>
                <a:cs typeface="Courier New" pitchFamily="49" charset="0"/>
              </a:rPr>
              <a:t> += 1</a:t>
            </a:r>
          </a:p>
          <a:p>
            <a:pPr>
              <a:buNone/>
            </a:pPr>
            <a:r>
              <a:rPr lang="en-US" sz="1600" b="1" dirty="0" err="1">
                <a:solidFill>
                  <a:srgbClr val="FF0000"/>
                </a:solidFill>
                <a:latin typeface="Courier New" pitchFamily="49" charset="0"/>
                <a:cs typeface="Courier New" pitchFamily="49" charset="0"/>
              </a:rPr>
              <a:t>UnboundLocalError</a:t>
            </a:r>
            <a:r>
              <a:rPr lang="en-US" sz="1600" b="1" dirty="0">
                <a:solidFill>
                  <a:srgbClr val="FF0000"/>
                </a:solidFill>
                <a:latin typeface="Courier New" pitchFamily="49" charset="0"/>
                <a:cs typeface="Courier New" pitchFamily="49" charset="0"/>
              </a:rPr>
              <a:t>: local variable '</a:t>
            </a:r>
            <a:r>
              <a:rPr lang="en-US" sz="1600" b="1" dirty="0" err="1">
                <a:solidFill>
                  <a:srgbClr val="FF0000"/>
                </a:solidFill>
                <a:latin typeface="Courier New" pitchFamily="49" charset="0"/>
                <a:cs typeface="Courier New" pitchFamily="49" charset="0"/>
              </a:rPr>
              <a:t>gallowsState</a:t>
            </a:r>
            <a:r>
              <a:rPr lang="en-US" sz="1600" b="1" dirty="0">
                <a:solidFill>
                  <a:srgbClr val="FF0000"/>
                </a:solidFill>
                <a:latin typeface="Courier New" pitchFamily="49" charset="0"/>
                <a:cs typeface="Courier New" pitchFamily="49" charset="0"/>
              </a:rPr>
              <a:t>' referenced before assignment</a:t>
            </a:r>
          </a:p>
          <a:p>
            <a:pPr>
              <a:buNone/>
            </a:pPr>
            <a:r>
              <a:rPr lang="en-US" sz="1600" b="1" dirty="0">
                <a:latin typeface="Courier New" pitchFamily="49" charset="0"/>
                <a:cs typeface="Courier New" pitchFamily="49" charset="0"/>
              </a:rPr>
              <a:t>&gt;&gt;&gt;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p:txBody>
          <a:bodyPr/>
          <a:lstStyle/>
          <a:p>
            <a:r>
              <a:rPr lang="en-US" dirty="0" err="1"/>
              <a:t>gallowsState</a:t>
            </a:r>
            <a:r>
              <a:rPr lang="en-US" dirty="0"/>
              <a:t> is a </a:t>
            </a:r>
            <a:r>
              <a:rPr lang="en-US" i="1" dirty="0"/>
              <a:t>global </a:t>
            </a:r>
            <a:r>
              <a:rPr lang="en-US" dirty="0"/>
              <a:t>variable. </a:t>
            </a:r>
          </a:p>
          <a:p>
            <a:r>
              <a:rPr lang="en-US" dirty="0"/>
              <a:t>In order to modify it we need to make one small change…</a:t>
            </a:r>
          </a:p>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updateGame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a:t>
            </a:r>
            <a:r>
              <a:rPr lang="en-US" sz="2000" b="1" dirty="0">
                <a:solidFill>
                  <a:srgbClr val="0000CC"/>
                </a:solidFill>
                <a:latin typeface="Courier New" pitchFamily="49" charset="0"/>
                <a:cs typeface="Courier New" pitchFamily="49" charset="0"/>
              </a:rPr>
              <a:t>global </a:t>
            </a:r>
            <a:r>
              <a:rPr lang="en-US" sz="2000" b="1" dirty="0" err="1">
                <a:solidFill>
                  <a:srgbClr val="0000CC"/>
                </a:solidFill>
                <a:latin typeface="Courier New" pitchFamily="49" charset="0"/>
                <a:cs typeface="Courier New" pitchFamily="49" charset="0"/>
              </a:rPr>
              <a:t>gallowsState</a:t>
            </a:r>
            <a:endParaRPr lang="en-US" sz="2000" b="1" dirty="0">
              <a:solidFill>
                <a:srgbClr val="0000CC"/>
              </a:solidFill>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lettersGuessed.append</a:t>
            </a:r>
            <a:r>
              <a:rPr lang="en-US" sz="2000" b="1" dirty="0">
                <a:latin typeface="Courier New" pitchFamily="49" charset="0"/>
                <a:cs typeface="Courier New" pitchFamily="49" charset="0"/>
              </a:rPr>
              <a:t>(guess)</a:t>
            </a:r>
          </a:p>
          <a:p>
            <a:pPr>
              <a:buNone/>
            </a:pPr>
            <a:r>
              <a:rPr lang="en-US" sz="2000" b="1" dirty="0">
                <a:latin typeface="Courier New" pitchFamily="49" charset="0"/>
                <a:cs typeface="Courier New" pitchFamily="49" charset="0"/>
              </a:rPr>
              <a:t>    if guess not in word:</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1</a:t>
            </a:r>
          </a:p>
          <a:p>
            <a:pPr>
              <a:buNone/>
            </a:pPr>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maxGstate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gallowsDrawn</a:t>
            </a:r>
            <a:r>
              <a:rPr lang="en-US" sz="2000" b="1" dirty="0">
                <a:latin typeface="Courier New" pitchFamily="49" charset="0"/>
                <a:cs typeface="Courier New" pitchFamily="49" charset="0"/>
              </a:rPr>
              <a:t> = True</a:t>
            </a:r>
          </a:p>
          <a:p>
            <a:pPr>
              <a:buNone/>
            </a:pPr>
            <a:endParaRPr lang="en-US" sz="2000" dirty="0">
              <a:latin typeface="Courier New" pitchFamily="49" charset="0"/>
              <a:cs typeface="Courier New"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or Write?</a:t>
            </a:r>
          </a:p>
        </p:txBody>
      </p:sp>
      <p:sp>
        <p:nvSpPr>
          <p:cNvPr id="3" name="Content Placeholder 2"/>
          <p:cNvSpPr>
            <a:spLocks noGrp="1"/>
          </p:cNvSpPr>
          <p:nvPr>
            <p:ph idx="1"/>
          </p:nvPr>
        </p:nvSpPr>
        <p:spPr/>
        <p:txBody>
          <a:bodyPr/>
          <a:lstStyle/>
          <a:p>
            <a:r>
              <a:rPr lang="en-US" dirty="0"/>
              <a:t>Note that we do not modify </a:t>
            </a:r>
            <a:r>
              <a:rPr lang="en-US" dirty="0" err="1"/>
              <a:t>maxGallowsState</a:t>
            </a:r>
            <a:r>
              <a:rPr lang="en-US" dirty="0"/>
              <a:t> and there is no complaint from Python</a:t>
            </a:r>
          </a:p>
          <a:p>
            <a:r>
              <a:rPr lang="en-US" dirty="0"/>
              <a:t>The </a:t>
            </a:r>
            <a:r>
              <a:rPr lang="en-US" sz="2800" b="1" dirty="0">
                <a:latin typeface="Courier New" pitchFamily="49" charset="0"/>
                <a:cs typeface="Courier New" pitchFamily="49" charset="0"/>
              </a:rPr>
              <a:t>global </a:t>
            </a:r>
            <a:r>
              <a:rPr lang="en-US" dirty="0"/>
              <a:t>statement is needed if code modifies a global variable</a:t>
            </a:r>
            <a:endParaRPr lang="en-US"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updateGame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a:t>
            </a:r>
            <a:r>
              <a:rPr lang="en-US" sz="2000" b="1" dirty="0">
                <a:solidFill>
                  <a:srgbClr val="0000CC"/>
                </a:solidFill>
                <a:latin typeface="Courier New" pitchFamily="49" charset="0"/>
                <a:cs typeface="Courier New" pitchFamily="49" charset="0"/>
              </a:rPr>
              <a:t>global </a:t>
            </a:r>
            <a:r>
              <a:rPr lang="en-US" sz="2000" b="1" dirty="0" err="1">
                <a:solidFill>
                  <a:srgbClr val="0000CC"/>
                </a:solidFill>
                <a:latin typeface="Courier New" pitchFamily="49" charset="0"/>
                <a:cs typeface="Courier New" pitchFamily="49" charset="0"/>
              </a:rPr>
              <a:t>gallowsState</a:t>
            </a:r>
            <a:r>
              <a:rPr lang="en-US" sz="2000" b="1" dirty="0">
                <a:solidFill>
                  <a:srgbClr val="0000CC"/>
                </a:solidFill>
                <a:latin typeface="Courier New" pitchFamily="49" charset="0"/>
                <a:cs typeface="Courier New" pitchFamily="49" charset="0"/>
              </a:rPr>
              <a:t>, </a:t>
            </a:r>
            <a:r>
              <a:rPr lang="en-US" sz="2000" b="1" dirty="0" err="1">
                <a:solidFill>
                  <a:srgbClr val="0000CC"/>
                </a:solidFill>
                <a:latin typeface="Courier New" pitchFamily="49" charset="0"/>
                <a:cs typeface="Courier New" pitchFamily="49" charset="0"/>
              </a:rPr>
              <a:t>gallowsDrawn</a:t>
            </a:r>
            <a:endParaRPr lang="en-US" sz="2000" b="1" dirty="0">
              <a:solidFill>
                <a:srgbClr val="0000CC"/>
              </a:solidFill>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lettersGuessed.append</a:t>
            </a:r>
            <a:r>
              <a:rPr lang="en-US" sz="2000" b="1" dirty="0">
                <a:latin typeface="Courier New" pitchFamily="49" charset="0"/>
                <a:cs typeface="Courier New" pitchFamily="49" charset="0"/>
              </a:rPr>
              <a:t>(guess)</a:t>
            </a:r>
          </a:p>
          <a:p>
            <a:pPr>
              <a:buNone/>
            </a:pPr>
            <a:r>
              <a:rPr lang="en-US" sz="2000" b="1" dirty="0">
                <a:latin typeface="Courier New" pitchFamily="49" charset="0"/>
                <a:cs typeface="Courier New" pitchFamily="49" charset="0"/>
              </a:rPr>
              <a:t>    if guess not in word:</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1</a:t>
            </a:r>
          </a:p>
          <a:p>
            <a:pPr>
              <a:buNone/>
            </a:pPr>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maxGallowsState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gallowsDrawn</a:t>
            </a:r>
            <a:r>
              <a:rPr lang="en-US" sz="2000" b="1" dirty="0">
                <a:latin typeface="Courier New" pitchFamily="49" charset="0"/>
                <a:cs typeface="Courier New" pitchFamily="49" charset="0"/>
              </a:rPr>
              <a:t> = True</a:t>
            </a:r>
          </a:p>
          <a:p>
            <a:pPr>
              <a:buNone/>
            </a:pPr>
            <a:endParaRPr lang="en-US" sz="2000" dirty="0">
              <a:latin typeface="Courier New" pitchFamily="49" charset="0"/>
              <a:cs typeface="Courier New"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Alternative Plan C</a:t>
            </a:r>
          </a:p>
        </p:txBody>
      </p:sp>
      <p:sp>
        <p:nvSpPr>
          <p:cNvPr id="3" name="Content Placeholder 2"/>
          <p:cNvSpPr>
            <a:spLocks noGrp="1"/>
          </p:cNvSpPr>
          <p:nvPr>
            <p:ph idx="1"/>
          </p:nvPr>
        </p:nvSpPr>
        <p:spPr/>
        <p:txBody>
          <a:bodyPr/>
          <a:lstStyle/>
          <a:p>
            <a:r>
              <a:rPr lang="en-US" dirty="0"/>
              <a:t>Function stubs are great for designing,  but sometimes instead of filling out a function stub, we can remove and </a:t>
            </a:r>
            <a:r>
              <a:rPr lang="en-US" i="1" dirty="0"/>
              <a:t>inline</a:t>
            </a:r>
            <a:r>
              <a:rPr lang="en-US" dirty="0"/>
              <a:t> the function</a:t>
            </a:r>
          </a:p>
          <a:p>
            <a:r>
              <a:rPr lang="en-US" i="1" dirty="0"/>
              <a:t>Inline</a:t>
            </a:r>
            <a:r>
              <a:rPr lang="en-US" dirty="0"/>
              <a:t> means to replace the function call with code that does the same thing</a:t>
            </a:r>
          </a:p>
          <a:p>
            <a:r>
              <a:rPr lang="en-US" dirty="0"/>
              <a:t>We will replace </a:t>
            </a:r>
            <a:r>
              <a:rPr lang="en-US" dirty="0" err="1"/>
              <a:t>UpdateGame</a:t>
            </a:r>
            <a:r>
              <a:rPr lang="en-US" dirty="0"/>
              <a:t>() with inline code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0" y="0"/>
            <a:ext cx="9144000" cy="762000"/>
          </a:xfrm>
        </p:spPr>
        <p:txBody>
          <a:bodyPr/>
          <a:lstStyle/>
          <a:p>
            <a:r>
              <a:rPr lang="en-US" dirty="0"/>
              <a:t>Hangman Version 6c</a:t>
            </a:r>
          </a:p>
        </p:txBody>
      </p:sp>
      <p:sp>
        <p:nvSpPr>
          <p:cNvPr id="33795" name="Rectangle 2"/>
          <p:cNvSpPr>
            <a:spLocks noChangeArrowheads="1"/>
          </p:cNvSpPr>
          <p:nvPr/>
        </p:nvSpPr>
        <p:spPr bwMode="auto">
          <a:xfrm>
            <a:off x="0" y="762000"/>
            <a:ext cx="9144000" cy="4093428"/>
          </a:xfrm>
          <a:prstGeom prst="rect">
            <a:avLst/>
          </a:prstGeom>
          <a:noFill/>
          <a:ln w="9525">
            <a:noFill/>
            <a:miter lim="800000"/>
            <a:headEnd/>
            <a:tailEnd/>
          </a:ln>
        </p:spPr>
        <p:txBody>
          <a:bodyPr wrap="square">
            <a:spAutoFit/>
          </a:bodyPr>
          <a:lstStyle/>
          <a:p>
            <a:r>
              <a:rPr lang="en-US" sz="2000" b="1" dirty="0">
                <a:latin typeface="Courier New" pitchFamily="49" charset="0"/>
                <a:cs typeface="Courier New" pitchFamily="49" charset="0"/>
              </a:rPr>
              <a:t>while not </a:t>
            </a:r>
            <a:r>
              <a:rPr lang="en-US" sz="2000" b="1" dirty="0" err="1">
                <a:latin typeface="Courier New" pitchFamily="49" charset="0"/>
                <a:cs typeface="Courier New" pitchFamily="49" charset="0"/>
              </a:rPr>
              <a:t>wordGuessed</a:t>
            </a:r>
            <a:r>
              <a:rPr lang="en-US" sz="2000" b="1" dirty="0">
                <a:latin typeface="Courier New" pitchFamily="49" charset="0"/>
                <a:cs typeface="Courier New" pitchFamily="49" charset="0"/>
              </a:rPr>
              <a:t> and not </a:t>
            </a:r>
            <a:r>
              <a:rPr lang="en-US" sz="2000" b="1" dirty="0" err="1">
                <a:latin typeface="Courier New" pitchFamily="49" charset="0"/>
                <a:cs typeface="Courier New" pitchFamily="49" charset="0"/>
              </a:rPr>
              <a:t>gallowsDrawn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displayGallows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displayMaskedWord</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maskedWord</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 the expression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(list)[1:-1] strips the square </a:t>
            </a:r>
          </a:p>
          <a:p>
            <a:r>
              <a:rPr lang="en-US" sz="2000" b="1" dirty="0">
                <a:latin typeface="Courier New" pitchFamily="49" charset="0"/>
                <a:cs typeface="Courier New" pitchFamily="49" charset="0"/>
              </a:rPr>
              <a:t>    # brackets from the print representation of a list</a:t>
            </a:r>
          </a:p>
          <a:p>
            <a:r>
              <a:rPr lang="en-US" sz="2000" b="1" dirty="0">
                <a:latin typeface="Courier New" pitchFamily="49" charset="0"/>
                <a:cs typeface="Courier New" pitchFamily="49" charset="0"/>
              </a:rPr>
              <a:t>    print "So far you have guessed:", \</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lettersGuessed</a:t>
            </a:r>
            <a:r>
              <a:rPr lang="en-US" sz="2000" b="1" dirty="0">
                <a:latin typeface="Courier New" pitchFamily="49" charset="0"/>
                <a:cs typeface="Courier New" pitchFamily="49" charset="0"/>
              </a:rPr>
              <a:t>)[1:-1]</a:t>
            </a:r>
          </a:p>
          <a:p>
            <a:r>
              <a:rPr lang="en-US" sz="2000" b="1" dirty="0">
                <a:latin typeface="Courier New" pitchFamily="49" charset="0"/>
                <a:cs typeface="Courier New" pitchFamily="49" charset="0"/>
              </a:rPr>
              <a:t>    guess = </a:t>
            </a:r>
            <a:r>
              <a:rPr lang="en-US" sz="2000" b="1" dirty="0" err="1">
                <a:latin typeface="Courier New" pitchFamily="49" charset="0"/>
                <a:cs typeface="Courier New" pitchFamily="49" charset="0"/>
              </a:rPr>
              <a:t>getUserGuess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lettersGuessed.append</a:t>
            </a:r>
            <a:r>
              <a:rPr lang="en-US" sz="2000" b="1" dirty="0">
                <a:latin typeface="Courier New" pitchFamily="49" charset="0"/>
                <a:cs typeface="Courier New" pitchFamily="49" charset="0"/>
              </a:rPr>
              <a:t>(guess)</a:t>
            </a:r>
          </a:p>
          <a:p>
            <a:r>
              <a:rPr lang="en-US" sz="2000" b="1" dirty="0">
                <a:latin typeface="Courier New" pitchFamily="49" charset="0"/>
                <a:cs typeface="Courier New" pitchFamily="49" charset="0"/>
              </a:rPr>
              <a:t>    if guess not in word:</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1</a:t>
            </a:r>
          </a:p>
          <a:p>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maxGallowsState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gallowsDrawn</a:t>
            </a:r>
            <a:r>
              <a:rPr lang="en-US" sz="2000" b="1" dirty="0">
                <a:latin typeface="Courier New" pitchFamily="49" charset="0"/>
                <a:cs typeface="Courier New" pitchFamily="49" charset="0"/>
              </a:rPr>
              <a:t> = True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0" y="0"/>
            <a:ext cx="9144000" cy="762000"/>
          </a:xfrm>
        </p:spPr>
        <p:txBody>
          <a:bodyPr/>
          <a:lstStyle/>
          <a:p>
            <a:r>
              <a:rPr lang="en-US" dirty="0"/>
              <a:t>Output of Version 6</a:t>
            </a:r>
          </a:p>
        </p:txBody>
      </p:sp>
      <p:sp>
        <p:nvSpPr>
          <p:cNvPr id="33795" name="Rectangle 2"/>
          <p:cNvSpPr>
            <a:spLocks noChangeArrowheads="1"/>
          </p:cNvSpPr>
          <p:nvPr/>
        </p:nvSpPr>
        <p:spPr bwMode="auto">
          <a:xfrm>
            <a:off x="990600" y="609600"/>
            <a:ext cx="7086600" cy="5940088"/>
          </a:xfrm>
          <a:prstGeom prst="rect">
            <a:avLst/>
          </a:prstGeom>
          <a:noFill/>
          <a:ln w="9525">
            <a:noFill/>
            <a:miter lim="800000"/>
            <a:headEnd/>
            <a:tailEnd/>
          </a:ln>
        </p:spPr>
        <p:txBody>
          <a:bodyPr>
            <a:spAutoFit/>
          </a:bodyPr>
          <a:lstStyle/>
          <a:p>
            <a:pPr eaLnBrk="1" hangingPunct="1"/>
            <a:r>
              <a:rPr lang="en-US" sz="1600" b="1" dirty="0">
                <a:latin typeface="Courier New" pitchFamily="49" charset="0"/>
                <a:cs typeface="Courier New" pitchFamily="49" charset="0"/>
              </a:rPr>
              <a:t>Gallows = 0</a:t>
            </a:r>
          </a:p>
          <a:p>
            <a:pPr eaLnBrk="1" hangingPunct="1"/>
            <a:r>
              <a:rPr lang="en-US" sz="1600" b="1" dirty="0">
                <a:latin typeface="Courier New" pitchFamily="49" charset="0"/>
                <a:cs typeface="Courier New" pitchFamily="49" charset="0"/>
              </a:rPr>
              <a:t>_  _  _  _  _ </a:t>
            </a:r>
          </a:p>
          <a:p>
            <a:pPr eaLnBrk="1" hangingPunct="1"/>
            <a:r>
              <a:rPr lang="en-US" sz="1600" b="1" dirty="0">
                <a:latin typeface="Courier New" pitchFamily="49" charset="0"/>
                <a:cs typeface="Courier New" pitchFamily="49" charset="0"/>
              </a:rPr>
              <a:t>So far you have guessed: </a:t>
            </a:r>
          </a:p>
          <a:p>
            <a:pPr eaLnBrk="1" hangingPunct="1"/>
            <a:r>
              <a:rPr lang="en-US" sz="1600" b="1" dirty="0">
                <a:latin typeface="Courier New" pitchFamily="49" charset="0"/>
                <a:cs typeface="Courier New" pitchFamily="49" charset="0"/>
              </a:rPr>
              <a:t>Pick a new letter, g</a:t>
            </a:r>
          </a:p>
          <a:p>
            <a:pPr eaLnBrk="1" hangingPunct="1"/>
            <a:r>
              <a:rPr lang="en-US" sz="1600" b="1" dirty="0">
                <a:latin typeface="Courier New" pitchFamily="49" charset="0"/>
                <a:cs typeface="Courier New" pitchFamily="49" charset="0"/>
              </a:rPr>
              <a:t>Gallows = 1</a:t>
            </a:r>
          </a:p>
          <a:p>
            <a:pPr eaLnBrk="1" hangingPunct="1"/>
            <a:r>
              <a:rPr lang="en-US" sz="1600" b="1" dirty="0">
                <a:latin typeface="Courier New" pitchFamily="49" charset="0"/>
                <a:cs typeface="Courier New" pitchFamily="49" charset="0"/>
              </a:rPr>
              <a:t>_  _  _  _  _ </a:t>
            </a:r>
          </a:p>
          <a:p>
            <a:pPr eaLnBrk="1" hangingPunct="1"/>
            <a:r>
              <a:rPr lang="en-US" sz="1600" b="1" dirty="0">
                <a:latin typeface="Courier New" pitchFamily="49" charset="0"/>
                <a:cs typeface="Courier New" pitchFamily="49" charset="0"/>
              </a:rPr>
              <a:t>So far you have guessed: 'g'</a:t>
            </a:r>
          </a:p>
          <a:p>
            <a:pPr eaLnBrk="1" hangingPunct="1"/>
            <a:r>
              <a:rPr lang="en-US" sz="1600" b="1" dirty="0">
                <a:latin typeface="Courier New" pitchFamily="49" charset="0"/>
                <a:cs typeface="Courier New" pitchFamily="49" charset="0"/>
              </a:rPr>
              <a:t>Pick a new letter, h</a:t>
            </a:r>
          </a:p>
          <a:p>
            <a:pPr eaLnBrk="1" hangingPunct="1"/>
            <a:r>
              <a:rPr lang="en-US" sz="1600" b="1" dirty="0">
                <a:latin typeface="Courier New" pitchFamily="49" charset="0"/>
                <a:cs typeface="Courier New" pitchFamily="49" charset="0"/>
              </a:rPr>
              <a:t>Gallows = 2</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_  _  _  _  _ </a:t>
            </a:r>
          </a:p>
          <a:p>
            <a:pPr eaLnBrk="1" hangingPunct="1"/>
            <a:r>
              <a:rPr lang="en-US" sz="1600" b="1" dirty="0">
                <a:latin typeface="Courier New" pitchFamily="49" charset="0"/>
                <a:cs typeface="Courier New" pitchFamily="49" charset="0"/>
              </a:rPr>
              <a:t>Pick a new letter, e</a:t>
            </a:r>
          </a:p>
          <a:p>
            <a:pPr eaLnBrk="1" hangingPunct="1"/>
            <a:r>
              <a:rPr lang="en-US" sz="1600" b="1" dirty="0">
                <a:latin typeface="Courier New" pitchFamily="49" charset="0"/>
                <a:cs typeface="Courier New" pitchFamily="49" charset="0"/>
              </a:rPr>
              <a:t>Gallows = 3</a:t>
            </a:r>
          </a:p>
          <a:p>
            <a:pPr eaLnBrk="1" hangingPunct="1"/>
            <a:r>
              <a:rPr lang="en-US" sz="1600" b="1" dirty="0">
                <a:latin typeface="Courier New" pitchFamily="49" charset="0"/>
                <a:cs typeface="Courier New" pitchFamily="49" charset="0"/>
              </a:rPr>
              <a:t>_  _  _  _  _ </a:t>
            </a:r>
          </a:p>
          <a:p>
            <a:pPr eaLnBrk="1" hangingPunct="1"/>
            <a:r>
              <a:rPr lang="en-US" sz="1600" b="1" dirty="0">
                <a:latin typeface="Courier New" pitchFamily="49" charset="0"/>
                <a:cs typeface="Courier New" pitchFamily="49" charset="0"/>
              </a:rPr>
              <a:t>o far you have guessed: 'g', 'h', '3', 'e', 'l', 'o', 'H', 'z'</a:t>
            </a:r>
          </a:p>
          <a:p>
            <a:pPr eaLnBrk="1" hangingPunct="1"/>
            <a:r>
              <a:rPr lang="en-US" sz="1600" b="1" dirty="0">
                <a:latin typeface="Courier New" pitchFamily="49" charset="0"/>
                <a:cs typeface="Courier New" pitchFamily="49" charset="0"/>
              </a:rPr>
              <a:t>Pick a new letter, q</a:t>
            </a:r>
          </a:p>
          <a:p>
            <a:pPr eaLnBrk="1" hangingPunct="1"/>
            <a:r>
              <a:rPr lang="en-US" sz="1600" b="1" dirty="0">
                <a:latin typeface="Courier New" pitchFamily="49" charset="0"/>
                <a:cs typeface="Courier New" pitchFamily="49" charset="0"/>
              </a:rPr>
              <a:t>Gallows = 5</a:t>
            </a:r>
          </a:p>
          <a:p>
            <a:pPr eaLnBrk="1" hangingPunct="1"/>
            <a:r>
              <a:rPr lang="en-US" sz="1600" b="1" dirty="0">
                <a:latin typeface="Courier New" pitchFamily="49" charset="0"/>
                <a:cs typeface="Courier New" pitchFamily="49" charset="0"/>
              </a:rPr>
              <a:t>_  _  _  _  _ </a:t>
            </a:r>
          </a:p>
          <a:p>
            <a:pPr eaLnBrk="1" hangingPunct="1"/>
            <a:r>
              <a:rPr lang="en-US" sz="1600" b="1" dirty="0">
                <a:latin typeface="Courier New" pitchFamily="49" charset="0"/>
                <a:cs typeface="Courier New" pitchFamily="49" charset="0"/>
              </a:rPr>
              <a:t>So far you have guessed: 'g', 'h', '3', 'e', 'l', 'o', 'H', 'z', 'q'</a:t>
            </a:r>
          </a:p>
          <a:p>
            <a:pPr eaLnBrk="1" hangingPunct="1"/>
            <a:r>
              <a:rPr lang="en-US" sz="1600" b="1" dirty="0">
                <a:latin typeface="Courier New" pitchFamily="49" charset="0"/>
                <a:cs typeface="Courier New" pitchFamily="49" charset="0"/>
              </a:rPr>
              <a:t>Pick a new letter, w</a:t>
            </a:r>
          </a:p>
          <a:p>
            <a:pPr eaLnBrk="1" hangingPunct="1"/>
            <a:r>
              <a:rPr lang="en-US" sz="1600" b="1" dirty="0">
                <a:latin typeface="Courier New" pitchFamily="49" charset="0"/>
                <a:cs typeface="Courier New" pitchFamily="49" charset="0"/>
              </a:rPr>
              <a:t>You lost. Sorry.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2"/>
          <p:cNvSpPr>
            <a:spLocks noGrp="1"/>
          </p:cNvSpPr>
          <p:nvPr>
            <p:ph type="title"/>
          </p:nvPr>
        </p:nvSpPr>
        <p:spPr/>
        <p:txBody>
          <a:bodyPr/>
          <a:lstStyle/>
          <a:p>
            <a:r>
              <a:rPr lang="en-US" dirty="0"/>
              <a:t>Continuing the Game Play</a:t>
            </a:r>
          </a:p>
        </p:txBody>
      </p:sp>
      <p:sp>
        <p:nvSpPr>
          <p:cNvPr id="34819" name="Content Placeholder 3"/>
          <p:cNvSpPr>
            <a:spLocks noGrp="1"/>
          </p:cNvSpPr>
          <p:nvPr>
            <p:ph idx="1"/>
          </p:nvPr>
        </p:nvSpPr>
        <p:spPr/>
        <p:txBody>
          <a:bodyPr/>
          <a:lstStyle/>
          <a:p>
            <a:r>
              <a:rPr lang="en-US" dirty="0"/>
              <a:t>Version 7 will </a:t>
            </a:r>
          </a:p>
          <a:p>
            <a:pPr lvl="1"/>
            <a:r>
              <a:rPr lang="en-US" dirty="0"/>
              <a:t>update and display the masked word every time that a new letter is guessed</a:t>
            </a:r>
          </a:p>
          <a:p>
            <a:pPr lvl="1"/>
            <a:r>
              <a:rPr lang="en-US" dirty="0"/>
              <a:t>Introduce the logic that stops the game if the word is guessed correctly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p:txBody>
          <a:bodyPr/>
          <a:lstStyle/>
          <a:p>
            <a:r>
              <a:rPr lang="en-US" dirty="0"/>
              <a:t>Version 7</a:t>
            </a:r>
          </a:p>
        </p:txBody>
      </p:sp>
      <p:sp>
        <p:nvSpPr>
          <p:cNvPr id="5" name="Rectangle 4"/>
          <p:cNvSpPr>
            <a:spLocks noChangeArrowheads="1"/>
          </p:cNvSpPr>
          <p:nvPr/>
        </p:nvSpPr>
        <p:spPr bwMode="auto">
          <a:xfrm>
            <a:off x="228600" y="1447800"/>
            <a:ext cx="8763000" cy="5016758"/>
          </a:xfrm>
          <a:prstGeom prst="rect">
            <a:avLst/>
          </a:prstGeom>
          <a:noFill/>
          <a:ln w="9525">
            <a:noFill/>
            <a:miter lim="800000"/>
            <a:headEnd/>
            <a:tailEnd/>
          </a:ln>
        </p:spPr>
        <p:txBody>
          <a:bodyPr wrap="square">
            <a:spAutoFit/>
          </a:bodyPr>
          <a:lstStyle/>
          <a:p>
            <a:r>
              <a:rPr lang="en-US" sz="2000" b="1" dirty="0">
                <a:latin typeface="Courier New" pitchFamily="49" charset="0"/>
                <a:cs typeface="Courier New" pitchFamily="49" charset="0"/>
              </a:rPr>
              <a:t>while not </a:t>
            </a:r>
            <a:r>
              <a:rPr lang="en-US" sz="2000" b="1" dirty="0" err="1">
                <a:latin typeface="Courier New" pitchFamily="49" charset="0"/>
                <a:cs typeface="Courier New" pitchFamily="49" charset="0"/>
              </a:rPr>
              <a:t>wordGuessed</a:t>
            </a:r>
            <a:r>
              <a:rPr lang="en-US" sz="2000" b="1" dirty="0">
                <a:latin typeface="Courier New" pitchFamily="49" charset="0"/>
                <a:cs typeface="Courier New" pitchFamily="49" charset="0"/>
              </a:rPr>
              <a:t> and not </a:t>
            </a:r>
            <a:r>
              <a:rPr lang="en-US" sz="2000" b="1" dirty="0" err="1">
                <a:latin typeface="Courier New" pitchFamily="49" charset="0"/>
                <a:cs typeface="Courier New" pitchFamily="49" charset="0"/>
              </a:rPr>
              <a:t>gallowsDrawn</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displayGallows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 the expression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(list)[1:-1] strips the square </a:t>
            </a:r>
          </a:p>
          <a:p>
            <a:r>
              <a:rPr lang="en-US" sz="2000" b="1" dirty="0">
                <a:latin typeface="Courier New" pitchFamily="49" charset="0"/>
                <a:cs typeface="Courier New" pitchFamily="49" charset="0"/>
              </a:rPr>
              <a:t>    # brackets from the print representation of a list</a:t>
            </a:r>
          </a:p>
          <a:p>
            <a:r>
              <a:rPr lang="en-US" sz="2000" b="1" dirty="0">
                <a:latin typeface="Courier New" pitchFamily="49" charset="0"/>
                <a:cs typeface="Courier New" pitchFamily="49" charset="0"/>
              </a:rPr>
              <a:t>    print "So far you have guessed:",\</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lettersGuessed</a:t>
            </a:r>
            <a:r>
              <a:rPr lang="en-US" sz="2000" b="1" dirty="0">
                <a:latin typeface="Courier New" pitchFamily="49" charset="0"/>
                <a:cs typeface="Courier New" pitchFamily="49" charset="0"/>
              </a:rPr>
              <a:t>)[1:-1]</a:t>
            </a:r>
          </a:p>
          <a:p>
            <a:r>
              <a:rPr lang="en-US" sz="2000" b="1" dirty="0">
                <a:latin typeface="Courier New" pitchFamily="49" charset="0"/>
                <a:cs typeface="Courier New" pitchFamily="49" charset="0"/>
              </a:rPr>
              <a:t>    guess = </a:t>
            </a:r>
            <a:r>
              <a:rPr lang="en-US" sz="2000" b="1" dirty="0" err="1">
                <a:latin typeface="Courier New" pitchFamily="49" charset="0"/>
                <a:cs typeface="Courier New" pitchFamily="49" charset="0"/>
              </a:rPr>
              <a:t>getUserGuess</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lettersGuessed.append</a:t>
            </a:r>
            <a:r>
              <a:rPr lang="en-US" sz="2000" b="1" dirty="0">
                <a:latin typeface="Courier New" pitchFamily="49" charset="0"/>
                <a:cs typeface="Courier New" pitchFamily="49" charset="0"/>
              </a:rPr>
              <a:t>(guess)</a:t>
            </a:r>
          </a:p>
          <a:p>
            <a:r>
              <a:rPr lang="en-US" sz="2000" b="1" dirty="0">
                <a:latin typeface="Courier New" pitchFamily="49" charset="0"/>
                <a:cs typeface="Courier New" pitchFamily="49" charset="0"/>
              </a:rPr>
              <a:t>    if guess not in word:</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1</a:t>
            </a:r>
          </a:p>
          <a:p>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gallowsState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maxGallowsState</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gallowsDrawn</a:t>
            </a:r>
            <a:r>
              <a:rPr lang="en-US" sz="2000" b="1" dirty="0">
                <a:latin typeface="Courier New" pitchFamily="49" charset="0"/>
                <a:cs typeface="Courier New" pitchFamily="49" charset="0"/>
              </a:rPr>
              <a:t> = True</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maskedWord</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updateMaskedWord</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displayMaskedWord</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maskedWord</a:t>
            </a:r>
            <a:r>
              <a:rPr lang="en-US" sz="2000" b="1" dirty="0">
                <a:latin typeface="Courier New" pitchFamily="49" charset="0"/>
                <a:cs typeface="Courier New" pitchFamily="49" charset="0"/>
              </a:rPr>
              <a:t>)</a:t>
            </a:r>
          </a:p>
          <a:p>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maskedWord</a:t>
            </a:r>
            <a:r>
              <a:rPr lang="en-US" sz="2000" b="1" dirty="0">
                <a:latin typeface="Courier New" pitchFamily="49" charset="0"/>
                <a:cs typeface="Courier New" pitchFamily="49" charset="0"/>
              </a:rPr>
              <a:t> == word:</a:t>
            </a:r>
          </a:p>
          <a:p>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wordGuessed</a:t>
            </a:r>
            <a:r>
              <a:rPr lang="en-US" sz="2000" b="1" dirty="0">
                <a:latin typeface="Courier New" pitchFamily="49" charset="0"/>
                <a:cs typeface="Courier New" pitchFamily="49" charset="0"/>
              </a:rPr>
              <a:t> = True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dirty="0" err="1"/>
              <a:t>updateMaskedWord</a:t>
            </a:r>
            <a:r>
              <a:rPr lang="en-US" dirty="0"/>
              <a:t>()</a:t>
            </a:r>
          </a:p>
        </p:txBody>
      </p:sp>
      <p:sp>
        <p:nvSpPr>
          <p:cNvPr id="3" name="Rectangle 2"/>
          <p:cNvSpPr>
            <a:spLocks noChangeArrowheads="1"/>
          </p:cNvSpPr>
          <p:nvPr/>
        </p:nvSpPr>
        <p:spPr bwMode="auto">
          <a:xfrm>
            <a:off x="304800" y="1905000"/>
            <a:ext cx="8610600" cy="3323987"/>
          </a:xfrm>
          <a:prstGeom prst="rect">
            <a:avLst/>
          </a:prstGeom>
          <a:noFill/>
          <a:ln w="9525">
            <a:noFill/>
            <a:miter lim="800000"/>
            <a:headEnd/>
            <a:tailEnd/>
          </a:ln>
        </p:spPr>
        <p:txBody>
          <a:bodyPr wrap="square">
            <a:spAutoFit/>
          </a:bodyPr>
          <a:lstStyle/>
          <a:p>
            <a:pPr eaLnBrk="1" hangingPunct="1"/>
            <a:r>
              <a:rPr lang="en-US" sz="2400" b="1" dirty="0">
                <a:latin typeface="Courier New" pitchFamily="49" charset="0"/>
                <a:cs typeface="Courier New" pitchFamily="49" charset="0"/>
              </a:rPr>
              <a:t>def </a:t>
            </a:r>
            <a:r>
              <a:rPr lang="en-US" sz="2400" b="1" dirty="0" err="1">
                <a:latin typeface="Courier New" pitchFamily="49" charset="0"/>
                <a:cs typeface="Courier New" pitchFamily="49" charset="0"/>
              </a:rPr>
              <a:t>updateMaskedWord</a:t>
            </a:r>
            <a:r>
              <a:rPr lang="en-US" sz="2400" b="1" dirty="0">
                <a:latin typeface="Courier New" pitchFamily="49" charset="0"/>
                <a:cs typeface="Courier New" pitchFamily="49" charset="0"/>
              </a:rPr>
              <a:t>():</a:t>
            </a:r>
          </a:p>
          <a:p>
            <a:pPr eaLnBrk="1" hangingPunct="1"/>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maskedWord</a:t>
            </a:r>
            <a:r>
              <a:rPr lang="en-US" sz="2400" b="1" dirty="0">
                <a:latin typeface="Courier New" pitchFamily="49" charset="0"/>
                <a:cs typeface="Courier New" pitchFamily="49" charset="0"/>
              </a:rPr>
              <a:t> = ''</a:t>
            </a:r>
          </a:p>
          <a:p>
            <a:pPr eaLnBrk="1" hangingPunct="1"/>
            <a:r>
              <a:rPr lang="en-US" sz="2400" b="1" dirty="0">
                <a:latin typeface="Courier New" pitchFamily="49" charset="0"/>
                <a:cs typeface="Courier New" pitchFamily="49" charset="0"/>
              </a:rPr>
              <a:t>    for c in word:</a:t>
            </a:r>
          </a:p>
          <a:p>
            <a:pPr eaLnBrk="1" hangingPunct="1"/>
            <a:r>
              <a:rPr lang="en-US" sz="2400" b="1" dirty="0">
                <a:latin typeface="Courier New" pitchFamily="49" charset="0"/>
                <a:cs typeface="Courier New" pitchFamily="49" charset="0"/>
              </a:rPr>
              <a:t>        if c in </a:t>
            </a:r>
            <a:r>
              <a:rPr lang="en-US" sz="2400" b="1" dirty="0" err="1">
                <a:latin typeface="Courier New" pitchFamily="49" charset="0"/>
                <a:cs typeface="Courier New" pitchFamily="49" charset="0"/>
              </a:rPr>
              <a:t>lettersGuessed</a:t>
            </a:r>
            <a:r>
              <a:rPr lang="en-US" sz="2400" b="1" dirty="0">
                <a:latin typeface="Courier New" pitchFamily="49" charset="0"/>
                <a:cs typeface="Courier New" pitchFamily="49" charset="0"/>
              </a:rPr>
              <a:t>:</a:t>
            </a:r>
          </a:p>
          <a:p>
            <a:pPr eaLnBrk="1" hangingPunct="1"/>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maskedWord</a:t>
            </a:r>
            <a:r>
              <a:rPr lang="en-US" sz="2400" b="1" dirty="0">
                <a:latin typeface="Courier New" pitchFamily="49" charset="0"/>
                <a:cs typeface="Courier New" pitchFamily="49" charset="0"/>
              </a:rPr>
              <a:t> += c</a:t>
            </a:r>
          </a:p>
          <a:p>
            <a:pPr eaLnBrk="1" hangingPunct="1"/>
            <a:r>
              <a:rPr lang="en-US" sz="2400" b="1" dirty="0">
                <a:latin typeface="Courier New" pitchFamily="49" charset="0"/>
                <a:cs typeface="Courier New" pitchFamily="49" charset="0"/>
              </a:rPr>
              <a:t>        else:</a:t>
            </a:r>
          </a:p>
          <a:p>
            <a:pPr eaLnBrk="1" hangingPunct="1"/>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maskedWord</a:t>
            </a:r>
            <a:r>
              <a:rPr lang="en-US" sz="2400" b="1" dirty="0">
                <a:latin typeface="Courier New" pitchFamily="49" charset="0"/>
                <a:cs typeface="Courier New" pitchFamily="49" charset="0"/>
              </a:rPr>
              <a:t> += '_'</a:t>
            </a:r>
          </a:p>
          <a:p>
            <a:pPr eaLnBrk="1" hangingPunct="1"/>
            <a:r>
              <a:rPr lang="en-US" sz="2400" b="1" dirty="0">
                <a:latin typeface="Courier New" pitchFamily="49" charset="0"/>
                <a:cs typeface="Courier New" pitchFamily="49" charset="0"/>
              </a:rPr>
              <a:t>    return </a:t>
            </a:r>
            <a:r>
              <a:rPr lang="en-US" sz="2400" b="1" dirty="0" err="1">
                <a:latin typeface="Courier New" pitchFamily="49" charset="0"/>
                <a:cs typeface="Courier New" pitchFamily="49" charset="0"/>
              </a:rPr>
              <a:t>maskedWord</a:t>
            </a:r>
            <a:endParaRPr lang="en-US" sz="2400" b="1" dirty="0">
              <a:latin typeface="Courier New" pitchFamily="49" charset="0"/>
              <a:cs typeface="Courier New" pitchFamily="49" charset="0"/>
            </a:endParaRPr>
          </a:p>
          <a:p>
            <a:pPr eaLnBrk="1" hangingPunct="1"/>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t>Where Do We Get Started?</a:t>
            </a:r>
          </a:p>
        </p:txBody>
      </p:sp>
      <p:sp>
        <p:nvSpPr>
          <p:cNvPr id="14339" name="Content Placeholder 2"/>
          <p:cNvSpPr>
            <a:spLocks noGrp="1"/>
          </p:cNvSpPr>
          <p:nvPr>
            <p:ph idx="1"/>
          </p:nvPr>
        </p:nvSpPr>
        <p:spPr/>
        <p:txBody>
          <a:bodyPr/>
          <a:lstStyle/>
          <a:p>
            <a:r>
              <a:rPr lang="en-US" dirty="0"/>
              <a:t>How do you get started writing a program to play Hangman?</a:t>
            </a:r>
          </a:p>
          <a:p>
            <a:r>
              <a:rPr lang="en-US" dirty="0"/>
              <a:t>Let's look at incremental development starting with the overall design of the program</a:t>
            </a:r>
          </a:p>
          <a:p>
            <a:r>
              <a:rPr lang="en-US" dirty="0" err="1"/>
              <a:t>Sweigart</a:t>
            </a:r>
            <a:r>
              <a:rPr lang="en-US" dirty="0"/>
              <a:t> likes flowcharts – a technique that is not good for complex programs</a:t>
            </a:r>
          </a:p>
          <a:p>
            <a:pPr lvl="1"/>
            <a:r>
              <a:rPr lang="en-US" dirty="0"/>
              <a:t>Even Hangman is pushing the limit</a:t>
            </a:r>
          </a:p>
          <a:p>
            <a:pPr lvl="1"/>
            <a:r>
              <a:rPr lang="en-US" dirty="0"/>
              <a:t>However it does provide a decent view of program flow</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4191000" y="30162"/>
            <a:ext cx="4953000" cy="884237"/>
          </a:xfrm>
        </p:spPr>
        <p:txBody>
          <a:bodyPr/>
          <a:lstStyle/>
          <a:p>
            <a:r>
              <a:rPr lang="en-US" dirty="0"/>
              <a:t>Version 7 Output</a:t>
            </a:r>
          </a:p>
        </p:txBody>
      </p:sp>
      <p:sp>
        <p:nvSpPr>
          <p:cNvPr id="37891" name="Rectangle 2"/>
          <p:cNvSpPr>
            <a:spLocks noChangeArrowheads="1"/>
          </p:cNvSpPr>
          <p:nvPr/>
        </p:nvSpPr>
        <p:spPr bwMode="auto">
          <a:xfrm>
            <a:off x="304800" y="152400"/>
            <a:ext cx="5791200" cy="6555641"/>
          </a:xfrm>
          <a:prstGeom prst="rect">
            <a:avLst/>
          </a:prstGeom>
          <a:noFill/>
          <a:ln w="9525">
            <a:noFill/>
            <a:miter lim="800000"/>
            <a:headEnd/>
            <a:tailEnd/>
          </a:ln>
        </p:spPr>
        <p:txBody>
          <a:bodyPr>
            <a:spAutoFit/>
          </a:bodyPr>
          <a:lstStyle/>
          <a:p>
            <a:pPr eaLnBrk="1" hangingPunct="1"/>
            <a:r>
              <a:rPr lang="en-US" sz="1400" b="1" dirty="0">
                <a:latin typeface="Courier New" pitchFamily="49" charset="0"/>
                <a:cs typeface="Courier New" pitchFamily="49" charset="0"/>
              </a:rPr>
              <a:t>Gallows = 0</a:t>
            </a:r>
          </a:p>
          <a:p>
            <a:pPr eaLnBrk="1" hangingPunct="1"/>
            <a:r>
              <a:rPr lang="en-US" sz="1400" b="1" dirty="0">
                <a:latin typeface="Courier New" pitchFamily="49" charset="0"/>
                <a:cs typeface="Courier New" pitchFamily="49" charset="0"/>
              </a:rPr>
              <a:t>_  _  _  _  _ </a:t>
            </a:r>
          </a:p>
          <a:p>
            <a:pPr eaLnBrk="1" hangingPunct="1"/>
            <a:r>
              <a:rPr lang="en-US" sz="1400" b="1" dirty="0">
                <a:latin typeface="Courier New" pitchFamily="49" charset="0"/>
                <a:cs typeface="Courier New" pitchFamily="49" charset="0"/>
              </a:rPr>
              <a:t>So far you have guessed: </a:t>
            </a:r>
          </a:p>
          <a:p>
            <a:pPr eaLnBrk="1" hangingPunct="1"/>
            <a:r>
              <a:rPr lang="en-US" sz="1400" b="1" dirty="0">
                <a:latin typeface="Courier New" pitchFamily="49" charset="0"/>
                <a:cs typeface="Courier New" pitchFamily="49" charset="0"/>
              </a:rPr>
              <a:t>Pick a new letter, h</a:t>
            </a:r>
          </a:p>
          <a:p>
            <a:pPr eaLnBrk="1" hangingPunct="1"/>
            <a:r>
              <a:rPr lang="en-US" sz="1400" b="1" dirty="0">
                <a:latin typeface="Courier New" pitchFamily="49" charset="0"/>
                <a:cs typeface="Courier New" pitchFamily="49" charset="0"/>
              </a:rPr>
              <a:t>Gallows = 1</a:t>
            </a:r>
          </a:p>
          <a:p>
            <a:pPr eaLnBrk="1" hangingPunct="1"/>
            <a:r>
              <a:rPr lang="en-US" sz="1400" b="1" dirty="0">
                <a:latin typeface="Courier New" pitchFamily="49" charset="0"/>
                <a:cs typeface="Courier New" pitchFamily="49" charset="0"/>
              </a:rPr>
              <a:t>_  _  _  _  _ </a:t>
            </a:r>
          </a:p>
          <a:p>
            <a:pPr eaLnBrk="1" hangingPunct="1"/>
            <a:r>
              <a:rPr lang="en-US" sz="1400" b="1" dirty="0">
                <a:latin typeface="Courier New" pitchFamily="49" charset="0"/>
                <a:cs typeface="Courier New" pitchFamily="49" charset="0"/>
              </a:rPr>
              <a:t>So far you have guessed: 'h'</a:t>
            </a:r>
          </a:p>
          <a:p>
            <a:pPr eaLnBrk="1" hangingPunct="1"/>
            <a:r>
              <a:rPr lang="en-US" sz="1400" b="1" dirty="0">
                <a:latin typeface="Courier New" pitchFamily="49" charset="0"/>
                <a:cs typeface="Courier New" pitchFamily="49" charset="0"/>
              </a:rPr>
              <a:t>Pick a new letter, e</a:t>
            </a:r>
          </a:p>
          <a:p>
            <a:pPr eaLnBrk="1" hangingPunct="1"/>
            <a:r>
              <a:rPr lang="en-US" sz="1400" b="1" dirty="0">
                <a:latin typeface="Courier New" pitchFamily="49" charset="0"/>
                <a:cs typeface="Courier New" pitchFamily="49" charset="0"/>
              </a:rPr>
              <a:t>Gallows = 1</a:t>
            </a:r>
          </a:p>
          <a:p>
            <a:pPr eaLnBrk="1" hangingPunct="1"/>
            <a:r>
              <a:rPr lang="en-US" sz="1400" b="1" dirty="0">
                <a:latin typeface="Courier New" pitchFamily="49" charset="0"/>
                <a:cs typeface="Courier New" pitchFamily="49" charset="0"/>
              </a:rPr>
              <a:t>_  e  _  _  _ </a:t>
            </a:r>
          </a:p>
          <a:p>
            <a:pPr eaLnBrk="1" hangingPunct="1"/>
            <a:r>
              <a:rPr lang="en-US" sz="1400" b="1" dirty="0">
                <a:latin typeface="Courier New" pitchFamily="49" charset="0"/>
                <a:cs typeface="Courier New" pitchFamily="49" charset="0"/>
              </a:rPr>
              <a:t>So far you have guessed: 'h', 'e'</a:t>
            </a:r>
          </a:p>
          <a:p>
            <a:pPr eaLnBrk="1" hangingPunct="1"/>
            <a:r>
              <a:rPr lang="en-US" sz="1400" b="1" dirty="0">
                <a:latin typeface="Courier New" pitchFamily="49" charset="0"/>
                <a:cs typeface="Courier New" pitchFamily="49" charset="0"/>
              </a:rPr>
              <a:t>Pick a new letter, l</a:t>
            </a:r>
          </a:p>
          <a:p>
            <a:pPr eaLnBrk="1" hangingPunct="1"/>
            <a:r>
              <a:rPr lang="en-US" sz="1400" b="1" dirty="0">
                <a:latin typeface="Courier New" pitchFamily="49" charset="0"/>
                <a:cs typeface="Courier New" pitchFamily="49" charset="0"/>
              </a:rPr>
              <a:t>Gallows = 1</a:t>
            </a:r>
          </a:p>
          <a:p>
            <a:pPr eaLnBrk="1" hangingPunct="1"/>
            <a:r>
              <a:rPr lang="en-US" sz="1400" b="1" dirty="0">
                <a:latin typeface="Courier New" pitchFamily="49" charset="0"/>
                <a:cs typeface="Courier New" pitchFamily="49" charset="0"/>
              </a:rPr>
              <a:t>_  e  l  </a:t>
            </a:r>
            <a:r>
              <a:rPr lang="en-US" sz="1400" b="1" dirty="0" err="1">
                <a:latin typeface="Courier New" pitchFamily="49" charset="0"/>
                <a:cs typeface="Courier New" pitchFamily="49" charset="0"/>
              </a:rPr>
              <a:t>l</a:t>
            </a:r>
            <a:r>
              <a:rPr lang="en-US" sz="1400" b="1" dirty="0">
                <a:latin typeface="Courier New" pitchFamily="49" charset="0"/>
                <a:cs typeface="Courier New" pitchFamily="49" charset="0"/>
              </a:rPr>
              <a:t>  _ </a:t>
            </a:r>
          </a:p>
          <a:p>
            <a:pPr eaLnBrk="1" hangingPunct="1"/>
            <a:r>
              <a:rPr lang="en-US" sz="1400" b="1" dirty="0">
                <a:latin typeface="Courier New" pitchFamily="49" charset="0"/>
                <a:cs typeface="Courier New" pitchFamily="49" charset="0"/>
              </a:rPr>
              <a:t>So far you have guessed: 'h', 'e', 'l'</a:t>
            </a:r>
          </a:p>
          <a:p>
            <a:pPr eaLnBrk="1" hangingPunct="1"/>
            <a:r>
              <a:rPr lang="en-US" sz="1400" b="1" dirty="0">
                <a:latin typeface="Courier New" pitchFamily="49" charset="0"/>
                <a:cs typeface="Courier New" pitchFamily="49" charset="0"/>
              </a:rPr>
              <a:t>Pick a new letter, k</a:t>
            </a:r>
          </a:p>
          <a:p>
            <a:pPr eaLnBrk="1" hangingPunct="1"/>
            <a:r>
              <a:rPr lang="en-US" sz="1400" b="1" dirty="0">
                <a:latin typeface="Courier New" pitchFamily="49" charset="0"/>
                <a:cs typeface="Courier New" pitchFamily="49" charset="0"/>
              </a:rPr>
              <a:t>Gallows = 2</a:t>
            </a:r>
          </a:p>
          <a:p>
            <a:pPr eaLnBrk="1" hangingPunct="1"/>
            <a:r>
              <a:rPr lang="en-US" sz="1400" b="1" dirty="0">
                <a:latin typeface="Courier New" pitchFamily="49" charset="0"/>
                <a:cs typeface="Courier New" pitchFamily="49" charset="0"/>
              </a:rPr>
              <a:t>_  e  l  </a:t>
            </a:r>
            <a:r>
              <a:rPr lang="en-US" sz="1400" b="1" dirty="0" err="1">
                <a:latin typeface="Courier New" pitchFamily="49" charset="0"/>
                <a:cs typeface="Courier New" pitchFamily="49" charset="0"/>
              </a:rPr>
              <a:t>l</a:t>
            </a:r>
            <a:r>
              <a:rPr lang="en-US" sz="1400" b="1" dirty="0">
                <a:latin typeface="Courier New" pitchFamily="49" charset="0"/>
                <a:cs typeface="Courier New" pitchFamily="49" charset="0"/>
              </a:rPr>
              <a:t>  _ </a:t>
            </a:r>
          </a:p>
          <a:p>
            <a:pPr eaLnBrk="1" hangingPunct="1"/>
            <a:r>
              <a:rPr lang="en-US" sz="1400" b="1" dirty="0">
                <a:latin typeface="Courier New" pitchFamily="49" charset="0"/>
                <a:cs typeface="Courier New" pitchFamily="49" charset="0"/>
              </a:rPr>
              <a:t>So far you have guessed: 'h', 'e', 'l', 'k'</a:t>
            </a:r>
          </a:p>
          <a:p>
            <a:pPr eaLnBrk="1" hangingPunct="1"/>
            <a:r>
              <a:rPr lang="en-US" sz="1400" b="1" dirty="0">
                <a:latin typeface="Courier New" pitchFamily="49" charset="0"/>
                <a:cs typeface="Courier New" pitchFamily="49" charset="0"/>
              </a:rPr>
              <a:t>Pick a new letter, q</a:t>
            </a:r>
          </a:p>
          <a:p>
            <a:pPr eaLnBrk="1" hangingPunct="1"/>
            <a:r>
              <a:rPr lang="en-US" sz="1400" b="1" dirty="0">
                <a:latin typeface="Courier New" pitchFamily="49" charset="0"/>
                <a:cs typeface="Courier New" pitchFamily="49" charset="0"/>
              </a:rPr>
              <a:t>Gallows = 3</a:t>
            </a:r>
          </a:p>
          <a:p>
            <a:pPr eaLnBrk="1" hangingPunct="1"/>
            <a:r>
              <a:rPr lang="en-US" sz="1400" b="1" dirty="0">
                <a:latin typeface="Courier New" pitchFamily="49" charset="0"/>
                <a:cs typeface="Courier New" pitchFamily="49" charset="0"/>
              </a:rPr>
              <a:t>_  e  l  </a:t>
            </a:r>
            <a:r>
              <a:rPr lang="en-US" sz="1400" b="1" dirty="0" err="1">
                <a:latin typeface="Courier New" pitchFamily="49" charset="0"/>
                <a:cs typeface="Courier New" pitchFamily="49" charset="0"/>
              </a:rPr>
              <a:t>l</a:t>
            </a:r>
            <a:r>
              <a:rPr lang="en-US" sz="1400" b="1" dirty="0">
                <a:latin typeface="Courier New" pitchFamily="49" charset="0"/>
                <a:cs typeface="Courier New" pitchFamily="49" charset="0"/>
              </a:rPr>
              <a:t>  _ </a:t>
            </a:r>
          </a:p>
          <a:p>
            <a:pPr eaLnBrk="1" hangingPunct="1"/>
            <a:r>
              <a:rPr lang="en-US" sz="1400" b="1" dirty="0">
                <a:latin typeface="Courier New" pitchFamily="49" charset="0"/>
                <a:cs typeface="Courier New" pitchFamily="49" charset="0"/>
              </a:rPr>
              <a:t>So far you have guessed: 'h', 'e', 'l', 'k', 'q'</a:t>
            </a:r>
          </a:p>
          <a:p>
            <a:pPr eaLnBrk="1" hangingPunct="1"/>
            <a:r>
              <a:rPr lang="en-US" sz="1400" b="1" dirty="0">
                <a:latin typeface="Courier New" pitchFamily="49" charset="0"/>
                <a:cs typeface="Courier New" pitchFamily="49" charset="0"/>
              </a:rPr>
              <a:t>Pick a new letter, H</a:t>
            </a:r>
          </a:p>
          <a:p>
            <a:pPr eaLnBrk="1" hangingPunct="1"/>
            <a:r>
              <a:rPr lang="en-US" sz="1400" b="1" dirty="0">
                <a:latin typeface="Courier New" pitchFamily="49" charset="0"/>
                <a:cs typeface="Courier New" pitchFamily="49" charset="0"/>
              </a:rPr>
              <a:t>Gallows = 3</a:t>
            </a:r>
          </a:p>
          <a:p>
            <a:pPr eaLnBrk="1" hangingPunct="1"/>
            <a:r>
              <a:rPr lang="en-US" sz="1400" b="1" dirty="0">
                <a:latin typeface="Courier New" pitchFamily="49" charset="0"/>
                <a:cs typeface="Courier New" pitchFamily="49" charset="0"/>
              </a:rPr>
              <a:t>H  e  l  </a:t>
            </a:r>
            <a:r>
              <a:rPr lang="en-US" sz="1400" b="1" dirty="0" err="1">
                <a:latin typeface="Courier New" pitchFamily="49" charset="0"/>
                <a:cs typeface="Courier New" pitchFamily="49" charset="0"/>
              </a:rPr>
              <a:t>l</a:t>
            </a:r>
            <a:r>
              <a:rPr lang="en-US" sz="1400" b="1" dirty="0">
                <a:latin typeface="Courier New" pitchFamily="49" charset="0"/>
                <a:cs typeface="Courier New" pitchFamily="49" charset="0"/>
              </a:rPr>
              <a:t>  _ </a:t>
            </a:r>
          </a:p>
          <a:p>
            <a:pPr eaLnBrk="1" hangingPunct="1"/>
            <a:r>
              <a:rPr lang="en-US" sz="1400" b="1" dirty="0">
                <a:latin typeface="Courier New" pitchFamily="49" charset="0"/>
                <a:cs typeface="Courier New" pitchFamily="49" charset="0"/>
              </a:rPr>
              <a:t>So far you have guessed: 'h', 'e', 'l', 'k', 'q', 'H'</a:t>
            </a:r>
          </a:p>
          <a:p>
            <a:pPr eaLnBrk="1" hangingPunct="1"/>
            <a:r>
              <a:rPr lang="en-US" sz="1400" b="1" dirty="0">
                <a:latin typeface="Courier New" pitchFamily="49" charset="0"/>
                <a:cs typeface="Courier New" pitchFamily="49" charset="0"/>
              </a:rPr>
              <a:t>Pick a new letter, o</a:t>
            </a:r>
          </a:p>
          <a:p>
            <a:pPr eaLnBrk="1" hangingPunct="1"/>
            <a:r>
              <a:rPr lang="en-US" sz="1400" b="1" dirty="0">
                <a:latin typeface="Courier New" pitchFamily="49" charset="0"/>
                <a:cs typeface="Courier New" pitchFamily="49" charset="0"/>
              </a:rPr>
              <a:t>CONGRATULATIONS -- You Won!</a:t>
            </a:r>
          </a:p>
        </p:txBody>
      </p:sp>
      <p:sp>
        <p:nvSpPr>
          <p:cNvPr id="4" name="TextBox 3"/>
          <p:cNvSpPr txBox="1">
            <a:spLocks noChangeArrowheads="1"/>
          </p:cNvSpPr>
          <p:nvPr/>
        </p:nvSpPr>
        <p:spPr bwMode="auto">
          <a:xfrm>
            <a:off x="5105400" y="1371600"/>
            <a:ext cx="3848100" cy="461665"/>
          </a:xfrm>
          <a:prstGeom prst="rect">
            <a:avLst/>
          </a:prstGeom>
          <a:solidFill>
            <a:srgbClr val="FFC000"/>
          </a:solidFill>
          <a:ln w="9525">
            <a:noFill/>
            <a:miter lim="800000"/>
            <a:headEnd/>
            <a:tailEnd/>
          </a:ln>
        </p:spPr>
        <p:txBody>
          <a:bodyPr>
            <a:spAutoFit/>
          </a:bodyPr>
          <a:lstStyle/>
          <a:p>
            <a:pPr eaLnBrk="1" hangingPunct="1"/>
            <a:r>
              <a:rPr lang="en-US" sz="2400" dirty="0"/>
              <a:t>What needs to get fixed?</a:t>
            </a:r>
          </a:p>
        </p:txBody>
      </p:sp>
      <p:sp>
        <p:nvSpPr>
          <p:cNvPr id="6" name="TextBox 5"/>
          <p:cNvSpPr txBox="1">
            <a:spLocks noChangeArrowheads="1"/>
          </p:cNvSpPr>
          <p:nvPr/>
        </p:nvSpPr>
        <p:spPr bwMode="auto">
          <a:xfrm>
            <a:off x="5099050" y="4591050"/>
            <a:ext cx="3848100" cy="830263"/>
          </a:xfrm>
          <a:prstGeom prst="rect">
            <a:avLst/>
          </a:prstGeom>
          <a:solidFill>
            <a:srgbClr val="FFC000"/>
          </a:solidFill>
          <a:ln w="9525">
            <a:noFill/>
            <a:miter lim="800000"/>
            <a:headEnd/>
            <a:tailEnd/>
          </a:ln>
        </p:spPr>
        <p:txBody>
          <a:bodyPr>
            <a:spAutoFit/>
          </a:bodyPr>
          <a:lstStyle/>
          <a:p>
            <a:pPr eaLnBrk="1" hangingPunct="1"/>
            <a:r>
              <a:rPr lang="en-US" sz="2400"/>
              <a:t>Time to get the gallows working!</a:t>
            </a:r>
          </a:p>
        </p:txBody>
      </p:sp>
      <p:sp>
        <p:nvSpPr>
          <p:cNvPr id="7" name="TextBox 6"/>
          <p:cNvSpPr txBox="1">
            <a:spLocks noChangeArrowheads="1"/>
          </p:cNvSpPr>
          <p:nvPr/>
        </p:nvSpPr>
        <p:spPr bwMode="auto">
          <a:xfrm>
            <a:off x="5105400" y="2457450"/>
            <a:ext cx="3848100" cy="1938338"/>
          </a:xfrm>
          <a:prstGeom prst="rect">
            <a:avLst/>
          </a:prstGeom>
          <a:solidFill>
            <a:srgbClr val="FFC000"/>
          </a:solidFill>
          <a:ln w="9525">
            <a:noFill/>
            <a:miter lim="800000"/>
            <a:headEnd/>
            <a:tailEnd/>
          </a:ln>
        </p:spPr>
        <p:txBody>
          <a:bodyPr>
            <a:spAutoFit/>
          </a:bodyPr>
          <a:lstStyle/>
          <a:p>
            <a:pPr eaLnBrk="1" hangingPunct="1"/>
            <a:r>
              <a:rPr lang="en-US" sz="2400"/>
              <a:t>We should make sure that only lowercase letters appear in the word and only lowercase letters are entered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p:txBody>
          <a:bodyPr/>
          <a:lstStyle/>
          <a:p>
            <a:r>
              <a:rPr lang="en-US" dirty="0"/>
              <a:t>One small problem …</a:t>
            </a:r>
          </a:p>
        </p:txBody>
      </p:sp>
      <p:sp>
        <p:nvSpPr>
          <p:cNvPr id="38915" name="Content Placeholder 3"/>
          <p:cNvSpPr>
            <a:spLocks noGrp="1"/>
          </p:cNvSpPr>
          <p:nvPr>
            <p:ph idx="1"/>
          </p:nvPr>
        </p:nvSpPr>
        <p:spPr>
          <a:xfrm>
            <a:off x="457200" y="1600200"/>
            <a:ext cx="8610600" cy="4525963"/>
          </a:xfrm>
        </p:spPr>
        <p:txBody>
          <a:bodyPr/>
          <a:lstStyle/>
          <a:p>
            <a:r>
              <a:rPr lang="en-US" dirty="0"/>
              <a:t>We have ignored the case of letters. </a:t>
            </a:r>
          </a:p>
          <a:p>
            <a:r>
              <a:rPr lang="en-US" dirty="0"/>
              <a:t>Most players would consider both 'h' and 'H' to be legitimate guesses of the letter h</a:t>
            </a:r>
          </a:p>
          <a:p>
            <a:r>
              <a:rPr lang="en-US" dirty="0"/>
              <a:t>Let's take a look at string methods in </a:t>
            </a:r>
          </a:p>
          <a:p>
            <a:pPr>
              <a:buNone/>
            </a:pPr>
            <a:r>
              <a:rPr lang="en-US" sz="2600" dirty="0">
                <a:hlinkClick r:id="rId2"/>
              </a:rPr>
              <a:t>https://docs.python.org/2/library/stdtypes.html#string-methods</a:t>
            </a:r>
            <a:endParaRPr lang="en-US" sz="2600" dirty="0"/>
          </a:p>
          <a:p>
            <a:r>
              <a:rPr lang="en-US" sz="2800" dirty="0"/>
              <a:t>Like many modern scripting languages Python has a very rich set of operations</a:t>
            </a:r>
          </a:p>
          <a:p>
            <a:pPr>
              <a:buNone/>
            </a:pPr>
            <a:endParaRPr lang="en-US" sz="26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2"/>
          <p:cNvSpPr>
            <a:spLocks noGrp="1"/>
          </p:cNvSpPr>
          <p:nvPr>
            <p:ph type="title"/>
          </p:nvPr>
        </p:nvSpPr>
        <p:spPr/>
        <p:txBody>
          <a:bodyPr/>
          <a:lstStyle/>
          <a:p>
            <a:r>
              <a:rPr lang="en-US" dirty="0"/>
              <a:t>Almost there …</a:t>
            </a:r>
          </a:p>
        </p:txBody>
      </p:sp>
      <p:sp>
        <p:nvSpPr>
          <p:cNvPr id="38915" name="Content Placeholder 3"/>
          <p:cNvSpPr>
            <a:spLocks noGrp="1"/>
          </p:cNvSpPr>
          <p:nvPr>
            <p:ph idx="1"/>
          </p:nvPr>
        </p:nvSpPr>
        <p:spPr/>
        <p:txBody>
          <a:bodyPr/>
          <a:lstStyle/>
          <a:p>
            <a:r>
              <a:rPr lang="en-US" dirty="0"/>
              <a:t>And the gallows …</a:t>
            </a:r>
          </a:p>
          <a:p>
            <a:r>
              <a:rPr lang="en-US" dirty="0"/>
              <a:t>We will do a function stub. </a:t>
            </a:r>
          </a:p>
          <a:p>
            <a:r>
              <a:rPr lang="en-US" dirty="0"/>
              <a:t>The general idea is to have a list of gallows figures indexed from 0 to 6</a:t>
            </a:r>
          </a:p>
          <a:p>
            <a:r>
              <a:rPr lang="en-US" dirty="0"/>
              <a:t>Then print the correct figure corresponding to the gallows state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idx="4294967295"/>
          </p:nvPr>
        </p:nvSpPr>
        <p:spPr>
          <a:xfrm>
            <a:off x="0" y="152399"/>
            <a:ext cx="8229600" cy="609601"/>
          </a:xfrm>
        </p:spPr>
        <p:txBody>
          <a:bodyPr/>
          <a:lstStyle/>
          <a:p>
            <a:r>
              <a:rPr lang="en-US" dirty="0"/>
              <a:t>Version 8</a:t>
            </a:r>
          </a:p>
        </p:txBody>
      </p:sp>
      <p:sp>
        <p:nvSpPr>
          <p:cNvPr id="111619" name="Rectangle 4"/>
          <p:cNvSpPr>
            <a:spLocks noChangeArrowheads="1"/>
          </p:cNvSpPr>
          <p:nvPr/>
        </p:nvSpPr>
        <p:spPr bwMode="auto">
          <a:xfrm>
            <a:off x="152400" y="762000"/>
            <a:ext cx="4800600" cy="6001643"/>
          </a:xfrm>
          <a:prstGeom prst="rect">
            <a:avLst/>
          </a:prstGeom>
          <a:noFill/>
          <a:ln w="9525">
            <a:noFill/>
            <a:miter lim="800000"/>
            <a:headEnd/>
            <a:tailEnd/>
          </a:ln>
        </p:spPr>
        <p:txBody>
          <a:bodyPr wrap="square">
            <a:spAutoFit/>
          </a:bodyPr>
          <a:lstStyle/>
          <a:p>
            <a:pPr eaLnBrk="1" hangingPunct="1"/>
            <a:r>
              <a:rPr lang="en-US" sz="1600" b="1" dirty="0">
                <a:latin typeface="Courier New" pitchFamily="49" charset="0"/>
                <a:cs typeface="Courier New" pitchFamily="49" charset="0"/>
              </a:rPr>
              <a:t>def </a:t>
            </a:r>
            <a:r>
              <a:rPr lang="en-US" sz="1600" b="1" dirty="0" err="1">
                <a:latin typeface="Courier New" pitchFamily="49" charset="0"/>
                <a:cs typeface="Courier New" pitchFamily="49" charset="0"/>
              </a:rPr>
              <a:t>displayGallows</a:t>
            </a:r>
            <a:r>
              <a:rPr lang="en-US" sz="1600" b="1" dirty="0">
                <a:latin typeface="Courier New" pitchFamily="49" charset="0"/>
                <a:cs typeface="Courier New" pitchFamily="49" charset="0"/>
              </a:rPr>
              <a:t>(state):</a:t>
            </a:r>
          </a:p>
          <a:p>
            <a:pPr eaLnBrk="1" hangingPunct="1"/>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gallowsFigs</a:t>
            </a:r>
            <a:r>
              <a:rPr lang="en-US" sz="1600" b="1" dirty="0">
                <a:latin typeface="Courier New" pitchFamily="49" charset="0"/>
                <a:cs typeface="Courier New" pitchFamily="49" charset="0"/>
              </a:rPr>
              <a:t> = ["""</a:t>
            </a:r>
          </a:p>
          <a:p>
            <a:pPr eaLnBrk="1" hangingPunct="1"/>
            <a:r>
              <a:rPr lang="en-US" sz="1600" b="1" dirty="0">
                <a:latin typeface="Courier New" pitchFamily="49" charset="0"/>
                <a:cs typeface="Courier New" pitchFamily="49" charset="0"/>
              </a:rPr>
              <a:t>[0]</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p>
          <a:p>
            <a:pPr eaLnBrk="1" hangingPunct="1"/>
            <a:r>
              <a:rPr lang="en-US" sz="1600" b="1" dirty="0">
                <a:latin typeface="Courier New" pitchFamily="49" charset="0"/>
                <a:cs typeface="Courier New" pitchFamily="49" charset="0"/>
              </a:rPr>
              <a:t>[1]</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p>
          <a:p>
            <a:pPr eaLnBrk="1" hangingPunct="1"/>
            <a:r>
              <a:rPr lang="en-US" sz="1600" b="1" dirty="0">
                <a:latin typeface="Courier New" pitchFamily="49" charset="0"/>
                <a:cs typeface="Courier New" pitchFamily="49" charset="0"/>
              </a:rPr>
              <a:t>[2]</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p>
          <a:p>
            <a:pPr eaLnBrk="1" hangingPunct="1"/>
            <a:r>
              <a:rPr lang="en-US" sz="1600" b="1" dirty="0">
                <a:latin typeface="Courier New" pitchFamily="49" charset="0"/>
                <a:cs typeface="Courier New" pitchFamily="49" charset="0"/>
              </a:rPr>
              <a:t>[3]</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p>
          <a:p>
            <a:pPr eaLnBrk="1" hangingPunct="1"/>
            <a:r>
              <a:rPr lang="en-US" sz="1600" b="1" dirty="0">
                <a:latin typeface="Courier New" pitchFamily="49" charset="0"/>
                <a:cs typeface="Courier New" pitchFamily="49" charset="0"/>
              </a:rPr>
              <a:t>[4]</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p>
          <a:p>
            <a:pPr eaLnBrk="1" hangingPunct="1"/>
            <a:r>
              <a:rPr lang="en-US" sz="1600" b="1" dirty="0">
                <a:latin typeface="Courier New" pitchFamily="49" charset="0"/>
                <a:cs typeface="Courier New" pitchFamily="49" charset="0"/>
              </a:rPr>
              <a:t>[5]</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a:t>
            </a:r>
          </a:p>
          <a:p>
            <a:pPr eaLnBrk="1" hangingPunct="1"/>
            <a:r>
              <a:rPr lang="en-US" sz="1600" b="1" dirty="0">
                <a:latin typeface="Courier New" pitchFamily="49" charset="0"/>
                <a:cs typeface="Courier New" pitchFamily="49" charset="0"/>
              </a:rPr>
              <a:t>[6]</a:t>
            </a:r>
          </a:p>
          <a:p>
            <a:pPr eaLnBrk="1" hangingPunct="1"/>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print </a:t>
            </a:r>
            <a:r>
              <a:rPr lang="en-US" sz="1600" b="1" dirty="0" err="1">
                <a:latin typeface="Courier New" pitchFamily="49" charset="0"/>
                <a:cs typeface="Courier New" pitchFamily="49" charset="0"/>
              </a:rPr>
              <a:t>gallowsFigs</a:t>
            </a:r>
            <a:r>
              <a:rPr lang="en-US" sz="1600" b="1" dirty="0">
                <a:latin typeface="Courier New" pitchFamily="49" charset="0"/>
                <a:cs typeface="Courier New" pitchFamily="49" charset="0"/>
              </a:rPr>
              <a:t>[state]</a:t>
            </a:r>
          </a:p>
          <a:p>
            <a:pPr eaLnBrk="1" hangingPunct="1"/>
            <a:endParaRPr lang="en-US" sz="16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19"/>
                                        </p:tgtEl>
                                        <p:attrNameLst>
                                          <p:attrName>style.visibility</p:attrName>
                                        </p:attrNameLst>
                                      </p:cBhvr>
                                      <p:to>
                                        <p:strVal val="visible"/>
                                      </p:to>
                                    </p:set>
                                    <p:anim calcmode="lin" valueType="num">
                                      <p:cBhvr additive="base">
                                        <p:cTn id="7" dur="500" fill="hold"/>
                                        <p:tgtEl>
                                          <p:spTgt spid="111619"/>
                                        </p:tgtEl>
                                        <p:attrNameLst>
                                          <p:attrName>ppt_x</p:attrName>
                                        </p:attrNameLst>
                                      </p:cBhvr>
                                      <p:tavLst>
                                        <p:tav tm="0">
                                          <p:val>
                                            <p:strVal val="#ppt_x"/>
                                          </p:val>
                                        </p:tav>
                                        <p:tav tm="100000">
                                          <p:val>
                                            <p:strVal val="#ppt_x"/>
                                          </p:val>
                                        </p:tav>
                                      </p:tavLst>
                                    </p:anim>
                                    <p:anim calcmode="lin" valueType="num">
                                      <p:cBhvr additive="base">
                                        <p:cTn id="8" dur="500" fill="hold"/>
                                        <p:tgtEl>
                                          <p:spTgt spid="111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3"/>
          <p:cNvSpPr>
            <a:spLocks noGrp="1"/>
          </p:cNvSpPr>
          <p:nvPr>
            <p:ph type="title" idx="4294967295"/>
          </p:nvPr>
        </p:nvSpPr>
        <p:spPr>
          <a:xfrm>
            <a:off x="0" y="152399"/>
            <a:ext cx="8229600" cy="609601"/>
          </a:xfrm>
        </p:spPr>
        <p:txBody>
          <a:bodyPr/>
          <a:lstStyle/>
          <a:p>
            <a:r>
              <a:rPr lang="en-US" dirty="0"/>
              <a:t>Version 8</a:t>
            </a:r>
          </a:p>
        </p:txBody>
      </p:sp>
      <p:sp>
        <p:nvSpPr>
          <p:cNvPr id="111620" name="Rectangle 5"/>
          <p:cNvSpPr>
            <a:spLocks noChangeArrowheads="1"/>
          </p:cNvSpPr>
          <p:nvPr/>
        </p:nvSpPr>
        <p:spPr bwMode="auto">
          <a:xfrm>
            <a:off x="304800" y="1066800"/>
            <a:ext cx="4572000" cy="923925"/>
          </a:xfrm>
          <a:prstGeom prst="rect">
            <a:avLst/>
          </a:prstGeom>
          <a:noFill/>
          <a:ln w="9525">
            <a:noFill/>
            <a:miter lim="800000"/>
            <a:headEnd/>
            <a:tailEnd/>
          </a:ln>
        </p:spPr>
        <p:txBody>
          <a:bodyPr>
            <a:spAutoFit/>
          </a:bodyPr>
          <a:lstStyle/>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return "</a:t>
            </a:r>
            <a:r>
              <a:rPr lang="en-US" b="1" dirty="0" err="1">
                <a:latin typeface="Courier New" pitchFamily="49" charset="0"/>
                <a:cs typeface="Courier New" pitchFamily="49" charset="0"/>
              </a:rPr>
              <a:t>Hello".lower</a:t>
            </a:r>
            <a:r>
              <a:rPr lang="en-US" b="1" dirty="0">
                <a:latin typeface="Courier New" pitchFamily="49" charset="0"/>
                <a:cs typeface="Courier New" pitchFamily="49" charset="0"/>
              </a:rPr>
              <a:t>()</a:t>
            </a:r>
          </a:p>
          <a:p>
            <a:pPr eaLnBrk="1" hangingPunct="1"/>
            <a:endParaRPr lang="en-US" b="1" dirty="0">
              <a:latin typeface="Courier New" pitchFamily="49" charset="0"/>
              <a:cs typeface="Courier New" pitchFamily="49" charset="0"/>
            </a:endParaRPr>
          </a:p>
        </p:txBody>
      </p:sp>
      <p:sp>
        <p:nvSpPr>
          <p:cNvPr id="2" name="Rectangle 1"/>
          <p:cNvSpPr>
            <a:spLocks noChangeArrowheads="1"/>
          </p:cNvSpPr>
          <p:nvPr/>
        </p:nvSpPr>
        <p:spPr bwMode="auto">
          <a:xfrm>
            <a:off x="304800" y="2209800"/>
            <a:ext cx="8686800" cy="2308324"/>
          </a:xfrm>
          <a:prstGeom prst="rect">
            <a:avLst/>
          </a:prstGeom>
          <a:noFill/>
          <a:ln w="9525">
            <a:noFill/>
            <a:miter lim="800000"/>
            <a:headEnd/>
            <a:tailEnd/>
          </a:ln>
        </p:spPr>
        <p:txBody>
          <a:bodyPr wrap="square">
            <a:spAutoFit/>
          </a:bodyPr>
          <a:lstStyle/>
          <a:p>
            <a:pPr eaLnBrk="1" hangingPunct="1"/>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wordGuessed</a:t>
            </a:r>
            <a:r>
              <a:rPr lang="en-US" b="1" dirty="0">
                <a:latin typeface="Courier New" pitchFamily="49" charset="0"/>
                <a:cs typeface="Courier New" pitchFamily="49" charset="0"/>
              </a:rPr>
              <a:t> and not </a:t>
            </a:r>
            <a:r>
              <a:rPr lang="en-US" b="1" dirty="0" err="1">
                <a:latin typeface="Courier New" pitchFamily="49" charset="0"/>
                <a:cs typeface="Courier New" pitchFamily="49" charset="0"/>
              </a:rPr>
              <a:t>gallowsDrawn</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r>
              <a:rPr lang="en-US" b="1" dirty="0" err="1">
                <a:latin typeface="Courier New" pitchFamily="49" charset="0"/>
                <a:cs typeface="Courier New" pitchFamily="49" charset="0"/>
              </a:rPr>
              <a:t>gallowsState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displayMaskedWord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maskedWord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"So far you have guessed:",</a:t>
            </a:r>
            <a:r>
              <a:rPr lang="en-US" b="1" dirty="0" err="1">
                <a:latin typeface="Courier New" pitchFamily="49" charset="0"/>
                <a:cs typeface="Courier New" pitchFamily="49" charset="0"/>
              </a:rPr>
              <a:t>str</a:t>
            </a:r>
            <a:r>
              <a:rPr lang="en-US" b="1" dirty="0">
                <a:latin typeface="Courier New" pitchFamily="49" charset="0"/>
                <a:cs typeface="Courier New" pitchFamily="49" charset="0"/>
              </a:rPr>
              <a:t>(</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)[1:-1]</a:t>
            </a:r>
          </a:p>
          <a:p>
            <a:pPr eaLnBrk="1" hangingPunct="1"/>
            <a:r>
              <a:rPr lang="en-US" b="1" dirty="0">
                <a:latin typeface="Courier New" pitchFamily="49" charset="0"/>
                <a:cs typeface="Courier New" pitchFamily="49" charset="0"/>
              </a:rPr>
              <a:t>    g =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("Pick a new letter, ").lower()</a:t>
            </a:r>
          </a:p>
          <a:p>
            <a:pPr eaLnBrk="1" hangingPunct="1"/>
            <a:r>
              <a:rPr lang="en-US" b="1" dirty="0">
                <a:latin typeface="Courier New" pitchFamily="49" charset="0"/>
                <a:cs typeface="Courier New" pitchFamily="49" charset="0"/>
              </a:rPr>
              <a:t>    while g in </a:t>
            </a:r>
            <a:r>
              <a:rPr lang="en-US" b="1" dirty="0" err="1">
                <a:latin typeface="Courier New" pitchFamily="49" charset="0"/>
                <a:cs typeface="Courier New" pitchFamily="49" charset="0"/>
              </a:rPr>
              <a:t>lettersGuessed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"You have already </a:t>
            </a:r>
            <a:r>
              <a:rPr lang="en-US" b="1" dirty="0" err="1">
                <a:latin typeface="Courier New" pitchFamily="49" charset="0"/>
                <a:cs typeface="Courier New" pitchFamily="49" charset="0"/>
              </a:rPr>
              <a:t>guessed",g</a:t>
            </a:r>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        g = </a:t>
            </a:r>
            <a:r>
              <a:rPr lang="en-US" b="1" dirty="0" err="1">
                <a:latin typeface="Courier New" pitchFamily="49" charset="0"/>
                <a:cs typeface="Courier New" pitchFamily="49" charset="0"/>
              </a:rPr>
              <a:t>raw_input</a:t>
            </a:r>
            <a:r>
              <a:rPr lang="en-US" b="1" dirty="0">
                <a:latin typeface="Courier New" pitchFamily="49" charset="0"/>
                <a:cs typeface="Courier New" pitchFamily="49" charset="0"/>
              </a:rPr>
              <a:t>("Pick a NEW letter, ").lower()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 calcmode="lin" valueType="num">
                                      <p:cBhvr additive="base">
                                        <p:cTn id="7" dur="500" fill="hold"/>
                                        <p:tgtEl>
                                          <p:spTgt spid="111620"/>
                                        </p:tgtEl>
                                        <p:attrNameLst>
                                          <p:attrName>ppt_x</p:attrName>
                                        </p:attrNameLst>
                                      </p:cBhvr>
                                      <p:tavLst>
                                        <p:tav tm="0">
                                          <p:val>
                                            <p:strVal val="#ppt_x"/>
                                          </p:val>
                                        </p:tav>
                                        <p:tav tm="100000">
                                          <p:val>
                                            <p:strVal val="#ppt_x"/>
                                          </p:val>
                                        </p:tav>
                                      </p:tavLst>
                                    </p:anim>
                                    <p:anim calcmode="lin" valueType="num">
                                      <p:cBhvr additive="base">
                                        <p:cTn id="8" dur="500" fill="hold"/>
                                        <p:tgtEl>
                                          <p:spTgt spid="11162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r>
              <a:rPr lang="en-US" dirty="0"/>
              <a:t>Now the code gets lengthy</a:t>
            </a:r>
          </a:p>
        </p:txBody>
      </p:sp>
      <p:sp>
        <p:nvSpPr>
          <p:cNvPr id="40963" name="Content Placeholder 3"/>
          <p:cNvSpPr>
            <a:spLocks noGrp="1"/>
          </p:cNvSpPr>
          <p:nvPr>
            <p:ph idx="1"/>
          </p:nvPr>
        </p:nvSpPr>
        <p:spPr>
          <a:xfrm>
            <a:off x="457200" y="1600201"/>
            <a:ext cx="8229600" cy="609600"/>
          </a:xfrm>
        </p:spPr>
        <p:txBody>
          <a:bodyPr/>
          <a:lstStyle/>
          <a:p>
            <a:r>
              <a:rPr lang="en-US" dirty="0"/>
              <a:t>The </a:t>
            </a:r>
            <a:r>
              <a:rPr lang="en-US" dirty="0" err="1"/>
              <a:t>displayGallows</a:t>
            </a:r>
            <a:r>
              <a:rPr lang="en-US" dirty="0"/>
              <a:t>() function is long but easy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ChangeArrowheads="1"/>
          </p:cNvSpPr>
          <p:nvPr/>
        </p:nvSpPr>
        <p:spPr bwMode="auto">
          <a:xfrm>
            <a:off x="76200" y="168275"/>
            <a:ext cx="2438400" cy="6771084"/>
          </a:xfrm>
          <a:prstGeom prst="rect">
            <a:avLst/>
          </a:prstGeom>
          <a:noFill/>
          <a:ln w="9525">
            <a:solidFill>
              <a:srgbClr val="000000"/>
            </a:solidFill>
            <a:miter lim="800000"/>
            <a:headEnd/>
            <a:tailEnd/>
          </a:ln>
        </p:spPr>
        <p:txBody>
          <a:bodyPr>
            <a:spAutoFit/>
          </a:bodyPr>
          <a:lstStyle/>
          <a:p>
            <a:pPr eaLnBrk="1" hangingPunct="1"/>
            <a:r>
              <a:rPr lang="en-US" sz="1400" b="1" dirty="0">
                <a:latin typeface="Courier New" pitchFamily="49" charset="0"/>
                <a:cs typeface="Courier New" pitchFamily="49" charset="0"/>
              </a:rPr>
              <a:t>def </a:t>
            </a:r>
            <a:r>
              <a:rPr lang="en-US" sz="1400" b="1" dirty="0" err="1">
                <a:latin typeface="Courier New" pitchFamily="49" charset="0"/>
                <a:cs typeface="Courier New" pitchFamily="49" charset="0"/>
              </a:rPr>
              <a:t>displayGallows</a:t>
            </a:r>
            <a:r>
              <a:rPr lang="en-US" sz="1400" b="1" dirty="0">
                <a:latin typeface="Courier New" pitchFamily="49" charset="0"/>
                <a:cs typeface="Courier New" pitchFamily="49" charset="0"/>
              </a:rPr>
              <a:t> (state):</a:t>
            </a:r>
          </a:p>
          <a:p>
            <a:pPr eaLnBrk="1" hangingPunct="1"/>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gallowsFigs</a:t>
            </a:r>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p:txBody>
      </p:sp>
      <p:sp>
        <p:nvSpPr>
          <p:cNvPr id="41987" name="Rectangle 4"/>
          <p:cNvSpPr>
            <a:spLocks noChangeArrowheads="1"/>
          </p:cNvSpPr>
          <p:nvPr/>
        </p:nvSpPr>
        <p:spPr bwMode="auto">
          <a:xfrm>
            <a:off x="2514600" y="168275"/>
            <a:ext cx="2286000" cy="5908675"/>
          </a:xfrm>
          <a:prstGeom prst="rect">
            <a:avLst/>
          </a:prstGeom>
          <a:noFill/>
          <a:ln w="9525">
            <a:solidFill>
              <a:srgbClr val="000000"/>
            </a:solidFill>
            <a:miter lim="800000"/>
            <a:headEnd/>
            <a:tailEnd/>
          </a:ln>
        </p:spPr>
        <p:txBody>
          <a:bodyPr>
            <a:spAutoFit/>
          </a:bodyPr>
          <a:lstStyle/>
          <a:p>
            <a:pPr eaLnBrk="1" hangingPunct="1"/>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p:txBody>
      </p:sp>
      <p:sp>
        <p:nvSpPr>
          <p:cNvPr id="41988" name="Rectangle 5"/>
          <p:cNvSpPr>
            <a:spLocks noChangeArrowheads="1"/>
          </p:cNvSpPr>
          <p:nvPr/>
        </p:nvSpPr>
        <p:spPr bwMode="auto">
          <a:xfrm>
            <a:off x="4784725" y="168275"/>
            <a:ext cx="1920875" cy="6124575"/>
          </a:xfrm>
          <a:prstGeom prst="rect">
            <a:avLst/>
          </a:prstGeom>
          <a:noFill/>
          <a:ln w="9525">
            <a:solidFill>
              <a:srgbClr val="000000"/>
            </a:solidFill>
            <a:miter lim="800000"/>
            <a:headEnd/>
            <a:tailEnd/>
          </a:ln>
        </p:spPr>
        <p:txBody>
          <a:bodyPr>
            <a:spAutoFit/>
          </a:bodyPr>
          <a:lstStyle/>
          <a:p>
            <a:pPr eaLnBrk="1" hangingPunct="1"/>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p:txBody>
      </p:sp>
      <p:sp>
        <p:nvSpPr>
          <p:cNvPr id="41989" name="Rectangle 6"/>
          <p:cNvSpPr>
            <a:spLocks noChangeArrowheads="1"/>
          </p:cNvSpPr>
          <p:nvPr/>
        </p:nvSpPr>
        <p:spPr bwMode="auto">
          <a:xfrm>
            <a:off x="6705600" y="168275"/>
            <a:ext cx="2438400" cy="3323987"/>
          </a:xfrm>
          <a:prstGeom prst="rect">
            <a:avLst/>
          </a:prstGeom>
          <a:noFill/>
          <a:ln w="9525">
            <a:solidFill>
              <a:srgbClr val="000000"/>
            </a:solidFill>
            <a:miter lim="800000"/>
            <a:headEnd/>
            <a:tailEnd/>
          </a:ln>
        </p:spPr>
        <p:txBody>
          <a:bodyPr wrap="square">
            <a:spAutoFit/>
          </a:bodyPr>
          <a:lstStyle/>
          <a:p>
            <a:pPr eaLnBrk="1" hangingPunct="1"/>
            <a:r>
              <a:rPr lang="en-US" sz="1400" dirty="0">
                <a:latin typeface="Courier New" pitchFamily="49" charset="0"/>
                <a:cs typeface="Courier New" pitchFamily="49" charset="0"/>
              </a:rPr>
              <a:t> </a:t>
            </a:r>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print </a:t>
            </a:r>
            <a:r>
              <a:rPr lang="en-US" sz="1400" b="1" dirty="0" err="1">
                <a:latin typeface="Courier New" pitchFamily="49" charset="0"/>
                <a:cs typeface="Courier New" pitchFamily="49" charset="0"/>
              </a:rPr>
              <a:t>gallowsFigs</a:t>
            </a:r>
            <a:r>
              <a:rPr lang="en-US" sz="1400" b="1" dirty="0">
                <a:latin typeface="Courier New" pitchFamily="49" charset="0"/>
                <a:cs typeface="Courier New" pitchFamily="49" charset="0"/>
              </a:rPr>
              <a:t> [state}</a:t>
            </a:r>
          </a:p>
        </p:txBody>
      </p:sp>
    </p:spTree>
    <p:extLst>
      <p:ext uri="{BB962C8B-B14F-4D97-AF65-F5344CB8AC3E}">
        <p14:creationId xmlns:p14="http://schemas.microsoft.com/office/powerpoint/2010/main" val="2536082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r>
              <a:rPr lang="en-US" dirty="0"/>
              <a:t>Good Place for a Global</a:t>
            </a:r>
          </a:p>
        </p:txBody>
      </p:sp>
      <p:sp>
        <p:nvSpPr>
          <p:cNvPr id="40963" name="Content Placeholder 3"/>
          <p:cNvSpPr>
            <a:spLocks noGrp="1"/>
          </p:cNvSpPr>
          <p:nvPr>
            <p:ph idx="1"/>
          </p:nvPr>
        </p:nvSpPr>
        <p:spPr/>
        <p:txBody>
          <a:bodyPr/>
          <a:lstStyle/>
          <a:p>
            <a:r>
              <a:rPr lang="en-US" dirty="0"/>
              <a:t>It seems a bit silly to "recreate" the variable </a:t>
            </a:r>
            <a:r>
              <a:rPr lang="en-US" dirty="0" err="1"/>
              <a:t>gallowsFigs</a:t>
            </a:r>
            <a:r>
              <a:rPr lang="en-US" dirty="0"/>
              <a:t> every time </a:t>
            </a:r>
            <a:r>
              <a:rPr lang="en-US" dirty="0" err="1"/>
              <a:t>displayGallows</a:t>
            </a:r>
            <a:r>
              <a:rPr lang="en-US" dirty="0"/>
              <a:t> is called </a:t>
            </a:r>
          </a:p>
          <a:p>
            <a:r>
              <a:rPr lang="en-US" dirty="0"/>
              <a:t>Why not just create it once as a global variable?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2"/>
          <p:cNvSpPr>
            <a:spLocks noGrp="1"/>
          </p:cNvSpPr>
          <p:nvPr>
            <p:ph type="title"/>
          </p:nvPr>
        </p:nvSpPr>
        <p:spPr/>
        <p:txBody>
          <a:bodyPr/>
          <a:lstStyle/>
          <a:p>
            <a:r>
              <a:rPr lang="en-US" dirty="0"/>
              <a:t>Good Place for a Global</a:t>
            </a:r>
          </a:p>
        </p:txBody>
      </p:sp>
      <p:sp>
        <p:nvSpPr>
          <p:cNvPr id="40963" name="Content Placeholder 3"/>
          <p:cNvSpPr>
            <a:spLocks noGrp="1"/>
          </p:cNvSpPr>
          <p:nvPr>
            <p:ph idx="1"/>
          </p:nvPr>
        </p:nvSpPr>
        <p:spPr>
          <a:xfrm>
            <a:off x="457200" y="1600200"/>
            <a:ext cx="8686800" cy="4525963"/>
          </a:xfrm>
        </p:spPr>
        <p:txBody>
          <a:bodyPr/>
          <a:lstStyle/>
          <a:p>
            <a:pPr>
              <a:buNone/>
            </a:pPr>
            <a:r>
              <a:rPr lang="en-US" sz="2400" b="1" dirty="0" err="1">
                <a:latin typeface="Courier New" pitchFamily="49" charset="0"/>
                <a:cs typeface="Courier New" pitchFamily="49" charset="0"/>
              </a:rPr>
              <a:t>gallowsFigures</a:t>
            </a:r>
            <a:r>
              <a:rPr lang="en-US" sz="2400" b="1" dirty="0">
                <a:latin typeface="Courier New" pitchFamily="49" charset="0"/>
                <a:cs typeface="Courier New" pitchFamily="49" charset="0"/>
              </a:rPr>
              <a:t> = ["""</a:t>
            </a:r>
          </a:p>
          <a:p>
            <a:pPr>
              <a:buNone/>
            </a:pPr>
            <a:r>
              <a:rPr lang="en-US" sz="2400" b="1" dirty="0">
                <a:latin typeface="Courier New" pitchFamily="49" charset="0"/>
                <a:cs typeface="Courier New" pitchFamily="49" charset="0"/>
              </a:rPr>
              <a:t>  +------+</a:t>
            </a:r>
          </a:p>
          <a:p>
            <a:pPr>
              <a:buNone/>
            </a:pPr>
            <a:r>
              <a:rPr lang="en-US" sz="2400" b="1" dirty="0">
                <a:latin typeface="Courier New" pitchFamily="49" charset="0"/>
                <a:cs typeface="Courier New" pitchFamily="49" charset="0"/>
              </a:rPr>
              <a:t>   . . .</a:t>
            </a:r>
          </a:p>
          <a:p>
            <a:pPr>
              <a:buNone/>
            </a:pPr>
            <a:r>
              <a:rPr lang="en-US" sz="2400" b="1" dirty="0">
                <a:latin typeface="Courier New" pitchFamily="49" charset="0"/>
                <a:cs typeface="Courier New" pitchFamily="49" charset="0"/>
              </a:rPr>
              <a:t>/   \    |</a:t>
            </a:r>
          </a:p>
          <a:p>
            <a:pPr>
              <a:buNone/>
            </a:pPr>
            <a:r>
              <a:rPr lang="en-US" sz="2400" b="1" dirty="0">
                <a:latin typeface="Courier New" pitchFamily="49" charset="0"/>
                <a:cs typeface="Courier New" pitchFamily="49" charset="0"/>
              </a:rPr>
              <a:t>         |</a:t>
            </a:r>
          </a:p>
          <a:p>
            <a:pPr>
              <a:buNone/>
            </a:pPr>
            <a:r>
              <a:rPr lang="en-US" sz="2400" b="1" dirty="0">
                <a:latin typeface="Courier New" pitchFamily="49" charset="0"/>
                <a:cs typeface="Courier New" pitchFamily="49" charset="0"/>
              </a:rPr>
              <a:t>         |</a:t>
            </a:r>
          </a:p>
          <a:p>
            <a:pPr>
              <a:buNone/>
            </a:pPr>
            <a:r>
              <a:rPr lang="en-US" sz="2400" b="1" dirty="0">
                <a:latin typeface="Courier New" pitchFamily="49" charset="0"/>
                <a:cs typeface="Courier New" pitchFamily="49" charset="0"/>
              </a:rPr>
              <a:t>============         </a:t>
            </a:r>
          </a:p>
          <a:p>
            <a:pPr>
              <a:buNone/>
            </a:pP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def </a:t>
            </a:r>
            <a:r>
              <a:rPr lang="en-US" sz="2400" b="1" dirty="0" err="1">
                <a:latin typeface="Courier New" pitchFamily="49" charset="0"/>
                <a:cs typeface="Courier New" pitchFamily="49" charset="0"/>
              </a:rPr>
              <a:t>displayGallows</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gallowsState</a:t>
            </a:r>
            <a:r>
              <a:rPr lang="en-US" sz="2400" b="1" dirty="0">
                <a:latin typeface="Courier New" pitchFamily="49" charset="0"/>
                <a:cs typeface="Courier New" pitchFamily="49" charset="0"/>
              </a:rPr>
              <a:t>):</a:t>
            </a:r>
          </a:p>
          <a:p>
            <a:pPr>
              <a:buNone/>
            </a:pPr>
            <a:r>
              <a:rPr lang="en-US" sz="2400" b="1" dirty="0">
                <a:latin typeface="Courier New" pitchFamily="49" charset="0"/>
                <a:cs typeface="Courier New" pitchFamily="49" charset="0"/>
              </a:rPr>
              <a:t>   print </a:t>
            </a:r>
            <a:r>
              <a:rPr lang="en-US" sz="2400" b="1" dirty="0" err="1">
                <a:latin typeface="Courier New" pitchFamily="49" charset="0"/>
                <a:cs typeface="Courier New" pitchFamily="49" charset="0"/>
              </a:rPr>
              <a:t>gallowsFigures</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gallowsState</a:t>
            </a:r>
            <a:r>
              <a:rPr lang="en-US" sz="2400" b="1" dirty="0">
                <a:latin typeface="Courier New" pitchFamily="49" charset="0"/>
                <a:cs typeface="Courier New" pitchFamily="49" charset="0"/>
              </a:rPr>
              <a:t>]</a:t>
            </a:r>
          </a:p>
          <a:p>
            <a:pPr>
              <a:buNone/>
            </a:pPr>
            <a:endParaRPr lang="en-US" sz="2400" b="1" dirty="0">
              <a:latin typeface="Courier New" pitchFamily="49" charset="0"/>
              <a:cs typeface="Courier New"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ChangeArrowheads="1"/>
          </p:cNvSpPr>
          <p:nvPr/>
        </p:nvSpPr>
        <p:spPr bwMode="auto">
          <a:xfrm>
            <a:off x="-25400" y="381000"/>
            <a:ext cx="4572000" cy="3754438"/>
          </a:xfrm>
          <a:prstGeom prst="rect">
            <a:avLst/>
          </a:prstGeom>
          <a:noFill/>
          <a:ln w="9525">
            <a:solidFill>
              <a:srgbClr val="000000"/>
            </a:solidFill>
            <a:miter lim="800000"/>
            <a:headEnd/>
            <a:tailEnd/>
          </a:ln>
        </p:spPr>
        <p:txBody>
          <a:bodyPr>
            <a:spAutoFit/>
          </a:bodyPr>
          <a:lstStyle/>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      |</a:t>
            </a:r>
          </a:p>
          <a:p>
            <a:pPr eaLnBrk="1" hangingPunct="1"/>
            <a:r>
              <a:rPr lang="en-US" sz="1400" b="1" dirty="0">
                <a:latin typeface="Courier New" pitchFamily="49" charset="0"/>
                <a:cs typeface="Courier New" pitchFamily="49" charset="0"/>
              </a:rPr>
              <a:t>  O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r>
              <a:rPr lang="en-US" sz="1400" b="1" dirty="0">
                <a:latin typeface="Courier New" pitchFamily="49" charset="0"/>
                <a:cs typeface="Courier New" pitchFamily="49" charset="0"/>
              </a:rPr>
              <a:t>============         </a:t>
            </a:r>
          </a:p>
          <a:p>
            <a:pPr eaLnBrk="1" hangingPunct="1"/>
            <a:endParaRPr lang="en-US" sz="1400" b="1" dirty="0">
              <a:latin typeface="Courier New" pitchFamily="49" charset="0"/>
              <a:cs typeface="Courier New" pitchFamily="49" charset="0"/>
            </a:endParaRPr>
          </a:p>
          <a:p>
            <a:pPr eaLnBrk="1" hangingPunct="1"/>
            <a:r>
              <a:rPr lang="en-US" sz="1400" b="1" dirty="0">
                <a:latin typeface="Courier New" pitchFamily="49" charset="0"/>
                <a:cs typeface="Courier New" pitchFamily="49" charset="0"/>
              </a:rPr>
              <a:t>h  e  _  _  _ </a:t>
            </a:r>
          </a:p>
          <a:p>
            <a:pPr eaLnBrk="1" hangingPunct="1"/>
            <a:r>
              <a:rPr lang="en-US" sz="1400" b="1" dirty="0">
                <a:latin typeface="Courier New" pitchFamily="49" charset="0"/>
                <a:cs typeface="Courier New" pitchFamily="49" charset="0"/>
              </a:rPr>
              <a:t>So far you have guessed: 'h', 'r', 'e'</a:t>
            </a:r>
          </a:p>
          <a:p>
            <a:pPr eaLnBrk="1" hangingPunct="1"/>
            <a:r>
              <a:rPr lang="en-US" sz="1400" b="1" dirty="0">
                <a:latin typeface="Courier New" pitchFamily="49" charset="0"/>
                <a:cs typeface="Courier New" pitchFamily="49" charset="0"/>
              </a:rPr>
              <a:t>Pick a new letter, l</a:t>
            </a:r>
          </a:p>
          <a:p>
            <a:pPr eaLnBrk="1" hangingPunct="1"/>
            <a:endParaRPr lang="en-US" sz="1400" b="1" dirty="0">
              <a:latin typeface="Courier New" pitchFamily="49" charset="0"/>
              <a:cs typeface="Courier New" pitchFamily="49" charset="0"/>
            </a:endParaRPr>
          </a:p>
        </p:txBody>
      </p:sp>
      <p:sp>
        <p:nvSpPr>
          <p:cNvPr id="43011" name="Rectangle 2"/>
          <p:cNvSpPr>
            <a:spLocks noChangeArrowheads="1"/>
          </p:cNvSpPr>
          <p:nvPr/>
        </p:nvSpPr>
        <p:spPr bwMode="auto">
          <a:xfrm>
            <a:off x="4572000" y="381000"/>
            <a:ext cx="4572000" cy="3539430"/>
          </a:xfrm>
          <a:prstGeom prst="rect">
            <a:avLst/>
          </a:prstGeom>
          <a:noFill/>
          <a:ln w="9525">
            <a:solidFill>
              <a:srgbClr val="000000"/>
            </a:solidFill>
            <a:miter lim="800000"/>
            <a:headEnd/>
            <a:tailEnd/>
          </a:ln>
        </p:spPr>
        <p:txBody>
          <a:bodyPr wrap="square">
            <a:spAutoFit/>
          </a:bodyPr>
          <a:lstStyle/>
          <a:p>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  |      |</a:t>
            </a:r>
          </a:p>
          <a:p>
            <a:r>
              <a:rPr lang="en-US" sz="1400" b="1" dirty="0">
                <a:latin typeface="Courier New" pitchFamily="49" charset="0"/>
                <a:cs typeface="Courier New" pitchFamily="49" charset="0"/>
              </a:rPr>
              <a:t>  |      |</a:t>
            </a:r>
          </a:p>
          <a:p>
            <a:r>
              <a:rPr lang="en-US" sz="1400" b="1" dirty="0">
                <a:latin typeface="Courier New" pitchFamily="49" charset="0"/>
                <a:cs typeface="Courier New" pitchFamily="49" charset="0"/>
              </a:rPr>
              <a:t>  O      |</a:t>
            </a:r>
          </a:p>
          <a:p>
            <a:r>
              <a:rPr lang="en-US" sz="1400" b="1" dirty="0">
                <a:latin typeface="Courier New" pitchFamily="49" charset="0"/>
                <a:cs typeface="Courier New" pitchFamily="49" charset="0"/>
              </a:rPr>
              <a:t> /| \    |</a:t>
            </a:r>
          </a:p>
          <a:p>
            <a:r>
              <a:rPr lang="en-US" sz="1400" b="1" dirty="0">
                <a:latin typeface="Courier New" pitchFamily="49" charset="0"/>
                <a:cs typeface="Courier New" pitchFamily="49" charset="0"/>
              </a:rPr>
              <a:t>/ |  \   |</a:t>
            </a:r>
          </a:p>
          <a:p>
            <a:r>
              <a:rPr lang="en-US" sz="1400" b="1" dirty="0">
                <a:latin typeface="Courier New" pitchFamily="49" charset="0"/>
                <a:cs typeface="Courier New" pitchFamily="49" charset="0"/>
              </a:rPr>
              <a:t>  |      |</a:t>
            </a:r>
          </a:p>
          <a:p>
            <a:r>
              <a:rPr lang="en-US" sz="1400" b="1" dirty="0">
                <a:latin typeface="Courier New" pitchFamily="49" charset="0"/>
                <a:cs typeface="Courier New" pitchFamily="49" charset="0"/>
              </a:rPr>
              <a:t> / \     |</a:t>
            </a:r>
          </a:p>
          <a:p>
            <a:r>
              <a:rPr lang="en-US" sz="1400" b="1" dirty="0">
                <a:latin typeface="Courier New" pitchFamily="49" charset="0"/>
                <a:cs typeface="Courier New" pitchFamily="49" charset="0"/>
              </a:rPr>
              <a:t>/   \    |</a:t>
            </a:r>
          </a:p>
          <a:p>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         |</a:t>
            </a:r>
          </a:p>
          <a:p>
            <a:r>
              <a:rPr lang="en-US" sz="1400"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h  e  l  </a:t>
            </a:r>
            <a:r>
              <a:rPr lang="en-US" sz="1400" b="1" dirty="0" err="1">
                <a:latin typeface="Courier New" pitchFamily="49" charset="0"/>
                <a:cs typeface="Courier New" pitchFamily="49" charset="0"/>
              </a:rPr>
              <a:t>l</a:t>
            </a:r>
            <a:r>
              <a:rPr lang="en-US" sz="1400" b="1" dirty="0">
                <a:latin typeface="Courier New" pitchFamily="49" charset="0"/>
                <a:cs typeface="Courier New" pitchFamily="49" charset="0"/>
              </a:rPr>
              <a:t>  _ </a:t>
            </a:r>
          </a:p>
          <a:p>
            <a:pPr eaLnBrk="1" hangingPunct="1"/>
            <a:r>
              <a:rPr lang="en-US" sz="1400" b="1" dirty="0">
                <a:latin typeface="Courier New" pitchFamily="49" charset="0"/>
                <a:cs typeface="Courier New" pitchFamily="49" charset="0"/>
              </a:rPr>
              <a:t>So far you have guessed: 'h', 'r', 'e', '</a:t>
            </a:r>
            <a:r>
              <a:rPr lang="en-US" sz="1400" b="1" dirty="0" err="1">
                <a:latin typeface="Courier New" pitchFamily="49" charset="0"/>
                <a:cs typeface="Courier New" pitchFamily="49" charset="0"/>
              </a:rPr>
              <a:t>l','x</a:t>
            </a:r>
            <a:r>
              <a:rPr lang="en-US" sz="1400" b="1" dirty="0">
                <a:latin typeface="Courier New" pitchFamily="49" charset="0"/>
                <a:cs typeface="Courier New" pitchFamily="49" charset="0"/>
              </a:rPr>
              <a:t>'</a:t>
            </a:r>
          </a:p>
          <a:p>
            <a:r>
              <a:rPr lang="en-US" sz="1400" b="1" dirty="0">
                <a:latin typeface="Courier New" pitchFamily="49" charset="0"/>
                <a:cs typeface="Courier New" pitchFamily="49" charset="0"/>
              </a:rPr>
              <a:t>You lost. Sorry.</a:t>
            </a:r>
          </a:p>
        </p:txBody>
      </p:sp>
      <p:sp>
        <p:nvSpPr>
          <p:cNvPr id="4" name="TextBox 3"/>
          <p:cNvSpPr txBox="1">
            <a:spLocks noChangeArrowheads="1"/>
          </p:cNvSpPr>
          <p:nvPr/>
        </p:nvSpPr>
        <p:spPr bwMode="auto">
          <a:xfrm>
            <a:off x="584200" y="4267200"/>
            <a:ext cx="7086600" cy="830997"/>
          </a:xfrm>
          <a:prstGeom prst="rect">
            <a:avLst/>
          </a:prstGeom>
          <a:solidFill>
            <a:srgbClr val="FFC000"/>
          </a:solidFill>
          <a:ln w="9525">
            <a:noFill/>
            <a:miter lim="800000"/>
            <a:headEnd/>
            <a:tailEnd/>
          </a:ln>
        </p:spPr>
        <p:txBody>
          <a:bodyPr>
            <a:spAutoFit/>
          </a:bodyPr>
          <a:lstStyle/>
          <a:p>
            <a:pPr eaLnBrk="1" hangingPunct="1"/>
            <a:r>
              <a:rPr lang="en-US" sz="2400" dirty="0"/>
              <a:t>There is something not quite right with the way the game ends. What is it and how do you fix it?</a:t>
            </a:r>
          </a:p>
        </p:txBody>
      </p:sp>
      <p:sp>
        <p:nvSpPr>
          <p:cNvPr id="5" name="TextBox 4"/>
          <p:cNvSpPr txBox="1">
            <a:spLocks noChangeArrowheads="1"/>
          </p:cNvSpPr>
          <p:nvPr/>
        </p:nvSpPr>
        <p:spPr bwMode="auto">
          <a:xfrm>
            <a:off x="573088" y="5562600"/>
            <a:ext cx="7086600" cy="830263"/>
          </a:xfrm>
          <a:prstGeom prst="rect">
            <a:avLst/>
          </a:prstGeom>
          <a:solidFill>
            <a:srgbClr val="FFC000"/>
          </a:solidFill>
          <a:ln w="9525">
            <a:noFill/>
            <a:miter lim="800000"/>
            <a:headEnd/>
            <a:tailEnd/>
          </a:ln>
        </p:spPr>
        <p:txBody>
          <a:bodyPr>
            <a:spAutoFit/>
          </a:bodyPr>
          <a:lstStyle/>
          <a:p>
            <a:pPr eaLnBrk="1" hangingPunct="1"/>
            <a:r>
              <a:rPr lang="en-US" sz="2400" dirty="0"/>
              <a:t>We should display the complete word and give the user a chance to reflect upon the result.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p:txBody>
          <a:bodyPr/>
          <a:lstStyle/>
          <a:p>
            <a:r>
              <a:rPr lang="en-US" dirty="0"/>
              <a:t>Why is </a:t>
            </a:r>
            <a:r>
              <a:rPr lang="en-US" dirty="0" err="1"/>
              <a:t>Sweigart's</a:t>
            </a:r>
            <a:r>
              <a:rPr lang="en-US" dirty="0"/>
              <a:t> Flowchart Below Hard To Read?</a:t>
            </a:r>
          </a:p>
        </p:txBody>
      </p:sp>
      <p:pic>
        <p:nvPicPr>
          <p:cNvPr id="15363" name="Picture 2"/>
          <p:cNvPicPr>
            <a:picLocks noChangeAspect="1" noChangeArrowheads="1"/>
          </p:cNvPicPr>
          <p:nvPr/>
        </p:nvPicPr>
        <p:blipFill>
          <a:blip r:embed="rId2" cstate="print"/>
          <a:srcRect/>
          <a:stretch>
            <a:fillRect/>
          </a:stretch>
        </p:blipFill>
        <p:spPr bwMode="auto">
          <a:xfrm>
            <a:off x="304800" y="1752600"/>
            <a:ext cx="4114800" cy="4735513"/>
          </a:xfrm>
          <a:prstGeom prst="rect">
            <a:avLst/>
          </a:prstGeom>
          <a:noFill/>
          <a:ln w="9525">
            <a:noFill/>
            <a:miter lim="800000"/>
            <a:headEnd/>
            <a:tailEnd/>
          </a:ln>
          <a:effectLst/>
        </p:spPr>
      </p:pic>
      <p:sp>
        <p:nvSpPr>
          <p:cNvPr id="5" name="TextBox 4"/>
          <p:cNvSpPr txBox="1">
            <a:spLocks noChangeArrowheads="1"/>
          </p:cNvSpPr>
          <p:nvPr/>
        </p:nvSpPr>
        <p:spPr bwMode="auto">
          <a:xfrm>
            <a:off x="5791200" y="2438400"/>
            <a:ext cx="3124200" cy="923330"/>
          </a:xfrm>
          <a:prstGeom prst="rect">
            <a:avLst/>
          </a:prstGeom>
          <a:solidFill>
            <a:srgbClr val="FFC000"/>
          </a:solidFill>
          <a:ln w="9525">
            <a:noFill/>
            <a:miter lim="800000"/>
            <a:headEnd/>
            <a:tailEnd/>
          </a:ln>
        </p:spPr>
        <p:txBody>
          <a:bodyPr>
            <a:spAutoFit/>
          </a:bodyPr>
          <a:lstStyle/>
          <a:p>
            <a:pPr eaLnBrk="1" hangingPunct="1"/>
            <a:r>
              <a:rPr lang="en-US" dirty="0"/>
              <a:t>These flowcharts do not detail the logic needed to select a branch</a:t>
            </a:r>
          </a:p>
        </p:txBody>
      </p:sp>
      <p:cxnSp>
        <p:nvCxnSpPr>
          <p:cNvPr id="7" name="Straight Arrow Connector 6"/>
          <p:cNvCxnSpPr>
            <a:stCxn id="5" idx="1"/>
          </p:cNvCxnSpPr>
          <p:nvPr/>
        </p:nvCxnSpPr>
        <p:spPr>
          <a:xfrm flipH="1">
            <a:off x="1676400" y="2900065"/>
            <a:ext cx="4114800" cy="109186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flipH="1">
            <a:off x="2819400" y="3027402"/>
            <a:ext cx="2971800" cy="16969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8" name="TextBox 7"/>
          <p:cNvSpPr txBox="1">
            <a:spLocks noChangeArrowheads="1"/>
          </p:cNvSpPr>
          <p:nvPr/>
        </p:nvSpPr>
        <p:spPr bwMode="auto">
          <a:xfrm>
            <a:off x="4229100" y="1438870"/>
            <a:ext cx="2171700" cy="369332"/>
          </a:xfrm>
          <a:prstGeom prst="rect">
            <a:avLst/>
          </a:prstGeom>
          <a:solidFill>
            <a:srgbClr val="FFC000"/>
          </a:solidFill>
          <a:ln w="9525">
            <a:noFill/>
            <a:miter lim="800000"/>
            <a:headEnd/>
            <a:tailEnd/>
          </a:ln>
        </p:spPr>
        <p:txBody>
          <a:bodyPr wrap="square">
            <a:spAutoFit/>
          </a:bodyPr>
          <a:lstStyle/>
          <a:p>
            <a:pPr eaLnBrk="1" hangingPunct="1"/>
            <a:r>
              <a:rPr lang="en-US" dirty="0"/>
              <a:t>What happens here?</a:t>
            </a:r>
          </a:p>
        </p:txBody>
      </p:sp>
      <p:cxnSp>
        <p:nvCxnSpPr>
          <p:cNvPr id="9" name="Straight Arrow Connector 8"/>
          <p:cNvCxnSpPr>
            <a:stCxn id="8" idx="2"/>
          </p:cNvCxnSpPr>
          <p:nvPr/>
        </p:nvCxnSpPr>
        <p:spPr>
          <a:xfrm flipH="1">
            <a:off x="3390900" y="1808202"/>
            <a:ext cx="1924050" cy="116359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533400" y="609600"/>
            <a:ext cx="8229600" cy="3046988"/>
          </a:xfrm>
          <a:prstGeom prst="rect">
            <a:avLst/>
          </a:prstGeom>
          <a:noFill/>
          <a:ln w="9525">
            <a:noFill/>
            <a:miter lim="800000"/>
            <a:headEnd/>
            <a:tailEnd/>
          </a:ln>
        </p:spPr>
        <p:txBody>
          <a:bodyPr wrap="square">
            <a:spAutoFit/>
          </a:bodyPr>
          <a:lstStyle/>
          <a:p>
            <a:pPr eaLnBrk="1" hangingPunct="1"/>
            <a:r>
              <a:rPr lang="en-US" sz="1600" b="1" dirty="0">
                <a:latin typeface="Courier New" pitchFamily="49" charset="0"/>
                <a:cs typeface="Courier New" pitchFamily="49" charset="0"/>
              </a:rPr>
              <a:t>print</a:t>
            </a:r>
          </a:p>
          <a:p>
            <a:pPr eaLnBrk="1" hangingPunct="1"/>
            <a:r>
              <a:rPr lang="en-US" sz="1600" b="1" dirty="0">
                <a:latin typeface="Courier New" pitchFamily="49" charset="0"/>
                <a:cs typeface="Courier New" pitchFamily="49" charset="0"/>
              </a:rPr>
              <a:t>print 40*'*'</a:t>
            </a:r>
          </a:p>
          <a:p>
            <a:pPr eaLnBrk="1" hangingPunct="1"/>
            <a:r>
              <a:rPr lang="en-US" sz="1600" b="1" dirty="0">
                <a:latin typeface="Courier New" pitchFamily="49" charset="0"/>
                <a:cs typeface="Courier New" pitchFamily="49" charset="0"/>
              </a:rPr>
              <a:t>print "GAME </a:t>
            </a:r>
            <a:r>
              <a:rPr lang="en-US" sz="1600" b="1" dirty="0" err="1">
                <a:latin typeface="Courier New" pitchFamily="49" charset="0"/>
                <a:cs typeface="Courier New" pitchFamily="49" charset="0"/>
              </a:rPr>
              <a:t>SUMMARY".center</a:t>
            </a:r>
            <a:r>
              <a:rPr lang="en-US" sz="1600" b="1" dirty="0">
                <a:latin typeface="Courier New" pitchFamily="49" charset="0"/>
                <a:cs typeface="Courier New" pitchFamily="49" charset="0"/>
              </a:rPr>
              <a:t>(40)</a:t>
            </a:r>
          </a:p>
          <a:p>
            <a:pPr eaLnBrk="1" hangingPunct="1"/>
            <a:r>
              <a:rPr lang="en-US" sz="1600" b="1" dirty="0">
                <a:latin typeface="Courier New" pitchFamily="49" charset="0"/>
                <a:cs typeface="Courier New" pitchFamily="49" charset="0"/>
              </a:rPr>
              <a:t>print 40*'*'</a:t>
            </a:r>
          </a:p>
          <a:p>
            <a:pPr eaLnBrk="1" hangingPunct="1"/>
            <a:r>
              <a:rPr lang="en-US" sz="1600" b="1" dirty="0" err="1">
                <a:latin typeface="Courier New" pitchFamily="49" charset="0"/>
                <a:cs typeface="Courier New" pitchFamily="49" charset="0"/>
              </a:rPr>
              <a:t>displayGallows</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gallowsState</a:t>
            </a:r>
            <a:r>
              <a:rPr lang="en-US" sz="1600" b="1" dirty="0">
                <a:latin typeface="Courier New" pitchFamily="49" charset="0"/>
                <a:cs typeface="Courier New" pitchFamily="49" charset="0"/>
              </a:rPr>
              <a:t>)</a:t>
            </a:r>
          </a:p>
          <a:p>
            <a:pPr eaLnBrk="1" hangingPunct="1"/>
            <a:r>
              <a:rPr lang="en-US" sz="1600" b="1" dirty="0" err="1">
                <a:latin typeface="Courier New" pitchFamily="49" charset="0"/>
                <a:cs typeface="Courier New" pitchFamily="49" charset="0"/>
              </a:rPr>
              <a:t>displayMaskedWord</a:t>
            </a:r>
            <a:r>
              <a:rPr lang="en-US" sz="1600" b="1" dirty="0">
                <a:latin typeface="Courier New" pitchFamily="49" charset="0"/>
                <a:cs typeface="Courier New" pitchFamily="49" charset="0"/>
              </a:rPr>
              <a:t>(Word)</a:t>
            </a:r>
          </a:p>
          <a:p>
            <a:pPr eaLnBrk="1" hangingPunct="1"/>
            <a:r>
              <a:rPr lang="en-US" sz="1600" b="1" dirty="0">
                <a:latin typeface="Courier New" pitchFamily="49" charset="0"/>
                <a:cs typeface="Courier New" pitchFamily="49" charset="0"/>
              </a:rPr>
              <a:t>print "During the game you guessed:",</a:t>
            </a:r>
            <a:r>
              <a:rPr lang="en-US" sz="1600" b="1" dirty="0" err="1">
                <a:latin typeface="Courier New" pitchFamily="49" charset="0"/>
                <a:cs typeface="Courier New" pitchFamily="49" charset="0"/>
              </a:rPr>
              <a:t>str</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lettersGuessed</a:t>
            </a:r>
            <a:r>
              <a:rPr lang="en-US" sz="1600" b="1" dirty="0">
                <a:latin typeface="Courier New" pitchFamily="49" charset="0"/>
                <a:cs typeface="Courier New" pitchFamily="49" charset="0"/>
              </a:rPr>
              <a:t>)[1:-1]</a:t>
            </a:r>
          </a:p>
          <a:p>
            <a:pPr eaLnBrk="1" hangingPunct="1"/>
            <a:endParaRPr lang="en-US" sz="1600" b="1" dirty="0">
              <a:latin typeface="Courier New" pitchFamily="49" charset="0"/>
              <a:cs typeface="Courier New" pitchFamily="49" charset="0"/>
            </a:endParaRPr>
          </a:p>
          <a:p>
            <a:pPr eaLnBrk="1" hangingPunct="1"/>
            <a:r>
              <a:rPr lang="en-US" sz="1600" b="1" dirty="0">
                <a:latin typeface="Courier New" pitchFamily="49" charset="0"/>
                <a:cs typeface="Courier New" pitchFamily="49" charset="0"/>
              </a:rPr>
              <a:t>if </a:t>
            </a:r>
            <a:r>
              <a:rPr lang="en-US" sz="1600" b="1" dirty="0" err="1">
                <a:latin typeface="Courier New" pitchFamily="49" charset="0"/>
                <a:cs typeface="Courier New" pitchFamily="49" charset="0"/>
              </a:rPr>
              <a:t>wordGuessed</a:t>
            </a:r>
            <a:r>
              <a:rPr lang="en-US" sz="1600" b="1" dirty="0">
                <a:latin typeface="Courier New" pitchFamily="49" charset="0"/>
                <a:cs typeface="Courier New" pitchFamily="49" charset="0"/>
              </a:rPr>
              <a:t>:</a:t>
            </a:r>
          </a:p>
          <a:p>
            <a:pPr eaLnBrk="1" hangingPunct="1"/>
            <a:r>
              <a:rPr lang="en-US" sz="1600" b="1" dirty="0">
                <a:latin typeface="Courier New" pitchFamily="49" charset="0"/>
                <a:cs typeface="Courier New" pitchFamily="49" charset="0"/>
              </a:rPr>
              <a:t>    print "CONGRATULATIONS -- You Won!"</a:t>
            </a:r>
          </a:p>
          <a:p>
            <a:pPr eaLnBrk="1" hangingPunct="1"/>
            <a:r>
              <a:rPr lang="en-US" sz="1600" b="1" dirty="0">
                <a:latin typeface="Courier New" pitchFamily="49" charset="0"/>
                <a:cs typeface="Courier New" pitchFamily="49" charset="0"/>
              </a:rPr>
              <a:t>else:</a:t>
            </a:r>
          </a:p>
          <a:p>
            <a:pPr eaLnBrk="1" hangingPunct="1"/>
            <a:r>
              <a:rPr lang="en-US" sz="1600" b="1" dirty="0">
                <a:latin typeface="Courier New" pitchFamily="49" charset="0"/>
                <a:cs typeface="Courier New" pitchFamily="49" charset="0"/>
              </a:rPr>
              <a:t>    print "You lost. Sorry."</a:t>
            </a:r>
          </a:p>
        </p:txBody>
      </p:sp>
      <p:sp>
        <p:nvSpPr>
          <p:cNvPr id="4" name="TextBox 3"/>
          <p:cNvSpPr txBox="1">
            <a:spLocks noChangeArrowheads="1"/>
          </p:cNvSpPr>
          <p:nvPr/>
        </p:nvSpPr>
        <p:spPr bwMode="auto">
          <a:xfrm>
            <a:off x="533400" y="4116388"/>
            <a:ext cx="7086600" cy="831850"/>
          </a:xfrm>
          <a:prstGeom prst="rect">
            <a:avLst/>
          </a:prstGeom>
          <a:solidFill>
            <a:srgbClr val="FFC000"/>
          </a:solidFill>
          <a:ln w="9525">
            <a:noFill/>
            <a:miter lim="800000"/>
            <a:headEnd/>
            <a:tailEnd/>
          </a:ln>
        </p:spPr>
        <p:txBody>
          <a:bodyPr>
            <a:spAutoFit/>
          </a:bodyPr>
          <a:lstStyle/>
          <a:p>
            <a:pPr eaLnBrk="1" hangingPunct="1"/>
            <a:r>
              <a:rPr lang="en-US" sz="2400" dirty="0"/>
              <a:t>Exercise: We now have a working Hangman game, but it is a little dull. Why? How do you fix it?</a:t>
            </a:r>
          </a:p>
        </p:txBody>
      </p:sp>
      <p:sp>
        <p:nvSpPr>
          <p:cNvPr id="5" name="TextBox 4"/>
          <p:cNvSpPr txBox="1">
            <a:spLocks noChangeArrowheads="1"/>
          </p:cNvSpPr>
          <p:nvPr/>
        </p:nvSpPr>
        <p:spPr bwMode="auto">
          <a:xfrm>
            <a:off x="533400" y="5257800"/>
            <a:ext cx="7086600" cy="1200150"/>
          </a:xfrm>
          <a:prstGeom prst="rect">
            <a:avLst/>
          </a:prstGeom>
          <a:solidFill>
            <a:srgbClr val="FFC000"/>
          </a:solidFill>
          <a:ln w="9525">
            <a:noFill/>
            <a:miter lim="800000"/>
            <a:headEnd/>
            <a:tailEnd/>
          </a:ln>
        </p:spPr>
        <p:txBody>
          <a:bodyPr>
            <a:spAutoFit/>
          </a:bodyPr>
          <a:lstStyle/>
          <a:p>
            <a:pPr eaLnBrk="1" hangingPunct="1"/>
            <a:r>
              <a:rPr lang="en-US" sz="2400"/>
              <a:t>We can't just play with a single word. We need a variety of words. The following comes from Sweigart's book.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ChangeArrowheads="1"/>
          </p:cNvSpPr>
          <p:nvPr/>
        </p:nvSpPr>
        <p:spPr bwMode="auto">
          <a:xfrm>
            <a:off x="454025" y="160338"/>
            <a:ext cx="2390398" cy="369332"/>
          </a:xfrm>
          <a:prstGeom prst="rect">
            <a:avLst/>
          </a:prstGeom>
          <a:noFill/>
          <a:ln w="9525">
            <a:solidFill>
              <a:srgbClr val="000000"/>
            </a:solidFill>
            <a:miter lim="800000"/>
            <a:headEnd/>
            <a:tailEnd/>
          </a:ln>
        </p:spPr>
        <p:txBody>
          <a:bodyPr wrap="none">
            <a:spAutoFit/>
          </a:bodyPr>
          <a:lstStyle/>
          <a:p>
            <a:pPr eaLnBrk="1" hangingPunct="1"/>
            <a:r>
              <a:rPr lang="en-US" b="1" dirty="0">
                <a:latin typeface="Courier New" pitchFamily="49" charset="0"/>
                <a:cs typeface="Courier New" pitchFamily="49" charset="0"/>
              </a:rPr>
              <a:t>1. import random</a:t>
            </a:r>
          </a:p>
        </p:txBody>
      </p:sp>
      <p:sp>
        <p:nvSpPr>
          <p:cNvPr id="45059" name="Rectangle 2"/>
          <p:cNvSpPr>
            <a:spLocks noChangeArrowheads="1"/>
          </p:cNvSpPr>
          <p:nvPr/>
        </p:nvSpPr>
        <p:spPr bwMode="auto">
          <a:xfrm>
            <a:off x="381000" y="685800"/>
            <a:ext cx="8153400" cy="4247317"/>
          </a:xfrm>
          <a:prstGeom prst="rect">
            <a:avLst/>
          </a:prstGeom>
          <a:noFill/>
          <a:ln w="9525">
            <a:solidFill>
              <a:srgbClr val="000000"/>
            </a:solidFill>
            <a:miter lim="800000"/>
            <a:headEnd/>
            <a:tailEnd/>
          </a:ln>
        </p:spPr>
        <p:txBody>
          <a:bodyPr>
            <a:spAutoFit/>
          </a:bodyPr>
          <a:lstStyle/>
          <a:p>
            <a:pPr eaLnBrk="1" hangingPunct="1"/>
            <a:r>
              <a:rPr lang="en-US" b="1" dirty="0">
                <a:latin typeface="Courier New" pitchFamily="49" charset="0"/>
                <a:cs typeface="Courier New" pitchFamily="49" charset="0"/>
              </a:rPr>
              <a:t>98. words = 'ant baboon badger bat bear beaver beetle bird camel cat clam cobra cougar coyote crab crane crow deer dog donkey duck eagle ferret fish fox frog goat goose hawk iguana jackal koala leech lemur lion lizard llama mite mole monkey moose moth mouse mule newt otter owl oyster panda parrot pigeon python quail rabbit ram rat raven rhino salmon seal shark sheep skunk sloth slug snail snake spider squid stork swan tick tiger toad trout turkey turtle wasp weasel whale wolf wombat worm </a:t>
            </a:r>
            <a:r>
              <a:rPr lang="en-US" b="1" dirty="0" err="1">
                <a:latin typeface="Courier New" pitchFamily="49" charset="0"/>
                <a:cs typeface="Courier New" pitchFamily="49" charset="0"/>
              </a:rPr>
              <a:t>zebra'.split</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99.</a:t>
            </a:r>
          </a:p>
          <a:p>
            <a:pPr eaLnBrk="1" hangingPunct="1"/>
            <a:r>
              <a:rPr lang="en-US" b="1" dirty="0">
                <a:latin typeface="Courier New" pitchFamily="49" charset="0"/>
                <a:cs typeface="Courier New" pitchFamily="49" charset="0"/>
              </a:rPr>
              <a:t>100. def </a:t>
            </a:r>
            <a:r>
              <a:rPr lang="en-US" b="1" dirty="0" err="1">
                <a:latin typeface="Courier New" pitchFamily="49" charset="0"/>
                <a:cs typeface="Courier New" pitchFamily="49" charset="0"/>
              </a:rPr>
              <a:t>getRandomWord</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wordList</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101. # This function returns a random string from the passed list of strings.</a:t>
            </a:r>
          </a:p>
          <a:p>
            <a:pPr eaLnBrk="1" hangingPunct="1"/>
            <a:r>
              <a:rPr lang="nl-NL" b="1" dirty="0">
                <a:latin typeface="Courier New" pitchFamily="49" charset="0"/>
                <a:cs typeface="Courier New" pitchFamily="49" charset="0"/>
              </a:rPr>
              <a:t>102.    wordIndex = random.randint(0, len(wordList) - 1)</a:t>
            </a:r>
          </a:p>
          <a:p>
            <a:pPr eaLnBrk="1" hangingPunct="1"/>
            <a:r>
              <a:rPr lang="en-US" b="1" dirty="0">
                <a:latin typeface="Courier New" pitchFamily="49" charset="0"/>
                <a:cs typeface="Courier New" pitchFamily="49" charset="0"/>
              </a:rPr>
              <a:t>103.     return </a:t>
            </a:r>
            <a:r>
              <a:rPr lang="en-US" b="1" dirty="0" err="1">
                <a:latin typeface="Courier New" pitchFamily="49" charset="0"/>
                <a:cs typeface="Courier New" pitchFamily="49" charset="0"/>
              </a:rPr>
              <a:t>wordList</a:t>
            </a:r>
            <a:r>
              <a:rPr lang="en-US" b="1" dirty="0">
                <a:latin typeface="Courier New" pitchFamily="49" charset="0"/>
                <a:cs typeface="Courier New" pitchFamily="49" charset="0"/>
              </a:rPr>
              <a:t>[</a:t>
            </a:r>
            <a:r>
              <a:rPr lang="en-US" b="1" dirty="0" err="1">
                <a:latin typeface="Courier New" pitchFamily="49" charset="0"/>
                <a:cs typeface="Courier New" pitchFamily="49" charset="0"/>
              </a:rPr>
              <a:t>wordIndex</a:t>
            </a:r>
            <a:r>
              <a:rPr lang="en-US" b="1" dirty="0">
                <a:latin typeface="Courier New" pitchFamily="49" charset="0"/>
                <a:cs typeface="Courier New" pitchFamily="49" charset="0"/>
              </a:rPr>
              <a:t>]</a:t>
            </a:r>
          </a:p>
        </p:txBody>
      </p:sp>
      <p:sp>
        <p:nvSpPr>
          <p:cNvPr id="45061" name="Rectangle 1"/>
          <p:cNvSpPr>
            <a:spLocks noChangeArrowheads="1"/>
          </p:cNvSpPr>
          <p:nvPr/>
        </p:nvSpPr>
        <p:spPr bwMode="auto">
          <a:xfrm>
            <a:off x="381000" y="5029200"/>
            <a:ext cx="5562600" cy="369887"/>
          </a:xfrm>
          <a:prstGeom prst="rect">
            <a:avLst/>
          </a:prstGeom>
          <a:noFill/>
          <a:ln w="9525">
            <a:solidFill>
              <a:srgbClr val="000000"/>
            </a:solidFill>
            <a:miter lim="800000"/>
            <a:headEnd/>
            <a:tailEnd/>
          </a:ln>
        </p:spPr>
        <p:txBody>
          <a:bodyPr>
            <a:spAutoFit/>
          </a:bodyPr>
          <a:lstStyle/>
          <a:p>
            <a:pPr eaLnBrk="1" hangingPunct="1"/>
            <a:r>
              <a:rPr lang="en-US" b="1" dirty="0">
                <a:latin typeface="Courier New" pitchFamily="49" charset="0"/>
                <a:cs typeface="Courier New" pitchFamily="49" charset="0"/>
              </a:rPr>
              <a:t>148. </a:t>
            </a:r>
            <a:r>
              <a:rPr lang="en-US" b="1" dirty="0" err="1">
                <a:latin typeface="Courier New" pitchFamily="49" charset="0"/>
                <a:cs typeface="Courier New" pitchFamily="49" charset="0"/>
              </a:rPr>
              <a:t>secretWord</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getRandomWord</a:t>
            </a:r>
            <a:r>
              <a:rPr lang="en-US" b="1" dirty="0">
                <a:latin typeface="Courier New" pitchFamily="49" charset="0"/>
                <a:cs typeface="Courier New" pitchFamily="49" charset="0"/>
              </a:rPr>
              <a:t>(words)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further entertainment … </a:t>
            </a:r>
          </a:p>
        </p:txBody>
      </p:sp>
      <p:sp>
        <p:nvSpPr>
          <p:cNvPr id="3" name="Content Placeholder 2"/>
          <p:cNvSpPr>
            <a:spLocks noGrp="1"/>
          </p:cNvSpPr>
          <p:nvPr>
            <p:ph idx="1"/>
          </p:nvPr>
        </p:nvSpPr>
        <p:spPr/>
        <p:txBody>
          <a:bodyPr/>
          <a:lstStyle/>
          <a:p>
            <a:r>
              <a:rPr lang="en-US" dirty="0"/>
              <a:t>The hardest words to guess in Hangman!</a:t>
            </a:r>
          </a:p>
          <a:p>
            <a:r>
              <a:rPr lang="en-US" sz="2400" dirty="0">
                <a:hlinkClick r:id="rId2"/>
              </a:rPr>
              <a:t>http://blog.wolfram.com/2010/08/13/25-best-hangman-words/</a:t>
            </a:r>
            <a:endParaRPr lang="en-US" sz="2400" dirty="0"/>
          </a:p>
          <a:p>
            <a:r>
              <a:rPr lang="en-US" sz="2800" dirty="0"/>
              <a:t>By Jon </a:t>
            </a:r>
            <a:r>
              <a:rPr lang="en-US" sz="2800" dirty="0" err="1"/>
              <a:t>McLoone</a:t>
            </a:r>
            <a:endParaRPr lang="en-US" sz="2800" dirty="0"/>
          </a:p>
          <a:p>
            <a:pPr lvl="1"/>
            <a:r>
              <a:rPr lang="en-US" sz="2000" dirty="0"/>
              <a:t>"A simple question from a six-year-old about hangman turned into another analysis obsession that made me play 15 million games of hangman recently."</a:t>
            </a:r>
          </a:p>
          <a:p>
            <a:r>
              <a:rPr lang="en-US" dirty="0"/>
              <a:t>The top 2 (from 4 to 10 letters)</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363239808"/>
              </p:ext>
            </p:extLst>
          </p:nvPr>
        </p:nvGraphicFramePr>
        <p:xfrm>
          <a:off x="647700" y="5029200"/>
          <a:ext cx="7848599" cy="800100"/>
        </p:xfrm>
        <a:graphic>
          <a:graphicData uri="http://schemas.openxmlformats.org/drawingml/2006/table">
            <a:tbl>
              <a:tblPr>
                <a:tableStyleId>{5C22544A-7EE6-4342-B048-85BDC9FD1C3A}</a:tableStyleId>
              </a:tblPr>
              <a:tblGrid>
                <a:gridCol w="675728">
                  <a:extLst>
                    <a:ext uri="{9D8B030D-6E8A-4147-A177-3AD203B41FA5}">
                      <a16:colId xmlns:a16="http://schemas.microsoft.com/office/drawing/2014/main" val="20000"/>
                    </a:ext>
                  </a:extLst>
                </a:gridCol>
                <a:gridCol w="748694">
                  <a:extLst>
                    <a:ext uri="{9D8B030D-6E8A-4147-A177-3AD203B41FA5}">
                      <a16:colId xmlns:a16="http://schemas.microsoft.com/office/drawing/2014/main" val="20001"/>
                    </a:ext>
                  </a:extLst>
                </a:gridCol>
                <a:gridCol w="1002489">
                  <a:extLst>
                    <a:ext uri="{9D8B030D-6E8A-4147-A177-3AD203B41FA5}">
                      <a16:colId xmlns:a16="http://schemas.microsoft.com/office/drawing/2014/main" val="20002"/>
                    </a:ext>
                  </a:extLst>
                </a:gridCol>
                <a:gridCol w="1056420">
                  <a:extLst>
                    <a:ext uri="{9D8B030D-6E8A-4147-A177-3AD203B41FA5}">
                      <a16:colId xmlns:a16="http://schemas.microsoft.com/office/drawing/2014/main" val="20003"/>
                    </a:ext>
                  </a:extLst>
                </a:gridCol>
                <a:gridCol w="1129386">
                  <a:extLst>
                    <a:ext uri="{9D8B030D-6E8A-4147-A177-3AD203B41FA5}">
                      <a16:colId xmlns:a16="http://schemas.microsoft.com/office/drawing/2014/main" val="20004"/>
                    </a:ext>
                  </a:extLst>
                </a:gridCol>
                <a:gridCol w="1649665">
                  <a:extLst>
                    <a:ext uri="{9D8B030D-6E8A-4147-A177-3AD203B41FA5}">
                      <a16:colId xmlns:a16="http://schemas.microsoft.com/office/drawing/2014/main" val="20005"/>
                    </a:ext>
                  </a:extLst>
                </a:gridCol>
                <a:gridCol w="1586217">
                  <a:extLst>
                    <a:ext uri="{9D8B030D-6E8A-4147-A177-3AD203B41FA5}">
                      <a16:colId xmlns:a16="http://schemas.microsoft.com/office/drawing/2014/main" val="20006"/>
                    </a:ext>
                  </a:extLst>
                </a:gridCol>
              </a:tblGrid>
              <a:tr h="400050">
                <a:tc>
                  <a:txBody>
                    <a:bodyPr/>
                    <a:lstStyle/>
                    <a:p>
                      <a:pPr algn="l" fontAlgn="b"/>
                      <a:r>
                        <a:rPr lang="en-US" sz="2400" u="none" strike="noStrike">
                          <a:effectLst/>
                        </a:rPr>
                        <a:t>jazz</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jazzy</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jazzed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jazzing</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jazziest</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muzziness</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zigzagging</a:t>
                      </a:r>
                      <a:endParaRPr lang="en-US"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0050">
                <a:tc>
                  <a:txBody>
                    <a:bodyPr/>
                    <a:lstStyle/>
                    <a:p>
                      <a:pPr algn="l" fontAlgn="b"/>
                      <a:r>
                        <a:rPr lang="en-US" sz="2400" u="none" strike="noStrike">
                          <a:effectLst/>
                        </a:rPr>
                        <a:t>buzz</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fuzzy</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buzzed</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buzzing</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quizzing</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a:effectLst/>
                        </a:rPr>
                        <a:t>bowwowing</a:t>
                      </a:r>
                      <a:endParaRPr lang="en-US" sz="2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2400" u="none" strike="noStrike" dirty="0">
                          <a:effectLst/>
                        </a:rPr>
                        <a:t>wigwagging</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and Global Variables</a:t>
            </a:r>
          </a:p>
        </p:txBody>
      </p:sp>
      <p:sp>
        <p:nvSpPr>
          <p:cNvPr id="3" name="Content Placeholder 2"/>
          <p:cNvSpPr>
            <a:spLocks noGrp="1"/>
          </p:cNvSpPr>
          <p:nvPr>
            <p:ph idx="1"/>
          </p:nvPr>
        </p:nvSpPr>
        <p:spPr/>
        <p:txBody>
          <a:bodyPr/>
          <a:lstStyle/>
          <a:p>
            <a:r>
              <a:rPr lang="en-US" dirty="0"/>
              <a:t>We've mentioned "local" and "global" a few times</a:t>
            </a:r>
          </a:p>
          <a:p>
            <a:r>
              <a:rPr lang="en-US" dirty="0"/>
              <a:t>It is important to understand the difference</a:t>
            </a:r>
          </a:p>
          <a:p>
            <a:r>
              <a:rPr lang="en-US" dirty="0"/>
              <a:t>The topic we are discussing is called "variable scope"</a:t>
            </a:r>
          </a:p>
          <a:p>
            <a:r>
              <a:rPr lang="en-US" dirty="0"/>
              <a:t>Also see Downey 11.6; </a:t>
            </a:r>
            <a:r>
              <a:rPr lang="en-US" dirty="0" err="1"/>
              <a:t>Sweigart</a:t>
            </a:r>
            <a:r>
              <a:rPr lang="en-US" dirty="0"/>
              <a:t> pp74-77</a:t>
            </a:r>
          </a:p>
          <a:p>
            <a:endParaRPr lang="en-US" dirty="0"/>
          </a:p>
        </p:txBody>
      </p:sp>
    </p:spTree>
    <p:extLst>
      <p:ext uri="{BB962C8B-B14F-4D97-AF65-F5344CB8AC3E}">
        <p14:creationId xmlns:p14="http://schemas.microsoft.com/office/powerpoint/2010/main" val="2517280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and Lifetime</a:t>
            </a:r>
          </a:p>
        </p:txBody>
      </p:sp>
      <p:sp>
        <p:nvSpPr>
          <p:cNvPr id="3" name="Content Placeholder 2"/>
          <p:cNvSpPr>
            <a:spLocks noGrp="1"/>
          </p:cNvSpPr>
          <p:nvPr>
            <p:ph idx="1"/>
          </p:nvPr>
        </p:nvSpPr>
        <p:spPr/>
        <p:txBody>
          <a:bodyPr/>
          <a:lstStyle/>
          <a:p>
            <a:r>
              <a:rPr lang="en-US" dirty="0"/>
              <a:t>For any variable in a program, we can ask "what is its scope?" and "what is its lifetime?"</a:t>
            </a:r>
          </a:p>
          <a:p>
            <a:r>
              <a:rPr lang="en-US" i="1" dirty="0"/>
              <a:t>Scope </a:t>
            </a:r>
            <a:r>
              <a:rPr lang="en-US" dirty="0"/>
              <a:t>refers to the parts of the code where a variable can be referenced</a:t>
            </a:r>
          </a:p>
          <a:p>
            <a:r>
              <a:rPr lang="en-US" i="1" dirty="0"/>
              <a:t>Lifetime </a:t>
            </a:r>
            <a:r>
              <a:rPr lang="en-US" dirty="0"/>
              <a:t>refers to the time during program execution that a variable exists at all</a:t>
            </a:r>
            <a:endParaRPr lang="en-US" i="1"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p:txBody>
          <a:bodyPr/>
          <a:lstStyle/>
          <a:p>
            <a:r>
              <a:rPr lang="en-US" dirty="0"/>
              <a:t>Variables declared or defined outside of a function are </a:t>
            </a:r>
            <a:r>
              <a:rPr lang="en-US" i="1" dirty="0"/>
              <a:t>global</a:t>
            </a:r>
            <a:r>
              <a:rPr lang="en-US" dirty="0"/>
              <a:t> variables</a:t>
            </a:r>
          </a:p>
          <a:p>
            <a:pPr lvl="1"/>
            <a:r>
              <a:rPr lang="en-US" dirty="0"/>
              <a:t>Technically, in Python, they're module-level but we'll keep it simple for now</a:t>
            </a:r>
          </a:p>
          <a:p>
            <a:r>
              <a:rPr lang="en-US" dirty="0"/>
              <a:t>Global variables are visible to any function – the value of a global variable can be read by any function</a:t>
            </a:r>
          </a:p>
          <a:p>
            <a:r>
              <a:rPr lang="en-US" dirty="0"/>
              <a:t>Global variables exist for the lifetime of a program</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showAmountWon</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print "You have won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so far."</a:t>
            </a:r>
          </a:p>
          <a:p>
            <a:pPr>
              <a:buNone/>
            </a:pPr>
            <a:endParaRPr lang="en-US" sz="2000" dirty="0">
              <a:latin typeface="Courier New" pitchFamily="49" charset="0"/>
              <a:cs typeface="Courier New" pitchFamily="49" charset="0"/>
            </a:endParaRPr>
          </a:p>
          <a:p>
            <a:pPr>
              <a:buNone/>
            </a:pP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 42</a:t>
            </a:r>
          </a:p>
          <a:p>
            <a:pPr>
              <a:buNone/>
            </a:pPr>
            <a:r>
              <a:rPr lang="en-US" sz="2000" b="1" dirty="0" err="1">
                <a:latin typeface="Courier New" pitchFamily="49" charset="0"/>
                <a:cs typeface="Courier New" pitchFamily="49" charset="0"/>
              </a:rPr>
              <a:t>showAmountWon</a:t>
            </a:r>
            <a:r>
              <a:rPr lang="en-US" sz="2000" b="1" dirty="0">
                <a:latin typeface="Courier New" pitchFamily="49" charset="0"/>
                <a:cs typeface="Courier New" pitchFamily="49" charset="0"/>
              </a:rPr>
              <a:t>()</a:t>
            </a:r>
          </a:p>
          <a:p>
            <a:pPr>
              <a:buNone/>
            </a:pPr>
            <a:endParaRPr lang="en-US" sz="2000" dirty="0">
              <a:latin typeface="Courier New" pitchFamily="49" charset="0"/>
              <a:cs typeface="Courier New" pitchFamily="49" charset="0"/>
            </a:endParaRPr>
          </a:p>
          <a:p>
            <a:pPr>
              <a:buNone/>
            </a:pPr>
            <a:r>
              <a:rPr lang="en-US" sz="2000" b="1" dirty="0">
                <a:solidFill>
                  <a:schemeClr val="tx2">
                    <a:lumMod val="60000"/>
                    <a:lumOff val="40000"/>
                  </a:schemeClr>
                </a:solidFill>
                <a:latin typeface="Courier New" pitchFamily="49" charset="0"/>
                <a:cs typeface="Courier New" pitchFamily="49" charset="0"/>
              </a:rPr>
              <a:t>You have won $42 so far.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 Variables</a:t>
            </a:r>
          </a:p>
        </p:txBody>
      </p:sp>
      <p:sp>
        <p:nvSpPr>
          <p:cNvPr id="3" name="Content Placeholder 2"/>
          <p:cNvSpPr>
            <a:spLocks noGrp="1"/>
          </p:cNvSpPr>
          <p:nvPr>
            <p:ph idx="1"/>
          </p:nvPr>
        </p:nvSpPr>
        <p:spPr/>
        <p:txBody>
          <a:bodyPr/>
          <a:lstStyle/>
          <a:p>
            <a:r>
              <a:rPr lang="en-US" dirty="0"/>
              <a:t>Any variables defined inside a function, or in its parameter list, are </a:t>
            </a:r>
            <a:r>
              <a:rPr lang="en-US" i="1" dirty="0"/>
              <a:t>local</a:t>
            </a:r>
            <a:endParaRPr lang="en-US" dirty="0"/>
          </a:p>
          <a:p>
            <a:r>
              <a:rPr lang="en-US" dirty="0"/>
              <a:t>Local variables come into to being when the function is invoked and cease to exist when the function exits</a:t>
            </a:r>
          </a:p>
          <a:p>
            <a:r>
              <a:rPr lang="en-US" dirty="0"/>
              <a:t>Values are not remembered</a:t>
            </a:r>
          </a:p>
          <a:p>
            <a:r>
              <a:rPr lang="en-US" dirty="0"/>
              <a:t>Changes made during one function invocation disappear</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229600" cy="4953000"/>
          </a:xfrm>
        </p:spPr>
        <p:txBody>
          <a:bodyPr/>
          <a:lstStyle/>
          <a:p>
            <a:pPr>
              <a:buNone/>
            </a:pPr>
            <a:r>
              <a:rPr lang="en-US" sz="1800" b="1" dirty="0">
                <a:latin typeface="Courier New" pitchFamily="49" charset="0"/>
                <a:cs typeface="Courier New" pitchFamily="49" charset="0"/>
              </a:rPr>
              <a:t>def </a:t>
            </a:r>
            <a:r>
              <a:rPr lang="en-US" sz="1800" b="1" dirty="0" err="1">
                <a:latin typeface="Courier New" pitchFamily="49" charset="0"/>
                <a:cs typeface="Courier New" pitchFamily="49" charset="0"/>
              </a:rPr>
              <a:t>showAmountWon</a:t>
            </a:r>
            <a:r>
              <a:rPr lang="en-US" sz="1800" b="1" dirty="0">
                <a:latin typeface="Courier New" pitchFamily="49" charset="0"/>
                <a:cs typeface="Courier New" pitchFamily="49" charset="0"/>
              </a:rPr>
              <a:t>():</a:t>
            </a:r>
          </a:p>
          <a:p>
            <a:pPr>
              <a:buNone/>
            </a:pPr>
            <a:r>
              <a:rPr lang="en-US" sz="1800" b="1" dirty="0">
                <a:latin typeface="Courier New" pitchFamily="49" charset="0"/>
                <a:cs typeface="Courier New" pitchFamily="49" charset="0"/>
              </a:rPr>
              <a:t>    x = 17</a:t>
            </a:r>
          </a:p>
          <a:p>
            <a:pPr>
              <a:buNone/>
            </a:pPr>
            <a:r>
              <a:rPr lang="en-US" sz="1800" b="1" dirty="0">
                <a:latin typeface="Courier New" pitchFamily="49" charset="0"/>
                <a:cs typeface="Courier New" pitchFamily="49" charset="0"/>
              </a:rPr>
              <a:t>    print "Local X is ",x</a:t>
            </a:r>
          </a:p>
          <a:p>
            <a:pPr>
              <a:buNone/>
            </a:pPr>
            <a:r>
              <a:rPr lang="en-US" sz="1800" b="1" dirty="0">
                <a:latin typeface="Courier New" pitchFamily="49" charset="0"/>
                <a:cs typeface="Courier New" pitchFamily="49" charset="0"/>
              </a:rPr>
              <a:t>    print "You have won $"+</a:t>
            </a:r>
            <a:r>
              <a:rPr lang="en-US" sz="1800" b="1" dirty="0" err="1">
                <a:latin typeface="Courier New" pitchFamily="49" charset="0"/>
                <a:cs typeface="Courier New" pitchFamily="49" charset="0"/>
              </a:rPr>
              <a:t>str</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amountWon</a:t>
            </a:r>
            <a:r>
              <a:rPr lang="en-US" sz="1800" b="1" dirty="0">
                <a:latin typeface="Courier New" pitchFamily="49" charset="0"/>
                <a:cs typeface="Courier New" pitchFamily="49" charset="0"/>
              </a:rPr>
              <a:t>)+" so far."</a:t>
            </a:r>
          </a:p>
          <a:p>
            <a:pPr>
              <a:buNone/>
            </a:pPr>
            <a:r>
              <a:rPr lang="en-US" sz="1800" b="1" dirty="0" err="1">
                <a:latin typeface="Courier New" pitchFamily="49" charset="0"/>
                <a:cs typeface="Courier New" pitchFamily="49" charset="0"/>
              </a:rPr>
              <a:t>amountWon</a:t>
            </a:r>
            <a:r>
              <a:rPr lang="en-US" sz="1800" b="1" dirty="0">
                <a:latin typeface="Courier New" pitchFamily="49" charset="0"/>
                <a:cs typeface="Courier New" pitchFamily="49" charset="0"/>
              </a:rPr>
              <a:t> = 42</a:t>
            </a:r>
          </a:p>
          <a:p>
            <a:pPr>
              <a:buNone/>
            </a:pPr>
            <a:r>
              <a:rPr lang="en-US" sz="1800" b="1" dirty="0" err="1">
                <a:latin typeface="Courier New" pitchFamily="49" charset="0"/>
                <a:cs typeface="Courier New" pitchFamily="49" charset="0"/>
              </a:rPr>
              <a:t>showAmountWon</a:t>
            </a:r>
            <a:r>
              <a:rPr lang="en-US" sz="1800" b="1" dirty="0">
                <a:latin typeface="Courier New" pitchFamily="49" charset="0"/>
                <a:cs typeface="Courier New" pitchFamily="49" charset="0"/>
              </a:rPr>
              <a:t>()</a:t>
            </a:r>
          </a:p>
          <a:p>
            <a:pPr>
              <a:buNone/>
            </a:pPr>
            <a:r>
              <a:rPr lang="en-US" sz="1800" b="1" dirty="0">
                <a:latin typeface="Courier New" pitchFamily="49" charset="0"/>
                <a:cs typeface="Courier New" pitchFamily="49" charset="0"/>
              </a:rPr>
              <a:t>print "And X is ",x</a:t>
            </a:r>
          </a:p>
          <a:p>
            <a:pPr>
              <a:buNone/>
            </a:pPr>
            <a:r>
              <a:rPr lang="en-US" sz="1800" b="1" dirty="0">
                <a:solidFill>
                  <a:schemeClr val="tx2">
                    <a:lumMod val="60000"/>
                    <a:lumOff val="40000"/>
                  </a:schemeClr>
                </a:solidFill>
                <a:latin typeface="Courier New" pitchFamily="49" charset="0"/>
                <a:cs typeface="Courier New" pitchFamily="49" charset="0"/>
              </a:rPr>
              <a:t>Local X is  17</a:t>
            </a:r>
          </a:p>
          <a:p>
            <a:pPr>
              <a:buNone/>
            </a:pPr>
            <a:r>
              <a:rPr lang="en-US" sz="1800" b="1" dirty="0">
                <a:solidFill>
                  <a:schemeClr val="tx2">
                    <a:lumMod val="60000"/>
                    <a:lumOff val="40000"/>
                  </a:schemeClr>
                </a:solidFill>
                <a:latin typeface="Courier New" pitchFamily="49" charset="0"/>
                <a:cs typeface="Courier New" pitchFamily="49" charset="0"/>
              </a:rPr>
              <a:t>You have won $42 so far.</a:t>
            </a:r>
          </a:p>
          <a:p>
            <a:pPr>
              <a:buNone/>
            </a:pPr>
            <a:r>
              <a:rPr lang="en-US" sz="1800" b="1" dirty="0">
                <a:solidFill>
                  <a:schemeClr val="tx2">
                    <a:lumMod val="60000"/>
                    <a:lumOff val="40000"/>
                  </a:schemeClr>
                </a:solidFill>
                <a:latin typeface="Courier New" pitchFamily="49" charset="0"/>
                <a:cs typeface="Courier New" pitchFamily="49" charset="0"/>
              </a:rPr>
              <a:t>And X is </a:t>
            </a:r>
          </a:p>
          <a:p>
            <a:pPr>
              <a:buNone/>
            </a:pPr>
            <a:r>
              <a:rPr lang="en-US" sz="1800" b="1" dirty="0" err="1">
                <a:solidFill>
                  <a:srgbClr val="FF0000"/>
                </a:solidFill>
                <a:latin typeface="Courier New" pitchFamily="49" charset="0"/>
                <a:cs typeface="Courier New" pitchFamily="49" charset="0"/>
              </a:rPr>
              <a:t>Traceback</a:t>
            </a:r>
            <a:r>
              <a:rPr lang="en-US" sz="1800" b="1" dirty="0">
                <a:solidFill>
                  <a:srgbClr val="FF0000"/>
                </a:solidFill>
                <a:latin typeface="Courier New" pitchFamily="49" charset="0"/>
                <a:cs typeface="Courier New" pitchFamily="49" charset="0"/>
              </a:rPr>
              <a:t> (most recent call last):</a:t>
            </a:r>
          </a:p>
          <a:p>
            <a:pPr>
              <a:buNone/>
            </a:pPr>
            <a:r>
              <a:rPr lang="en-US" sz="1800" b="1" dirty="0">
                <a:solidFill>
                  <a:srgbClr val="FF0000"/>
                </a:solidFill>
                <a:latin typeface="Courier New" pitchFamily="49" charset="0"/>
                <a:cs typeface="Courier New" pitchFamily="49" charset="0"/>
              </a:rPr>
              <a:t>  File "F:/um/cos125/py/local-global3.py", line 8, in &lt;module&gt;</a:t>
            </a:r>
          </a:p>
          <a:p>
            <a:pPr>
              <a:buNone/>
            </a:pPr>
            <a:r>
              <a:rPr lang="en-US" sz="1800" b="1" dirty="0">
                <a:solidFill>
                  <a:srgbClr val="FF0000"/>
                </a:solidFill>
                <a:latin typeface="Courier New" pitchFamily="49" charset="0"/>
                <a:cs typeface="Courier New" pitchFamily="49" charset="0"/>
              </a:rPr>
              <a:t>    print "And X is ",x</a:t>
            </a:r>
          </a:p>
          <a:p>
            <a:pPr>
              <a:buNone/>
            </a:pPr>
            <a:r>
              <a:rPr lang="en-US" sz="1800" b="1" dirty="0" err="1">
                <a:solidFill>
                  <a:srgbClr val="FF0000"/>
                </a:solidFill>
                <a:latin typeface="Courier New" pitchFamily="49" charset="0"/>
                <a:cs typeface="Courier New" pitchFamily="49" charset="0"/>
              </a:rPr>
              <a:t>NameError</a:t>
            </a:r>
            <a:r>
              <a:rPr lang="en-US" sz="1800" b="1" dirty="0">
                <a:solidFill>
                  <a:srgbClr val="FF0000"/>
                </a:solidFill>
                <a:latin typeface="Courier New" pitchFamily="49" charset="0"/>
                <a:cs typeface="Courier New" pitchFamily="49" charset="0"/>
              </a:rPr>
              <a:t>: name 'x' is not defined</a:t>
            </a:r>
          </a:p>
          <a:p>
            <a:pPr>
              <a:buNone/>
            </a:pPr>
            <a:endParaRPr lang="en-US" sz="2000" b="1" dirty="0">
              <a:solidFill>
                <a:schemeClr val="tx2">
                  <a:lumMod val="60000"/>
                  <a:lumOff val="40000"/>
                </a:schemeClr>
              </a:solidFill>
              <a:latin typeface="Courier New" pitchFamily="49" charset="0"/>
              <a:cs typeface="Courier New"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 Conflicts</a:t>
            </a:r>
          </a:p>
        </p:txBody>
      </p:sp>
      <p:sp>
        <p:nvSpPr>
          <p:cNvPr id="3" name="Content Placeholder 2"/>
          <p:cNvSpPr>
            <a:spLocks noGrp="1"/>
          </p:cNvSpPr>
          <p:nvPr>
            <p:ph idx="1"/>
          </p:nvPr>
        </p:nvSpPr>
        <p:spPr/>
        <p:txBody>
          <a:bodyPr/>
          <a:lstStyle/>
          <a:p>
            <a:r>
              <a:rPr lang="en-US" dirty="0"/>
              <a:t>A local variable with the same name as global variables </a:t>
            </a:r>
            <a:r>
              <a:rPr lang="en-US" i="1" dirty="0"/>
              <a:t>hides</a:t>
            </a:r>
            <a:r>
              <a:rPr lang="en-US" dirty="0"/>
              <a:t> the global variable</a:t>
            </a:r>
          </a:p>
          <a:p>
            <a:r>
              <a:rPr lang="en-US" dirty="0"/>
              <a:t>Assignment to the variable name affects only the local variable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Version 1</a:t>
            </a:r>
          </a:p>
        </p:txBody>
      </p:sp>
      <p:sp>
        <p:nvSpPr>
          <p:cNvPr id="3" name="Content Placeholder 2"/>
          <p:cNvSpPr>
            <a:spLocks noGrp="1"/>
          </p:cNvSpPr>
          <p:nvPr>
            <p:ph idx="1"/>
          </p:nvPr>
        </p:nvSpPr>
        <p:spPr/>
        <p:txBody>
          <a:bodyPr/>
          <a:lstStyle/>
          <a:p>
            <a:r>
              <a:rPr lang="en-US"/>
              <a:t>Computer picks a word</a:t>
            </a:r>
          </a:p>
          <a:p>
            <a:r>
              <a:rPr lang="en-US"/>
              <a:t>Computer draws empty gallows and underscores</a:t>
            </a:r>
          </a:p>
          <a:p>
            <a:r>
              <a:rPr lang="en-US"/>
              <a:t>Program loops drawing updated gallows and word until word is guessed or man is hung</a:t>
            </a:r>
          </a:p>
          <a:p>
            <a:endParaRPr lang="en-US"/>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showAmountWon</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 99</a:t>
            </a:r>
          </a:p>
          <a:p>
            <a:pPr>
              <a:buNone/>
            </a:pPr>
            <a:r>
              <a:rPr lang="en-US" sz="2000" b="1" dirty="0">
                <a:latin typeface="Courier New" pitchFamily="49" charset="0"/>
                <a:cs typeface="Courier New" pitchFamily="49" charset="0"/>
              </a:rPr>
              <a:t>    print "You have won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so far."</a:t>
            </a:r>
          </a:p>
          <a:p>
            <a:pPr>
              <a:buNone/>
            </a:pPr>
            <a:endParaRPr lang="en-US" sz="2000" b="1" dirty="0">
              <a:latin typeface="Courier New" pitchFamily="49" charset="0"/>
              <a:cs typeface="Courier New" pitchFamily="49" charset="0"/>
            </a:endParaRPr>
          </a:p>
          <a:p>
            <a:pPr>
              <a:buNone/>
            </a:pP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 42</a:t>
            </a:r>
          </a:p>
          <a:p>
            <a:pPr>
              <a:buNone/>
            </a:pPr>
            <a:r>
              <a:rPr lang="en-US" sz="2000" b="1" dirty="0" err="1">
                <a:latin typeface="Courier New" pitchFamily="49" charset="0"/>
                <a:cs typeface="Courier New" pitchFamily="49" charset="0"/>
              </a:rPr>
              <a:t>showAmountWon</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print "But amount won is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a:t>
            </a:r>
          </a:p>
          <a:p>
            <a:pPr>
              <a:buNone/>
            </a:pPr>
            <a:endParaRPr lang="en-US" sz="2000" b="1" dirty="0">
              <a:solidFill>
                <a:schemeClr val="tx2">
                  <a:lumMod val="60000"/>
                  <a:lumOff val="40000"/>
                </a:schemeClr>
              </a:solidFill>
              <a:latin typeface="Courier New" pitchFamily="49" charset="0"/>
              <a:cs typeface="Courier New" pitchFamily="49" charset="0"/>
            </a:endParaRPr>
          </a:p>
          <a:p>
            <a:pPr>
              <a:buNone/>
            </a:pPr>
            <a:r>
              <a:rPr lang="en-US" sz="2000" b="1" dirty="0">
                <a:solidFill>
                  <a:schemeClr val="tx2">
                    <a:lumMod val="60000"/>
                    <a:lumOff val="40000"/>
                  </a:schemeClr>
                </a:solidFill>
                <a:latin typeface="Courier New" pitchFamily="49" charset="0"/>
                <a:cs typeface="Courier New" pitchFamily="49" charset="0"/>
              </a:rPr>
              <a:t>You have won $99 so far.</a:t>
            </a:r>
          </a:p>
          <a:p>
            <a:pPr>
              <a:buNone/>
            </a:pPr>
            <a:r>
              <a:rPr lang="en-US" sz="2000" b="1" dirty="0">
                <a:solidFill>
                  <a:schemeClr val="tx2">
                    <a:lumMod val="60000"/>
                    <a:lumOff val="40000"/>
                  </a:schemeClr>
                </a:solidFill>
                <a:latin typeface="Courier New" pitchFamily="49" charset="0"/>
                <a:cs typeface="Courier New" pitchFamily="49" charset="0"/>
              </a:rPr>
              <a:t>But amount won is  42!</a:t>
            </a:r>
          </a:p>
          <a:p>
            <a:pPr>
              <a:buNone/>
            </a:pPr>
            <a:endParaRPr lang="en-US" sz="2000" dirty="0">
              <a:solidFill>
                <a:schemeClr val="tx2">
                  <a:lumMod val="60000"/>
                  <a:lumOff val="40000"/>
                </a:schemeClr>
              </a:solidFill>
              <a:latin typeface="Courier New" pitchFamily="49" charset="0"/>
              <a:cs typeface="Courier New" pitchFamily="49"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the Difference?</a:t>
            </a:r>
          </a:p>
        </p:txBody>
      </p:sp>
      <p:sp>
        <p:nvSpPr>
          <p:cNvPr id="3" name="Content Placeholder 2"/>
          <p:cNvSpPr>
            <a:spLocks noGrp="1"/>
          </p:cNvSpPr>
          <p:nvPr>
            <p:ph idx="1"/>
          </p:nvPr>
        </p:nvSpPr>
        <p:spPr/>
        <p:txBody>
          <a:bodyPr/>
          <a:lstStyle/>
          <a:p>
            <a:r>
              <a:rPr lang="en-US" dirty="0"/>
              <a:t>A local variable with the same name as global variables </a:t>
            </a:r>
            <a:r>
              <a:rPr lang="en-US" i="1" dirty="0"/>
              <a:t>hides</a:t>
            </a:r>
            <a:r>
              <a:rPr lang="en-US" dirty="0"/>
              <a:t> the global variable</a:t>
            </a:r>
          </a:p>
          <a:p>
            <a:pPr lvl="1"/>
            <a:r>
              <a:rPr lang="en-US" dirty="0"/>
              <a:t>In the first example, we referenced a global name</a:t>
            </a:r>
          </a:p>
          <a:p>
            <a:pPr lvl="1"/>
            <a:r>
              <a:rPr lang="en-US" dirty="0"/>
              <a:t>In the second example, we created a local name by assigning to it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dirty="0"/>
              <a:t>Python Restrictions on </a:t>
            </a:r>
            <a:r>
              <a:rPr lang="en-US" dirty="0" err="1"/>
              <a:t>Globals</a:t>
            </a:r>
            <a:endParaRPr lang="en-US" dirty="0"/>
          </a:p>
        </p:txBody>
      </p:sp>
      <p:sp>
        <p:nvSpPr>
          <p:cNvPr id="3" name="Content Placeholder 2"/>
          <p:cNvSpPr>
            <a:spLocks noGrp="1"/>
          </p:cNvSpPr>
          <p:nvPr>
            <p:ph idx="1"/>
          </p:nvPr>
        </p:nvSpPr>
        <p:spPr/>
        <p:txBody>
          <a:bodyPr/>
          <a:lstStyle/>
          <a:p>
            <a:r>
              <a:rPr lang="en-US" dirty="0"/>
              <a:t>Python has the odd feature that </a:t>
            </a:r>
            <a:r>
              <a:rPr lang="en-US" dirty="0" err="1"/>
              <a:t>globals</a:t>
            </a:r>
            <a:r>
              <a:rPr lang="en-US" dirty="0"/>
              <a:t> can be </a:t>
            </a:r>
            <a:r>
              <a:rPr lang="en-US" i="1" dirty="0"/>
              <a:t>read </a:t>
            </a:r>
            <a:r>
              <a:rPr lang="en-US" dirty="0"/>
              <a:t>by any function but not </a:t>
            </a:r>
            <a:r>
              <a:rPr lang="en-US" i="1" dirty="0"/>
              <a:t>written</a:t>
            </a:r>
            <a:r>
              <a:rPr lang="en-US" dirty="0"/>
              <a:t> unless the function explicitly declares an intent to do so</a:t>
            </a:r>
          </a:p>
          <a:p>
            <a:r>
              <a:rPr lang="en-US" dirty="0"/>
              <a:t>This is done with the global statement</a:t>
            </a:r>
          </a:p>
          <a:p>
            <a:pPr lvl="1">
              <a:buNone/>
            </a:pPr>
            <a:r>
              <a:rPr lang="en-US" b="1" dirty="0">
                <a:latin typeface="Courier New" pitchFamily="49" charset="0"/>
                <a:cs typeface="Courier New" pitchFamily="49" charset="0"/>
              </a:rPr>
              <a:t>global </a:t>
            </a:r>
            <a:r>
              <a:rPr lang="en-US" b="1" dirty="0" err="1">
                <a:latin typeface="Courier New" pitchFamily="49" charset="0"/>
                <a:cs typeface="Courier New" pitchFamily="49" charset="0"/>
              </a:rPr>
              <a:t>AmountWon</a:t>
            </a:r>
            <a:endParaRPr lang="en-US" b="1" dirty="0">
              <a:latin typeface="Courier New" pitchFamily="49" charset="0"/>
              <a:cs typeface="Courier New" pitchFamily="49"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showAmountWon</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global </a:t>
            </a:r>
            <a:r>
              <a:rPr lang="en-US" sz="2000" b="1" dirty="0" err="1">
                <a:latin typeface="Courier New" pitchFamily="49" charset="0"/>
                <a:cs typeface="Courier New" pitchFamily="49" charset="0"/>
              </a:rPr>
              <a:t>amountWon</a:t>
            </a: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 99</a:t>
            </a:r>
          </a:p>
          <a:p>
            <a:pPr>
              <a:buNone/>
            </a:pPr>
            <a:r>
              <a:rPr lang="en-US" sz="2000" b="1" dirty="0">
                <a:latin typeface="Courier New" pitchFamily="49" charset="0"/>
                <a:cs typeface="Courier New" pitchFamily="49" charset="0"/>
              </a:rPr>
              <a:t>    print "You have won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so far."</a:t>
            </a:r>
          </a:p>
          <a:p>
            <a:pPr>
              <a:buNone/>
            </a:pPr>
            <a:endParaRPr lang="en-US" sz="2000" b="1" dirty="0">
              <a:latin typeface="Courier New" pitchFamily="49" charset="0"/>
              <a:cs typeface="Courier New" pitchFamily="49" charset="0"/>
            </a:endParaRPr>
          </a:p>
          <a:p>
            <a:pPr>
              <a:buNone/>
            </a:pP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 = 42</a:t>
            </a:r>
          </a:p>
          <a:p>
            <a:pPr>
              <a:buNone/>
            </a:pPr>
            <a:r>
              <a:rPr lang="en-US" sz="2000" b="1" dirty="0" err="1">
                <a:latin typeface="Courier New" pitchFamily="49" charset="0"/>
                <a:cs typeface="Courier New" pitchFamily="49" charset="0"/>
              </a:rPr>
              <a:t>showAmountWon</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print "But amount won is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amountWon</a:t>
            </a:r>
            <a:r>
              <a:rPr lang="en-US" sz="2000" b="1" dirty="0">
                <a:latin typeface="Courier New" pitchFamily="49" charset="0"/>
                <a:cs typeface="Courier New" pitchFamily="49" charset="0"/>
              </a:rPr>
              <a:t>)+"!"</a:t>
            </a:r>
          </a:p>
          <a:p>
            <a:pPr>
              <a:buNone/>
            </a:pPr>
            <a:endParaRPr lang="en-US" sz="2000" b="1" dirty="0">
              <a:solidFill>
                <a:schemeClr val="tx2">
                  <a:lumMod val="60000"/>
                  <a:lumOff val="40000"/>
                </a:schemeClr>
              </a:solidFill>
              <a:latin typeface="Courier New" pitchFamily="49" charset="0"/>
              <a:cs typeface="Courier New" pitchFamily="49" charset="0"/>
            </a:endParaRPr>
          </a:p>
          <a:p>
            <a:pPr>
              <a:buNone/>
            </a:pPr>
            <a:r>
              <a:rPr lang="en-US" sz="2000" b="1" dirty="0">
                <a:solidFill>
                  <a:schemeClr val="tx2">
                    <a:lumMod val="60000"/>
                    <a:lumOff val="40000"/>
                  </a:schemeClr>
                </a:solidFill>
                <a:latin typeface="Courier New" pitchFamily="49" charset="0"/>
                <a:cs typeface="Courier New" pitchFamily="49" charset="0"/>
              </a:rPr>
              <a:t>You have won $99 so far.</a:t>
            </a:r>
          </a:p>
          <a:p>
            <a:pPr>
              <a:buNone/>
            </a:pPr>
            <a:r>
              <a:rPr lang="en-US" sz="2000" b="1" dirty="0">
                <a:solidFill>
                  <a:schemeClr val="tx2">
                    <a:lumMod val="60000"/>
                    <a:lumOff val="40000"/>
                  </a:schemeClr>
                </a:solidFill>
                <a:latin typeface="Courier New" pitchFamily="49" charset="0"/>
                <a:cs typeface="Courier New" pitchFamily="49" charset="0"/>
              </a:rPr>
              <a:t>But amount won is  99!</a:t>
            </a:r>
          </a:p>
          <a:p>
            <a:pPr>
              <a:buNone/>
            </a:pPr>
            <a:endParaRPr lang="en-US" sz="2000" dirty="0">
              <a:solidFill>
                <a:schemeClr val="tx2">
                  <a:lumMod val="60000"/>
                  <a:lumOff val="40000"/>
                </a:schemeClr>
              </a:solidFill>
              <a:latin typeface="Courier New" pitchFamily="49" charset="0"/>
              <a:cs typeface="Courier New"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1143000"/>
          </a:xfrm>
        </p:spPr>
        <p:txBody>
          <a:bodyPr/>
          <a:lstStyle/>
          <a:p>
            <a:r>
              <a:rPr lang="en-US" dirty="0"/>
              <a:t>Unbound Local Error</a:t>
            </a:r>
          </a:p>
        </p:txBody>
      </p:sp>
      <p:sp>
        <p:nvSpPr>
          <p:cNvPr id="3" name="Content Placeholder 2"/>
          <p:cNvSpPr>
            <a:spLocks noGrp="1"/>
          </p:cNvSpPr>
          <p:nvPr>
            <p:ph idx="1"/>
          </p:nvPr>
        </p:nvSpPr>
        <p:spPr/>
        <p:txBody>
          <a:bodyPr/>
          <a:lstStyle/>
          <a:p>
            <a:r>
              <a:rPr lang="en-US" dirty="0"/>
              <a:t>If you try to change a global without using a </a:t>
            </a:r>
            <a:r>
              <a:rPr lang="en-US" b="1" dirty="0">
                <a:latin typeface="Courier New" pitchFamily="49" charset="0"/>
                <a:cs typeface="Courier New" pitchFamily="49" charset="0"/>
              </a:rPr>
              <a:t>global</a:t>
            </a:r>
            <a:r>
              <a:rPr lang="en-US" dirty="0"/>
              <a:t> statement and you also try to read it, you might get an "unbound local" error</a:t>
            </a:r>
          </a:p>
          <a:p>
            <a:r>
              <a:rPr lang="en-US" dirty="0"/>
              <a:t>Because there's no </a:t>
            </a:r>
            <a:r>
              <a:rPr lang="en-US" b="1" dirty="0">
                <a:latin typeface="Courier New" pitchFamily="49" charset="0"/>
                <a:cs typeface="Courier New" pitchFamily="49" charset="0"/>
              </a:rPr>
              <a:t>global</a:t>
            </a:r>
            <a:r>
              <a:rPr lang="en-US" dirty="0"/>
              <a:t> statement Python assumes it is a local variable to which no value has been assigned</a:t>
            </a:r>
            <a:endParaRPr lang="en-US" b="1" dirty="0">
              <a:latin typeface="Courier New" pitchFamily="49" charset="0"/>
              <a:cs typeface="Courier New"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457200" y="1600200"/>
            <a:ext cx="8229600" cy="4953000"/>
          </a:xfrm>
        </p:spPr>
        <p:txBody>
          <a:bodyPr/>
          <a:lstStyle/>
          <a:p>
            <a:pPr>
              <a:buNone/>
            </a:pPr>
            <a:r>
              <a:rPr lang="en-US" sz="1400" b="1" dirty="0">
                <a:latin typeface="Courier New" pitchFamily="49" charset="0"/>
                <a:cs typeface="Courier New" pitchFamily="49" charset="0"/>
              </a:rPr>
              <a:t>def </a:t>
            </a:r>
            <a:r>
              <a:rPr lang="en-US" sz="1400" b="1" dirty="0" err="1">
                <a:latin typeface="Courier New" pitchFamily="49" charset="0"/>
                <a:cs typeface="Courier New" pitchFamily="49" charset="0"/>
              </a:rPr>
              <a:t>showAmountWon</a:t>
            </a:r>
            <a:r>
              <a:rPr lang="en-US" sz="1400" b="1" dirty="0">
                <a:latin typeface="Courier New" pitchFamily="49" charset="0"/>
                <a:cs typeface="Courier New" pitchFamily="49" charset="0"/>
              </a:rPr>
              <a:t>():</a:t>
            </a:r>
          </a:p>
          <a:p>
            <a:pPr>
              <a:buNone/>
            </a:pPr>
            <a:r>
              <a:rPr lang="en-US" sz="1400" b="1" dirty="0">
                <a:latin typeface="Courier New" pitchFamily="49" charset="0"/>
                <a:cs typeface="Courier New" pitchFamily="49" charset="0"/>
              </a:rPr>
              <a:t>    print "You have won $"+</a:t>
            </a:r>
            <a:r>
              <a:rPr lang="en-US" sz="1400" b="1" dirty="0" err="1">
                <a:latin typeface="Courier New" pitchFamily="49" charset="0"/>
                <a:cs typeface="Courier New" pitchFamily="49" charset="0"/>
              </a:rPr>
              <a:t>str</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amountWon</a:t>
            </a:r>
            <a:r>
              <a:rPr lang="en-US" sz="1400" b="1" dirty="0">
                <a:latin typeface="Courier New" pitchFamily="49" charset="0"/>
                <a:cs typeface="Courier New" pitchFamily="49" charset="0"/>
              </a:rPr>
              <a:t>)+" so far."</a:t>
            </a:r>
          </a:p>
          <a:p>
            <a:pPr>
              <a:buNone/>
            </a:pPr>
            <a:endParaRPr lang="en-US" sz="1400" b="1" dirty="0">
              <a:latin typeface="Courier New" pitchFamily="49" charset="0"/>
              <a:cs typeface="Courier New" pitchFamily="49" charset="0"/>
            </a:endParaRPr>
          </a:p>
          <a:p>
            <a:pPr>
              <a:buNone/>
            </a:pPr>
            <a:r>
              <a:rPr lang="en-US" sz="1400" b="1" dirty="0">
                <a:latin typeface="Courier New" pitchFamily="49" charset="0"/>
                <a:cs typeface="Courier New" pitchFamily="49" charset="0"/>
              </a:rPr>
              <a:t>def </a:t>
            </a:r>
            <a:r>
              <a:rPr lang="en-US" sz="1400" b="1" dirty="0" err="1">
                <a:latin typeface="Courier New" pitchFamily="49" charset="0"/>
                <a:cs typeface="Courier New" pitchFamily="49" charset="0"/>
              </a:rPr>
              <a:t>addWinnings</a:t>
            </a:r>
            <a:r>
              <a:rPr lang="en-US" sz="1400" b="1" dirty="0">
                <a:latin typeface="Courier New" pitchFamily="49" charset="0"/>
                <a:cs typeface="Courier New" pitchFamily="49" charset="0"/>
              </a:rPr>
              <a:t>(won):</a:t>
            </a:r>
          </a:p>
          <a:p>
            <a:pPr>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amountWon</a:t>
            </a:r>
            <a:r>
              <a:rPr lang="en-US" sz="1400" b="1" dirty="0">
                <a:latin typeface="Courier New" pitchFamily="49" charset="0"/>
                <a:cs typeface="Courier New" pitchFamily="49" charset="0"/>
              </a:rPr>
              <a:t> += won</a:t>
            </a:r>
          </a:p>
          <a:p>
            <a:pPr>
              <a:buNone/>
            </a:pPr>
            <a:endParaRPr lang="en-US" sz="1400" b="1" dirty="0">
              <a:latin typeface="Courier New" pitchFamily="49" charset="0"/>
              <a:cs typeface="Courier New" pitchFamily="49" charset="0"/>
            </a:endParaRPr>
          </a:p>
          <a:p>
            <a:pPr>
              <a:buNone/>
            </a:pPr>
            <a:r>
              <a:rPr lang="en-US" sz="1400" b="1" dirty="0" err="1">
                <a:latin typeface="Courier New" pitchFamily="49" charset="0"/>
                <a:cs typeface="Courier New" pitchFamily="49" charset="0"/>
              </a:rPr>
              <a:t>amountWon</a:t>
            </a:r>
            <a:r>
              <a:rPr lang="en-US" sz="1400" b="1" dirty="0">
                <a:latin typeface="Courier New" pitchFamily="49" charset="0"/>
                <a:cs typeface="Courier New" pitchFamily="49" charset="0"/>
              </a:rPr>
              <a:t> = 42</a:t>
            </a:r>
          </a:p>
          <a:p>
            <a:pPr>
              <a:buNone/>
            </a:pPr>
            <a:r>
              <a:rPr lang="en-US" sz="1400" b="1" dirty="0" err="1">
                <a:latin typeface="Courier New" pitchFamily="49" charset="0"/>
                <a:cs typeface="Courier New" pitchFamily="49" charset="0"/>
              </a:rPr>
              <a:t>showAmountWon</a:t>
            </a:r>
            <a:r>
              <a:rPr lang="en-US" sz="1400" b="1" dirty="0">
                <a:latin typeface="Courier New" pitchFamily="49" charset="0"/>
                <a:cs typeface="Courier New" pitchFamily="49" charset="0"/>
              </a:rPr>
              <a:t>()</a:t>
            </a:r>
          </a:p>
          <a:p>
            <a:pPr>
              <a:buNone/>
            </a:pPr>
            <a:r>
              <a:rPr lang="en-US" sz="1400" b="1" dirty="0" err="1">
                <a:latin typeface="Courier New" pitchFamily="49" charset="0"/>
                <a:cs typeface="Courier New" pitchFamily="49" charset="0"/>
              </a:rPr>
              <a:t>wonThisHand</a:t>
            </a:r>
            <a:r>
              <a:rPr lang="en-US" sz="1400" b="1" dirty="0">
                <a:latin typeface="Courier New" pitchFamily="49" charset="0"/>
                <a:cs typeface="Courier New" pitchFamily="49" charset="0"/>
              </a:rPr>
              <a:t> = 10</a:t>
            </a:r>
          </a:p>
          <a:p>
            <a:pPr>
              <a:buNone/>
            </a:pPr>
            <a:r>
              <a:rPr lang="en-US" sz="1400" b="1" dirty="0" err="1">
                <a:latin typeface="Courier New" pitchFamily="49" charset="0"/>
                <a:cs typeface="Courier New" pitchFamily="49" charset="0"/>
              </a:rPr>
              <a:t>addWinnings</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wonThisHand</a:t>
            </a:r>
            <a:r>
              <a:rPr lang="en-US" sz="1400" b="1" dirty="0">
                <a:latin typeface="Courier New" pitchFamily="49" charset="0"/>
                <a:cs typeface="Courier New" pitchFamily="49" charset="0"/>
              </a:rPr>
              <a:t>)</a:t>
            </a:r>
          </a:p>
          <a:p>
            <a:pPr>
              <a:buNone/>
            </a:pPr>
            <a:r>
              <a:rPr lang="en-US" sz="1400" b="1" dirty="0" err="1">
                <a:latin typeface="Courier New" pitchFamily="49" charset="0"/>
                <a:cs typeface="Courier New" pitchFamily="49" charset="0"/>
              </a:rPr>
              <a:t>showAmountWon</a:t>
            </a:r>
            <a:r>
              <a:rPr lang="en-US" sz="1400" b="1" dirty="0">
                <a:latin typeface="Courier New" pitchFamily="49" charset="0"/>
                <a:cs typeface="Courier New" pitchFamily="49" charset="0"/>
              </a:rPr>
              <a:t>()</a:t>
            </a:r>
          </a:p>
          <a:p>
            <a:pPr>
              <a:buNone/>
            </a:pPr>
            <a:r>
              <a:rPr lang="en-US" sz="1400" b="1" dirty="0">
                <a:solidFill>
                  <a:schemeClr val="tx2">
                    <a:lumMod val="60000"/>
                    <a:lumOff val="40000"/>
                  </a:schemeClr>
                </a:solidFill>
                <a:latin typeface="Courier New" pitchFamily="49" charset="0"/>
                <a:cs typeface="Courier New" pitchFamily="49" charset="0"/>
              </a:rPr>
              <a:t>Local X is  17</a:t>
            </a:r>
          </a:p>
          <a:p>
            <a:pPr>
              <a:buNone/>
            </a:pPr>
            <a:r>
              <a:rPr lang="en-US" sz="1400" b="1" dirty="0" err="1">
                <a:solidFill>
                  <a:srgbClr val="FF0000"/>
                </a:solidFill>
                <a:latin typeface="Courier New" pitchFamily="49" charset="0"/>
                <a:cs typeface="Courier New" pitchFamily="49" charset="0"/>
              </a:rPr>
              <a:t>Traceback</a:t>
            </a:r>
            <a:r>
              <a:rPr lang="en-US" sz="1400" b="1" dirty="0">
                <a:solidFill>
                  <a:srgbClr val="FF0000"/>
                </a:solidFill>
                <a:latin typeface="Courier New" pitchFamily="49" charset="0"/>
                <a:cs typeface="Courier New" pitchFamily="49" charset="0"/>
              </a:rPr>
              <a:t> (most recent call last):</a:t>
            </a:r>
          </a:p>
          <a:p>
            <a:pPr>
              <a:buNone/>
            </a:pPr>
            <a:r>
              <a:rPr lang="en-US" sz="1400" b="1" dirty="0">
                <a:solidFill>
                  <a:srgbClr val="FF0000"/>
                </a:solidFill>
                <a:latin typeface="Courier New" pitchFamily="49" charset="0"/>
                <a:cs typeface="Courier New" pitchFamily="49" charset="0"/>
              </a:rPr>
              <a:t>  File "F:/um/cos125/py/local-global4.py", line 10, in &lt;module&gt;</a:t>
            </a:r>
          </a:p>
          <a:p>
            <a:pPr>
              <a:buNone/>
            </a:pPr>
            <a:r>
              <a:rPr lang="en-US" sz="1400" b="1" dirty="0">
                <a:solidFill>
                  <a:srgbClr val="FF0000"/>
                </a:solidFill>
                <a:latin typeface="Courier New" pitchFamily="49" charset="0"/>
                <a:cs typeface="Courier New" pitchFamily="49" charset="0"/>
              </a:rPr>
              <a:t>    </a:t>
            </a:r>
            <a:r>
              <a:rPr lang="en-US" sz="1400" b="1" dirty="0" err="1">
                <a:solidFill>
                  <a:srgbClr val="FF0000"/>
                </a:solidFill>
                <a:latin typeface="Courier New" pitchFamily="49" charset="0"/>
                <a:cs typeface="Courier New" pitchFamily="49" charset="0"/>
              </a:rPr>
              <a:t>addWinnings</a:t>
            </a:r>
            <a:r>
              <a:rPr lang="en-US" sz="1400" b="1" dirty="0">
                <a:solidFill>
                  <a:srgbClr val="FF0000"/>
                </a:solidFill>
                <a:latin typeface="Courier New" pitchFamily="49" charset="0"/>
                <a:cs typeface="Courier New" pitchFamily="49" charset="0"/>
              </a:rPr>
              <a:t>(</a:t>
            </a:r>
            <a:r>
              <a:rPr lang="en-US" sz="1400" b="1" dirty="0" err="1">
                <a:solidFill>
                  <a:srgbClr val="FF0000"/>
                </a:solidFill>
                <a:latin typeface="Courier New" pitchFamily="49" charset="0"/>
                <a:cs typeface="Courier New" pitchFamily="49" charset="0"/>
              </a:rPr>
              <a:t>wonThisHand</a:t>
            </a:r>
            <a:r>
              <a:rPr lang="en-US" sz="1400" b="1" dirty="0">
                <a:solidFill>
                  <a:srgbClr val="FF0000"/>
                </a:solidFill>
                <a:latin typeface="Courier New" pitchFamily="49" charset="0"/>
                <a:cs typeface="Courier New" pitchFamily="49" charset="0"/>
              </a:rPr>
              <a:t>)</a:t>
            </a:r>
          </a:p>
          <a:p>
            <a:pPr>
              <a:buNone/>
            </a:pPr>
            <a:r>
              <a:rPr lang="en-US" sz="1400" b="1" dirty="0">
                <a:solidFill>
                  <a:srgbClr val="FF0000"/>
                </a:solidFill>
                <a:latin typeface="Courier New" pitchFamily="49" charset="0"/>
                <a:cs typeface="Courier New" pitchFamily="49" charset="0"/>
              </a:rPr>
              <a:t>  File "F:/um/cos125/py/local-global4.py", line 5, in </a:t>
            </a:r>
            <a:r>
              <a:rPr lang="en-US" sz="1400" b="1" dirty="0" err="1">
                <a:solidFill>
                  <a:srgbClr val="FF0000"/>
                </a:solidFill>
                <a:latin typeface="Courier New" pitchFamily="49" charset="0"/>
                <a:cs typeface="Courier New" pitchFamily="49" charset="0"/>
              </a:rPr>
              <a:t>addWinnings</a:t>
            </a:r>
            <a:endParaRPr lang="en-US" sz="1400" b="1" dirty="0">
              <a:solidFill>
                <a:srgbClr val="FF0000"/>
              </a:solidFill>
              <a:latin typeface="Courier New" pitchFamily="49" charset="0"/>
              <a:cs typeface="Courier New" pitchFamily="49" charset="0"/>
            </a:endParaRPr>
          </a:p>
          <a:p>
            <a:pPr>
              <a:buNone/>
            </a:pPr>
            <a:r>
              <a:rPr lang="en-US" sz="1400" b="1" dirty="0">
                <a:solidFill>
                  <a:srgbClr val="FF0000"/>
                </a:solidFill>
                <a:latin typeface="Courier New" pitchFamily="49" charset="0"/>
                <a:cs typeface="Courier New" pitchFamily="49" charset="0"/>
              </a:rPr>
              <a:t>    </a:t>
            </a:r>
            <a:r>
              <a:rPr lang="en-US" sz="1400" b="1" dirty="0" err="1">
                <a:solidFill>
                  <a:srgbClr val="FF0000"/>
                </a:solidFill>
                <a:latin typeface="Courier New" pitchFamily="49" charset="0"/>
                <a:cs typeface="Courier New" pitchFamily="49" charset="0"/>
              </a:rPr>
              <a:t>amountWon</a:t>
            </a:r>
            <a:r>
              <a:rPr lang="en-US" sz="1400" b="1" dirty="0">
                <a:solidFill>
                  <a:srgbClr val="FF0000"/>
                </a:solidFill>
                <a:latin typeface="Courier New" pitchFamily="49" charset="0"/>
                <a:cs typeface="Courier New" pitchFamily="49" charset="0"/>
              </a:rPr>
              <a:t> += won</a:t>
            </a:r>
          </a:p>
          <a:p>
            <a:pPr>
              <a:buNone/>
            </a:pPr>
            <a:r>
              <a:rPr lang="en-US" sz="1400" b="1" dirty="0" err="1">
                <a:solidFill>
                  <a:srgbClr val="FF0000"/>
                </a:solidFill>
                <a:latin typeface="Courier New" pitchFamily="49" charset="0"/>
                <a:cs typeface="Courier New" pitchFamily="49" charset="0"/>
              </a:rPr>
              <a:t>UnboundLocalError</a:t>
            </a:r>
            <a:r>
              <a:rPr lang="en-US" sz="1400" b="1" dirty="0">
                <a:solidFill>
                  <a:srgbClr val="FF0000"/>
                </a:solidFill>
                <a:latin typeface="Courier New" pitchFamily="49" charset="0"/>
                <a:cs typeface="Courier New" pitchFamily="49" charset="0"/>
              </a:rPr>
              <a:t>: local variable '</a:t>
            </a:r>
            <a:r>
              <a:rPr lang="en-US" sz="1400" b="1" dirty="0" err="1">
                <a:solidFill>
                  <a:srgbClr val="FF0000"/>
                </a:solidFill>
                <a:latin typeface="Courier New" pitchFamily="49" charset="0"/>
                <a:cs typeface="Courier New" pitchFamily="49" charset="0"/>
              </a:rPr>
              <a:t>amountWon</a:t>
            </a:r>
            <a:r>
              <a:rPr lang="en-US" sz="1400" b="1" dirty="0">
                <a:solidFill>
                  <a:srgbClr val="FF0000"/>
                </a:solidFill>
                <a:latin typeface="Courier New" pitchFamily="49" charset="0"/>
                <a:cs typeface="Courier New" pitchFamily="49" charset="0"/>
              </a:rPr>
              <a:t>' referenced before assignment</a:t>
            </a:r>
            <a:endParaRPr lang="en-US" sz="2000" b="1" dirty="0">
              <a:solidFill>
                <a:schemeClr val="tx2">
                  <a:lumMod val="60000"/>
                  <a:lumOff val="40000"/>
                </a:schemeClr>
              </a:solidFill>
              <a:latin typeface="Courier New" pitchFamily="49" charset="0"/>
              <a:cs typeface="Courier New"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Variables</a:t>
            </a:r>
          </a:p>
        </p:txBody>
      </p:sp>
      <p:sp>
        <p:nvSpPr>
          <p:cNvPr id="3" name="Content Placeholder 2"/>
          <p:cNvSpPr>
            <a:spLocks noGrp="1"/>
          </p:cNvSpPr>
          <p:nvPr>
            <p:ph idx="1"/>
          </p:nvPr>
        </p:nvSpPr>
        <p:spPr/>
        <p:txBody>
          <a:bodyPr/>
          <a:lstStyle/>
          <a:p>
            <a:r>
              <a:rPr lang="en-US" dirty="0"/>
              <a:t>Note that this code does NOT cause an error and does not require a global statement</a:t>
            </a:r>
          </a:p>
          <a:p>
            <a:pPr>
              <a:buNone/>
            </a:pPr>
            <a:r>
              <a:rPr lang="en-US" sz="1800" b="1" dirty="0">
                <a:latin typeface="Courier New" pitchFamily="49" charset="0"/>
                <a:cs typeface="Courier New" pitchFamily="49" charset="0"/>
              </a:rPr>
              <a:t>def </a:t>
            </a:r>
            <a:r>
              <a:rPr lang="en-US" sz="1800" b="1" dirty="0" err="1">
                <a:latin typeface="Courier New" pitchFamily="49" charset="0"/>
                <a:cs typeface="Courier New" pitchFamily="49" charset="0"/>
              </a:rPr>
              <a:t>doubleList</a:t>
            </a:r>
            <a:r>
              <a:rPr lang="en-US" sz="1800" b="1" dirty="0">
                <a:latin typeface="Courier New" pitchFamily="49" charset="0"/>
                <a:cs typeface="Courier New" pitchFamily="49" charset="0"/>
              </a:rPr>
              <a:t>():</a:t>
            </a:r>
          </a:p>
          <a:p>
            <a:pPr>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myList.extend</a:t>
            </a:r>
            <a:r>
              <a:rPr lang="en-US" sz="1800" b="1" dirty="0">
                <a:latin typeface="Courier New" pitchFamily="49" charset="0"/>
                <a:cs typeface="Courier New" pitchFamily="49" charset="0"/>
              </a:rPr>
              <a:t>(</a:t>
            </a:r>
            <a:r>
              <a:rPr lang="en-US" sz="1800" b="1" dirty="0" err="1">
                <a:latin typeface="Courier New" pitchFamily="49" charset="0"/>
                <a:cs typeface="Courier New" pitchFamily="49" charset="0"/>
              </a:rPr>
              <a:t>myList</a:t>
            </a:r>
            <a:r>
              <a:rPr lang="en-US" sz="1800" b="1" dirty="0">
                <a:latin typeface="Courier New" pitchFamily="49" charset="0"/>
                <a:cs typeface="Courier New" pitchFamily="49" charset="0"/>
              </a:rPr>
              <a:t>)</a:t>
            </a:r>
          </a:p>
          <a:p>
            <a:pPr>
              <a:buNone/>
            </a:pPr>
            <a:endParaRPr lang="en-US" sz="1800" b="1" dirty="0">
              <a:latin typeface="Courier New" pitchFamily="49" charset="0"/>
              <a:cs typeface="Courier New" pitchFamily="49" charset="0"/>
            </a:endParaRPr>
          </a:p>
          <a:p>
            <a:pPr>
              <a:buNone/>
            </a:pPr>
            <a:r>
              <a:rPr lang="en-US" sz="1800" b="1" dirty="0" err="1">
                <a:latin typeface="Courier New" pitchFamily="49" charset="0"/>
                <a:cs typeface="Courier New" pitchFamily="49" charset="0"/>
              </a:rPr>
              <a:t>myList</a:t>
            </a:r>
            <a:r>
              <a:rPr lang="en-US" sz="1800" b="1" dirty="0">
                <a:latin typeface="Courier New" pitchFamily="49" charset="0"/>
                <a:cs typeface="Courier New" pitchFamily="49" charset="0"/>
              </a:rPr>
              <a:t> = [11,22,33]</a:t>
            </a:r>
          </a:p>
          <a:p>
            <a:pPr>
              <a:buNone/>
            </a:pPr>
            <a:r>
              <a:rPr lang="en-US" sz="1800" b="1" dirty="0">
                <a:latin typeface="Courier New" pitchFamily="49" charset="0"/>
                <a:cs typeface="Courier New" pitchFamily="49" charset="0"/>
              </a:rPr>
              <a:t>print "1. List </a:t>
            </a:r>
            <a:r>
              <a:rPr lang="en-US" sz="1800" b="1" dirty="0" err="1">
                <a:latin typeface="Courier New" pitchFamily="49" charset="0"/>
                <a:cs typeface="Courier New" pitchFamily="49" charset="0"/>
              </a:rPr>
              <a:t>is",myList</a:t>
            </a:r>
            <a:endParaRPr lang="en-US" sz="1800" b="1" dirty="0">
              <a:latin typeface="Courier New" pitchFamily="49" charset="0"/>
              <a:cs typeface="Courier New" pitchFamily="49" charset="0"/>
            </a:endParaRPr>
          </a:p>
          <a:p>
            <a:pPr>
              <a:buNone/>
            </a:pPr>
            <a:r>
              <a:rPr lang="en-US" sz="1800" b="1" dirty="0" err="1">
                <a:latin typeface="Courier New" pitchFamily="49" charset="0"/>
                <a:cs typeface="Courier New" pitchFamily="49" charset="0"/>
              </a:rPr>
              <a:t>doubleList</a:t>
            </a:r>
            <a:r>
              <a:rPr lang="en-US" sz="1800" b="1" dirty="0">
                <a:latin typeface="Courier New" pitchFamily="49" charset="0"/>
                <a:cs typeface="Courier New" pitchFamily="49" charset="0"/>
              </a:rPr>
              <a:t>()</a:t>
            </a:r>
          </a:p>
          <a:p>
            <a:pPr>
              <a:buNone/>
            </a:pPr>
            <a:r>
              <a:rPr lang="en-US" sz="1800" b="1" dirty="0">
                <a:latin typeface="Courier New" pitchFamily="49" charset="0"/>
                <a:cs typeface="Courier New" pitchFamily="49" charset="0"/>
              </a:rPr>
              <a:t>print "2. List </a:t>
            </a:r>
            <a:r>
              <a:rPr lang="en-US" sz="1800" b="1" dirty="0" err="1">
                <a:latin typeface="Courier New" pitchFamily="49" charset="0"/>
                <a:cs typeface="Courier New" pitchFamily="49" charset="0"/>
              </a:rPr>
              <a:t>is",myList</a:t>
            </a:r>
            <a:endParaRPr lang="en-US" sz="1800" b="1" dirty="0">
              <a:latin typeface="Courier New" pitchFamily="49" charset="0"/>
              <a:cs typeface="Courier New" pitchFamily="49" charset="0"/>
            </a:endParaRPr>
          </a:p>
          <a:p>
            <a:pPr>
              <a:buNone/>
            </a:pPr>
            <a:endParaRPr lang="en-US" sz="1800" b="1" dirty="0">
              <a:latin typeface="Courier New" pitchFamily="49" charset="0"/>
              <a:cs typeface="Courier New" pitchFamily="49" charset="0"/>
            </a:endParaRPr>
          </a:p>
          <a:p>
            <a:pPr>
              <a:buNone/>
            </a:pPr>
            <a:r>
              <a:rPr lang="en-US" sz="1800" b="1" dirty="0">
                <a:solidFill>
                  <a:schemeClr val="tx2">
                    <a:lumMod val="60000"/>
                    <a:lumOff val="40000"/>
                  </a:schemeClr>
                </a:solidFill>
                <a:latin typeface="Courier New" pitchFamily="49" charset="0"/>
                <a:cs typeface="Courier New" pitchFamily="49" charset="0"/>
              </a:rPr>
              <a:t>1. List is [11, 22, 33]</a:t>
            </a:r>
          </a:p>
          <a:p>
            <a:pPr>
              <a:buNone/>
            </a:pPr>
            <a:r>
              <a:rPr lang="en-US" sz="1800" b="1" dirty="0">
                <a:solidFill>
                  <a:schemeClr val="tx2">
                    <a:lumMod val="60000"/>
                    <a:lumOff val="40000"/>
                  </a:schemeClr>
                </a:solidFill>
                <a:latin typeface="Courier New" pitchFamily="49" charset="0"/>
                <a:cs typeface="Courier New" pitchFamily="49" charset="0"/>
              </a:rPr>
              <a:t>2. List is [11, 22, 33, 11, 22, 33]</a:t>
            </a:r>
          </a:p>
          <a:p>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Objects</a:t>
            </a:r>
          </a:p>
        </p:txBody>
      </p:sp>
      <p:sp>
        <p:nvSpPr>
          <p:cNvPr id="3" name="Content Placeholder 2"/>
          <p:cNvSpPr>
            <a:spLocks noGrp="1"/>
          </p:cNvSpPr>
          <p:nvPr>
            <p:ph idx="1"/>
          </p:nvPr>
        </p:nvSpPr>
        <p:spPr/>
        <p:txBody>
          <a:bodyPr/>
          <a:lstStyle/>
          <a:p>
            <a:r>
              <a:rPr lang="en-US" dirty="0"/>
              <a:t>When a function refers to a global object it can still use </a:t>
            </a:r>
            <a:r>
              <a:rPr lang="en-US" u="sng" dirty="0"/>
              <a:t>methods of the object </a:t>
            </a:r>
            <a:r>
              <a:rPr lang="en-US" dirty="0"/>
              <a:t>to change it</a:t>
            </a:r>
          </a:p>
          <a:p>
            <a:pPr>
              <a:buNone/>
            </a:pPr>
            <a:r>
              <a:rPr lang="en-US" sz="2400" b="1" dirty="0" err="1">
                <a:latin typeface="Courier New" pitchFamily="49" charset="0"/>
                <a:cs typeface="Courier New" pitchFamily="49" charset="0"/>
              </a:rPr>
              <a:t>myList</a:t>
            </a:r>
            <a:r>
              <a:rPr lang="en-US" sz="2400" b="1" dirty="0">
                <a:latin typeface="Courier New" pitchFamily="49" charset="0"/>
                <a:cs typeface="Courier New" pitchFamily="49" charset="0"/>
              </a:rPr>
              <a:t> = [1,2,4]</a:t>
            </a:r>
          </a:p>
          <a:p>
            <a:pPr>
              <a:buNone/>
            </a:pPr>
            <a:r>
              <a:rPr lang="en-US" sz="2400" b="1" dirty="0">
                <a:latin typeface="Courier New" pitchFamily="49" charset="0"/>
                <a:cs typeface="Courier New" pitchFamily="49" charset="0"/>
              </a:rPr>
              <a:t>def </a:t>
            </a:r>
            <a:r>
              <a:rPr lang="en-US" sz="2400" b="1" dirty="0" err="1">
                <a:latin typeface="Courier New" pitchFamily="49" charset="0"/>
                <a:cs typeface="Courier New" pitchFamily="49" charset="0"/>
              </a:rPr>
              <a:t>addItem</a:t>
            </a:r>
            <a:r>
              <a:rPr lang="en-US" sz="2400" b="1" dirty="0">
                <a:latin typeface="Courier New" pitchFamily="49" charset="0"/>
                <a:cs typeface="Courier New" pitchFamily="49" charset="0"/>
              </a:rPr>
              <a:t>(item):</a:t>
            </a: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myList</a:t>
            </a:r>
            <a:r>
              <a:rPr lang="en-US" sz="2400" b="1" dirty="0">
                <a:latin typeface="Courier New" pitchFamily="49" charset="0"/>
                <a:cs typeface="Courier New" pitchFamily="49" charset="0"/>
              </a:rPr>
              <a:t> += item  #this will NOT work</a:t>
            </a:r>
          </a:p>
          <a:p>
            <a:pPr>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myList.append</a:t>
            </a:r>
            <a:r>
              <a:rPr lang="en-US" sz="2400" b="1" dirty="0">
                <a:latin typeface="Courier New" pitchFamily="49" charset="0"/>
                <a:cs typeface="Courier New" pitchFamily="49" charset="0"/>
              </a:rPr>
              <a:t>(item) #this does work</a:t>
            </a:r>
          </a:p>
          <a:p>
            <a:r>
              <a:rPr lang="en-US" dirty="0"/>
              <a:t>The difference is that += is an operator while append() is a List method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Global Variable Controversy</a:t>
            </a:r>
          </a:p>
        </p:txBody>
      </p:sp>
      <p:sp>
        <p:nvSpPr>
          <p:cNvPr id="5" name="Content Placeholder 4"/>
          <p:cNvSpPr>
            <a:spLocks noGrp="1"/>
          </p:cNvSpPr>
          <p:nvPr>
            <p:ph idx="1"/>
          </p:nvPr>
        </p:nvSpPr>
        <p:spPr/>
        <p:txBody>
          <a:bodyPr/>
          <a:lstStyle/>
          <a:p>
            <a:r>
              <a:rPr lang="en-US" dirty="0"/>
              <a:t>W.A. </a:t>
            </a:r>
            <a:r>
              <a:rPr lang="en-US" dirty="0" err="1"/>
              <a:t>Wulf</a:t>
            </a:r>
            <a:r>
              <a:rPr lang="en-US" dirty="0"/>
              <a:t>, M. Shaw; Global Variables Considered Harmful, ACM SIGPLAN Notices 8:2, Feb 1973, pp. 80-86</a:t>
            </a:r>
          </a:p>
          <a:p>
            <a:r>
              <a:rPr lang="en-US" sz="2400" dirty="0"/>
              <a:t>"Considered by many to be one of the classic papers of computer science. Nowadays seems obvious - global variables enjoy a reputation only slightly better than that of the infamous </a:t>
            </a:r>
            <a:r>
              <a:rPr lang="en-US" sz="2400" dirty="0" err="1"/>
              <a:t>GoTo</a:t>
            </a:r>
            <a:r>
              <a:rPr lang="en-US" sz="2400" dirty="0"/>
              <a:t> statement. I still use '</a:t>
            </a:r>
            <a:r>
              <a:rPr lang="en-US" sz="2400" dirty="0" err="1"/>
              <a:t>em</a:t>
            </a:r>
            <a:r>
              <a:rPr lang="en-US" sz="2400" dirty="0"/>
              <a:t> occasionally, but cringe whenever I do."</a:t>
            </a:r>
          </a:p>
          <a:p>
            <a:r>
              <a:rPr lang="en-US" sz="2400" dirty="0">
                <a:hlinkClick r:id="rId2"/>
              </a:rPr>
              <a:t>http://c2.com/cgi/wiki?GlobalVariablesConsideredHarmful</a:t>
            </a: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are Global Variables Evil?</a:t>
            </a:r>
          </a:p>
        </p:txBody>
      </p:sp>
      <p:sp>
        <p:nvSpPr>
          <p:cNvPr id="5" name="Content Placeholder 4"/>
          <p:cNvSpPr>
            <a:spLocks noGrp="1"/>
          </p:cNvSpPr>
          <p:nvPr>
            <p:ph idx="1"/>
          </p:nvPr>
        </p:nvSpPr>
        <p:spPr/>
        <p:txBody>
          <a:bodyPr/>
          <a:lstStyle/>
          <a:p>
            <a:r>
              <a:rPr lang="en-US" dirty="0"/>
              <a:t>Beginning programmers are often advised that "global variables are evil" and should be avoided at all cost</a:t>
            </a:r>
          </a:p>
          <a:p>
            <a:r>
              <a:rPr lang="en-US" dirty="0"/>
              <a:t>The primary reasons are </a:t>
            </a:r>
          </a:p>
          <a:p>
            <a:pPr lvl="1"/>
            <a:r>
              <a:rPr lang="en-US" dirty="0"/>
              <a:t>Bugs due to unintentional or accidental modification</a:t>
            </a:r>
          </a:p>
          <a:p>
            <a:pPr lvl="1"/>
            <a:r>
              <a:rPr lang="en-US" dirty="0" err="1"/>
              <a:t>Globals</a:t>
            </a:r>
            <a:r>
              <a:rPr lang="en-US" dirty="0"/>
              <a:t> may be contrary to the design philosophy of a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a:t>Consider the Following "Program"</a:t>
            </a:r>
          </a:p>
        </p:txBody>
      </p:sp>
      <p:sp>
        <p:nvSpPr>
          <p:cNvPr id="17411" name="Rectangle 4"/>
          <p:cNvSpPr>
            <a:spLocks noChangeArrowheads="1"/>
          </p:cNvSpPr>
          <p:nvPr/>
        </p:nvSpPr>
        <p:spPr bwMode="auto">
          <a:xfrm>
            <a:off x="228600" y="1524000"/>
            <a:ext cx="6553200" cy="3416300"/>
          </a:xfrm>
          <a:prstGeom prst="rect">
            <a:avLst/>
          </a:prstGeom>
          <a:noFill/>
          <a:ln w="9525">
            <a:noFill/>
            <a:miter lim="800000"/>
            <a:headEnd/>
            <a:tailEnd/>
          </a:ln>
        </p:spPr>
        <p:txBody>
          <a:bodyPr>
            <a:spAutoFit/>
          </a:bodyPr>
          <a:lstStyle/>
          <a:p>
            <a:pPr eaLnBrk="1" hangingPunct="1"/>
            <a:r>
              <a:rPr lang="en-US" b="1" dirty="0">
                <a:latin typeface="Courier New" pitchFamily="49" charset="0"/>
                <a:cs typeface="Courier New" pitchFamily="49" charset="0"/>
              </a:rPr>
              <a:t>word =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err="1">
                <a:latin typeface="Courier New" pitchFamily="49" charset="0"/>
                <a:cs typeface="Courier New" pitchFamily="49" charset="0"/>
              </a:rPr>
              <a:t>GameDone</a:t>
            </a:r>
            <a:r>
              <a:rPr lang="en-US" b="1" dirty="0">
                <a:latin typeface="Courier New" pitchFamily="49" charset="0"/>
                <a:cs typeface="Courier New" pitchFamily="49" charset="0"/>
              </a:rPr>
              <a:t> = False</a:t>
            </a:r>
          </a:p>
          <a:p>
            <a:pPr eaLnBrk="1" hangingPunct="1"/>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GameDone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displayHiddenWord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if </a:t>
            </a:r>
            <a:r>
              <a:rPr lang="en-US" b="1" dirty="0" err="1">
                <a:latin typeface="Courier New" pitchFamily="49" charset="0"/>
                <a:cs typeface="Courier New" pitchFamily="49" charset="0"/>
              </a:rPr>
              <a:t>gameWon</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"CONGRATULATIONS -- You Won!"</a:t>
            </a:r>
          </a:p>
          <a:p>
            <a:pPr eaLnBrk="1" hangingPunct="1"/>
            <a:r>
              <a:rPr lang="en-US" b="1" dirty="0">
                <a:latin typeface="Courier New" pitchFamily="49" charset="0"/>
                <a:cs typeface="Courier New" pitchFamily="49" charset="0"/>
              </a:rPr>
              <a:t>else:</a:t>
            </a:r>
          </a:p>
          <a:p>
            <a:pPr eaLnBrk="1" hangingPunct="1"/>
            <a:r>
              <a:rPr lang="en-US" b="1" dirty="0">
                <a:latin typeface="Courier New" pitchFamily="49" charset="0"/>
                <a:cs typeface="Courier New" pitchFamily="49" charset="0"/>
              </a:rPr>
              <a:t>    print "You lost. Sorry."</a:t>
            </a:r>
          </a:p>
        </p:txBody>
      </p:sp>
      <p:sp>
        <p:nvSpPr>
          <p:cNvPr id="6" name="TextBox 5"/>
          <p:cNvSpPr txBox="1">
            <a:spLocks noChangeArrowheads="1"/>
          </p:cNvSpPr>
          <p:nvPr/>
        </p:nvSpPr>
        <p:spPr bwMode="auto">
          <a:xfrm>
            <a:off x="3505200" y="1600200"/>
            <a:ext cx="5638800" cy="461665"/>
          </a:xfrm>
          <a:prstGeom prst="rect">
            <a:avLst/>
          </a:prstGeom>
          <a:solidFill>
            <a:srgbClr val="FFC000"/>
          </a:solidFill>
          <a:ln w="9525">
            <a:noFill/>
            <a:miter lim="800000"/>
            <a:headEnd/>
            <a:tailEnd/>
          </a:ln>
        </p:spPr>
        <p:txBody>
          <a:bodyPr>
            <a:spAutoFit/>
          </a:bodyPr>
          <a:lstStyle/>
          <a:p>
            <a:pPr algn="ctr" eaLnBrk="1" hangingPunct="1"/>
            <a:r>
              <a:rPr lang="en-US" sz="2400" dirty="0"/>
              <a:t>This program will not run. Why not?</a:t>
            </a:r>
          </a:p>
        </p:txBody>
      </p:sp>
      <p:sp>
        <p:nvSpPr>
          <p:cNvPr id="7" name="TextBox 6"/>
          <p:cNvSpPr txBox="1">
            <a:spLocks noChangeArrowheads="1"/>
          </p:cNvSpPr>
          <p:nvPr/>
        </p:nvSpPr>
        <p:spPr bwMode="auto">
          <a:xfrm>
            <a:off x="914400" y="5638800"/>
            <a:ext cx="5638800" cy="461665"/>
          </a:xfrm>
          <a:prstGeom prst="rect">
            <a:avLst/>
          </a:prstGeom>
          <a:solidFill>
            <a:srgbClr val="FFC000"/>
          </a:solidFill>
          <a:ln w="9525">
            <a:noFill/>
            <a:miter lim="800000"/>
            <a:headEnd/>
            <a:tailEnd/>
          </a:ln>
        </p:spPr>
        <p:txBody>
          <a:bodyPr>
            <a:spAutoFit/>
          </a:bodyPr>
          <a:lstStyle/>
          <a:p>
            <a:pPr algn="ctr" eaLnBrk="1" hangingPunct="1"/>
            <a:r>
              <a:rPr lang="en-US" sz="2400" dirty="0"/>
              <a:t>Solution:  Add function stubs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Global Variables</a:t>
            </a:r>
          </a:p>
        </p:txBody>
      </p:sp>
      <p:sp>
        <p:nvSpPr>
          <p:cNvPr id="5" name="Content Placeholder 4"/>
          <p:cNvSpPr>
            <a:spLocks noGrp="1"/>
          </p:cNvSpPr>
          <p:nvPr>
            <p:ph idx="1"/>
          </p:nvPr>
        </p:nvSpPr>
        <p:spPr/>
        <p:txBody>
          <a:bodyPr/>
          <a:lstStyle/>
          <a:p>
            <a:r>
              <a:rPr lang="en-US" dirty="0"/>
              <a:t>In the abstract:</a:t>
            </a:r>
          </a:p>
          <a:p>
            <a:pPr lvl="1"/>
            <a:r>
              <a:rPr lang="en-US" dirty="0"/>
              <a:t>When a program or module is a "state machine" where the state of the program is global and relevant to all parts of the program </a:t>
            </a:r>
          </a:p>
          <a:p>
            <a:r>
              <a:rPr lang="en-US" dirty="0"/>
              <a:t>Hangman (and some other games) fit this description</a:t>
            </a:r>
          </a:p>
          <a:p>
            <a:pPr lvl="1"/>
            <a:r>
              <a:rPr lang="en-US" dirty="0"/>
              <a:t>As the game progresses, the gallows state, the visible letters in the masked word, and the letters guessed so far comprise the state of the game</a:t>
            </a:r>
          </a:p>
        </p:txBody>
      </p:sp>
    </p:spTree>
    <p:extLst>
      <p:ext uri="{BB962C8B-B14F-4D97-AF65-F5344CB8AC3E}">
        <p14:creationId xmlns:p14="http://schemas.microsoft.com/office/powerpoint/2010/main" val="7962729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Variables</a:t>
            </a:r>
          </a:p>
        </p:txBody>
      </p:sp>
      <p:sp>
        <p:nvSpPr>
          <p:cNvPr id="3" name="Content Placeholder 2"/>
          <p:cNvSpPr>
            <a:spLocks noGrp="1"/>
          </p:cNvSpPr>
          <p:nvPr>
            <p:ph idx="1"/>
          </p:nvPr>
        </p:nvSpPr>
        <p:spPr/>
        <p:txBody>
          <a:bodyPr/>
          <a:lstStyle/>
          <a:p>
            <a:r>
              <a:rPr lang="en-US" dirty="0"/>
              <a:t>There are certainly many errors attributable to unintended modification of a global variable</a:t>
            </a:r>
          </a:p>
          <a:p>
            <a:pPr lvl="1"/>
            <a:r>
              <a:rPr lang="en-US" dirty="0"/>
              <a:t>This is the main reason for the Python rules</a:t>
            </a:r>
          </a:p>
          <a:p>
            <a:r>
              <a:rPr lang="en-US" dirty="0"/>
              <a:t>Judiciously used they can be a valuable tool in writing clean, maintainable code</a:t>
            </a:r>
          </a:p>
          <a:p>
            <a:pPr lvl="1"/>
            <a:r>
              <a:rPr lang="en-US" dirty="0"/>
              <a:t>The key is "judicious use"</a:t>
            </a:r>
          </a:p>
          <a:p>
            <a:pPr lvl="1"/>
            <a:r>
              <a:rPr lang="en-US" dirty="0"/>
              <a:t>Careless usage is just one aspect of sloppy code</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a:t>
            </a:r>
          </a:p>
        </p:txBody>
      </p:sp>
      <p:sp>
        <p:nvSpPr>
          <p:cNvPr id="3" name="Content Placeholder 2"/>
          <p:cNvSpPr>
            <a:spLocks noGrp="1"/>
          </p:cNvSpPr>
          <p:nvPr>
            <p:ph idx="1"/>
          </p:nvPr>
        </p:nvSpPr>
        <p:spPr/>
        <p:txBody>
          <a:bodyPr/>
          <a:lstStyle/>
          <a:p>
            <a:r>
              <a:rPr lang="en-US" dirty="0"/>
              <a:t>Very soon we'll start on building objects. </a:t>
            </a:r>
          </a:p>
          <a:p>
            <a:r>
              <a:rPr lang="en-US" dirty="0"/>
              <a:t>Many of the issues associated with global variables, local variables etc. disappear with objects</a:t>
            </a:r>
          </a:p>
          <a:p>
            <a:r>
              <a:rPr lang="en-US" dirty="0"/>
              <a:t>An object "packages" data and functions together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Dragon Realm</a:t>
            </a:r>
          </a:p>
        </p:txBody>
      </p:sp>
      <p:sp>
        <p:nvSpPr>
          <p:cNvPr id="3" name="Content Placeholder 2"/>
          <p:cNvSpPr>
            <a:spLocks noGrp="1"/>
          </p:cNvSpPr>
          <p:nvPr>
            <p:ph idx="1"/>
          </p:nvPr>
        </p:nvSpPr>
        <p:spPr/>
        <p:txBody>
          <a:bodyPr/>
          <a:lstStyle/>
          <a:p>
            <a:r>
              <a:rPr lang="en-US" dirty="0"/>
              <a:t>Let's take a quick look at </a:t>
            </a:r>
            <a:r>
              <a:rPr lang="en-US" dirty="0" err="1"/>
              <a:t>Sweigart's</a:t>
            </a:r>
            <a:r>
              <a:rPr lang="en-US" dirty="0"/>
              <a:t> Dragon Realm, which is a barebones start to a text adventure game </a:t>
            </a:r>
          </a:p>
          <a:p>
            <a:r>
              <a:rPr lang="en-US" dirty="0"/>
              <a:t>We will redo this game in a graphical version next week or so. </a:t>
            </a:r>
          </a:p>
          <a:p>
            <a:r>
              <a:rPr lang="en-US" dirty="0"/>
              <a:t>In the meantime, if you're considering an adventure game for project 1, this might be handy</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Game Loop</a:t>
            </a:r>
          </a:p>
        </p:txBody>
      </p:sp>
      <p:sp>
        <p:nvSpPr>
          <p:cNvPr id="3" name="Content Placeholder 2"/>
          <p:cNvSpPr>
            <a:spLocks noGrp="1"/>
          </p:cNvSpPr>
          <p:nvPr>
            <p:ph idx="1"/>
          </p:nvPr>
        </p:nvSpPr>
        <p:spPr/>
        <p:txBody>
          <a:bodyPr/>
          <a:lstStyle/>
          <a:p>
            <a:pPr>
              <a:buNone/>
            </a:pPr>
            <a:r>
              <a:rPr lang="en-US" sz="2000" b="1" dirty="0" err="1">
                <a:latin typeface="Courier New" pitchFamily="49" charset="0"/>
                <a:cs typeface="Courier New" pitchFamily="49" charset="0"/>
              </a:rPr>
              <a:t>playAgain</a:t>
            </a:r>
            <a:r>
              <a:rPr lang="en-US" sz="2000" b="1" dirty="0">
                <a:latin typeface="Courier New" pitchFamily="49" charset="0"/>
                <a:cs typeface="Courier New" pitchFamily="49" charset="0"/>
              </a:rPr>
              <a:t> = 'yes'</a:t>
            </a:r>
          </a:p>
          <a:p>
            <a:pPr>
              <a:buNone/>
            </a:pPr>
            <a:r>
              <a:rPr lang="en-US" sz="2000" b="1" dirty="0">
                <a:latin typeface="Courier New" pitchFamily="49" charset="0"/>
                <a:cs typeface="Courier New" pitchFamily="49" charset="0"/>
              </a:rPr>
              <a:t>while </a:t>
            </a:r>
            <a:r>
              <a:rPr lang="en-US" sz="2000" b="1" dirty="0" err="1">
                <a:latin typeface="Courier New" pitchFamily="49" charset="0"/>
                <a:cs typeface="Courier New" pitchFamily="49" charset="0"/>
              </a:rPr>
              <a:t>playAgain</a:t>
            </a:r>
            <a:r>
              <a:rPr lang="en-US" sz="2000" b="1" dirty="0">
                <a:latin typeface="Courier New" pitchFamily="49" charset="0"/>
                <a:cs typeface="Courier New" pitchFamily="49" charset="0"/>
              </a:rPr>
              <a:t> == 'yes' or </a:t>
            </a:r>
            <a:r>
              <a:rPr lang="en-US" sz="2000" b="1" dirty="0" err="1">
                <a:latin typeface="Courier New" pitchFamily="49" charset="0"/>
                <a:cs typeface="Courier New" pitchFamily="49" charset="0"/>
              </a:rPr>
              <a:t>playAgain</a:t>
            </a:r>
            <a:r>
              <a:rPr lang="en-US" sz="2000" b="1" dirty="0">
                <a:latin typeface="Courier New" pitchFamily="49" charset="0"/>
                <a:cs typeface="Courier New" pitchFamily="49" charset="0"/>
              </a:rPr>
              <a:t> == 'y':</a:t>
            </a:r>
          </a:p>
          <a:p>
            <a:pPr>
              <a:buNone/>
            </a:pP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displayIntro</a:t>
            </a:r>
            <a:r>
              <a:rPr lang="en-US" sz="2000" b="1" dirty="0">
                <a:latin typeface="Courier New" pitchFamily="49" charset="0"/>
                <a:cs typeface="Courier New" pitchFamily="49" charset="0"/>
              </a:rPr>
              <a:t>()</a:t>
            </a:r>
          </a:p>
          <a:p>
            <a:pPr>
              <a:buNone/>
            </a:pP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caveNumber</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chooseCave</a:t>
            </a:r>
            <a:r>
              <a:rPr lang="en-US" sz="2000" b="1" dirty="0">
                <a:latin typeface="Courier New" pitchFamily="49" charset="0"/>
                <a:cs typeface="Courier New" pitchFamily="49" charset="0"/>
              </a:rPr>
              <a:t>()</a:t>
            </a:r>
          </a:p>
          <a:p>
            <a:pPr>
              <a:buNone/>
            </a:pP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checkCave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caveNumber</a:t>
            </a:r>
            <a:r>
              <a:rPr lang="en-US" sz="2000" b="1" dirty="0">
                <a:latin typeface="Courier New" pitchFamily="49" charset="0"/>
                <a:cs typeface="Courier New" pitchFamily="49" charset="0"/>
              </a:rPr>
              <a:t>)</a:t>
            </a:r>
          </a:p>
          <a:p>
            <a:pPr>
              <a:buNone/>
            </a:pPr>
            <a:endParaRPr lang="en-US" sz="2000" b="1" dirty="0">
              <a:latin typeface="Courier New" pitchFamily="49" charset="0"/>
              <a:cs typeface="Courier New" pitchFamily="49" charset="0"/>
            </a:endParaRPr>
          </a:p>
          <a:p>
            <a:pPr>
              <a:buNone/>
            </a:pPr>
            <a:r>
              <a:rPr lang="en-US" sz="2000" b="1" dirty="0">
                <a:latin typeface="Courier New" pitchFamily="49" charset="0"/>
                <a:cs typeface="Courier New" pitchFamily="49" charset="0"/>
              </a:rPr>
              <a:t>    print('Do you want to play again? (yes or no)')</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playAgain</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raw_input</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 Intro</a:t>
            </a:r>
          </a:p>
        </p:txBody>
      </p:sp>
      <p:sp>
        <p:nvSpPr>
          <p:cNvPr id="3" name="Content Placeholder 2"/>
          <p:cNvSpPr>
            <a:spLocks noGrp="1"/>
          </p:cNvSpPr>
          <p:nvPr>
            <p:ph idx="1"/>
          </p:nvPr>
        </p:nvSpPr>
        <p:spPr/>
        <p:txBody>
          <a:bodyPr/>
          <a:lstStyle/>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displayIntro</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print """\</a:t>
            </a:r>
          </a:p>
          <a:p>
            <a:pPr>
              <a:buNone/>
            </a:pPr>
            <a:r>
              <a:rPr lang="en-US" sz="2000" b="1" dirty="0">
                <a:latin typeface="Courier New" pitchFamily="49" charset="0"/>
                <a:cs typeface="Courier New" pitchFamily="49" charset="0"/>
              </a:rPr>
              <a:t>You are in a land full of dragons.</a:t>
            </a:r>
          </a:p>
          <a:p>
            <a:pPr>
              <a:buNone/>
            </a:pPr>
            <a:r>
              <a:rPr lang="en-US" sz="2000" b="1" dirty="0">
                <a:latin typeface="Courier New" pitchFamily="49" charset="0"/>
                <a:cs typeface="Courier New" pitchFamily="49" charset="0"/>
              </a:rPr>
              <a:t>In front of you, you see two caves.</a:t>
            </a:r>
          </a:p>
          <a:p>
            <a:pPr>
              <a:buNone/>
            </a:pPr>
            <a:r>
              <a:rPr lang="en-US" sz="2000" b="1" dirty="0">
                <a:latin typeface="Courier New" pitchFamily="49" charset="0"/>
                <a:cs typeface="Courier New" pitchFamily="49" charset="0"/>
              </a:rPr>
              <a:t>In one cave, the dragon is friendly</a:t>
            </a:r>
          </a:p>
          <a:p>
            <a:pPr>
              <a:buNone/>
            </a:pPr>
            <a:r>
              <a:rPr lang="en-US" sz="2000" b="1" dirty="0">
                <a:latin typeface="Courier New" pitchFamily="49" charset="0"/>
                <a:cs typeface="Courier New" pitchFamily="49" charset="0"/>
              </a:rPr>
              <a:t>and will share his treasure with you.</a:t>
            </a:r>
          </a:p>
          <a:p>
            <a:pPr>
              <a:buNone/>
            </a:pPr>
            <a:r>
              <a:rPr lang="en-US" sz="2000" b="1" dirty="0">
                <a:latin typeface="Courier New" pitchFamily="49" charset="0"/>
                <a:cs typeface="Courier New" pitchFamily="49" charset="0"/>
              </a:rPr>
              <a:t>The other dragon is greedy and hungry,</a:t>
            </a:r>
          </a:p>
          <a:p>
            <a:pPr>
              <a:buNone/>
            </a:pPr>
            <a:r>
              <a:rPr lang="en-US" sz="2000" b="1" dirty="0">
                <a:latin typeface="Courier New" pitchFamily="49" charset="0"/>
                <a:cs typeface="Courier New" pitchFamily="49" charset="0"/>
              </a:rPr>
              <a:t>and will eat you on sight.</a:t>
            </a:r>
          </a:p>
          <a:p>
            <a:pPr>
              <a:buNone/>
            </a:pPr>
            <a:r>
              <a:rPr lang="en-US" sz="2000" b="1" dirty="0">
                <a:latin typeface="Courier New" pitchFamily="49" charset="0"/>
                <a:cs typeface="Courier New" pitchFamily="49" charset="0"/>
              </a:rPr>
              <a: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ChooseCave</a:t>
            </a:r>
            <a:r>
              <a:rPr lang="en-US" dirty="0"/>
              <a:t>()</a:t>
            </a:r>
          </a:p>
        </p:txBody>
      </p:sp>
      <p:sp>
        <p:nvSpPr>
          <p:cNvPr id="3" name="Content Placeholder 2"/>
          <p:cNvSpPr>
            <a:spLocks noGrp="1"/>
          </p:cNvSpPr>
          <p:nvPr>
            <p:ph idx="1"/>
          </p:nvPr>
        </p:nvSpPr>
        <p:spPr>
          <a:xfrm>
            <a:off x="457200" y="1600200"/>
            <a:ext cx="8686800" cy="4525963"/>
          </a:xfrm>
        </p:spPr>
        <p:txBody>
          <a:bodyPr/>
          <a:lstStyle/>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chooseCave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cave = ''</a:t>
            </a:r>
          </a:p>
          <a:p>
            <a:pPr>
              <a:buNone/>
            </a:pPr>
            <a:r>
              <a:rPr lang="en-US" sz="2000" b="1" dirty="0">
                <a:latin typeface="Courier New" pitchFamily="49" charset="0"/>
                <a:cs typeface="Courier New" pitchFamily="49" charset="0"/>
              </a:rPr>
              <a:t>    while cave != '1' and cave != '2':</a:t>
            </a:r>
          </a:p>
          <a:p>
            <a:pPr>
              <a:buNone/>
            </a:pPr>
            <a:r>
              <a:rPr lang="en-US" sz="2000" b="1" dirty="0">
                <a:latin typeface="Courier New" pitchFamily="49" charset="0"/>
                <a:cs typeface="Courier New" pitchFamily="49" charset="0"/>
              </a:rPr>
              <a:t>        print('Which cave will you go into? (1 or 2)')</a:t>
            </a:r>
          </a:p>
          <a:p>
            <a:pPr>
              <a:buNone/>
            </a:pPr>
            <a:r>
              <a:rPr lang="en-US" sz="2000" b="1" dirty="0">
                <a:latin typeface="Courier New" pitchFamily="49" charset="0"/>
                <a:cs typeface="Courier New" pitchFamily="49" charset="0"/>
              </a:rPr>
              <a:t>        cave = </a:t>
            </a:r>
            <a:r>
              <a:rPr lang="en-US" sz="2000" b="1" dirty="0" err="1">
                <a:latin typeface="Courier New" pitchFamily="49" charset="0"/>
                <a:cs typeface="Courier New" pitchFamily="49" charset="0"/>
              </a:rPr>
              <a:t>raw_input</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return cave</a:t>
            </a:r>
          </a:p>
          <a:p>
            <a:pPr>
              <a:buNone/>
            </a:pPr>
            <a:endParaRPr lang="en-US" sz="2000" b="1" dirty="0">
              <a:latin typeface="Courier New" pitchFamily="49" charset="0"/>
              <a:cs typeface="Courier New"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Introducing Time…</a:t>
            </a:r>
          </a:p>
        </p:txBody>
      </p:sp>
      <p:sp>
        <p:nvSpPr>
          <p:cNvPr id="3" name="Content Placeholder 2"/>
          <p:cNvSpPr>
            <a:spLocks noGrp="1"/>
          </p:cNvSpPr>
          <p:nvPr>
            <p:ph idx="1"/>
          </p:nvPr>
        </p:nvSpPr>
        <p:spPr/>
        <p:txBody>
          <a:bodyPr/>
          <a:lstStyle/>
          <a:p>
            <a:r>
              <a:rPr lang="en-US" dirty="0"/>
              <a:t>For the next function we need </a:t>
            </a:r>
          </a:p>
          <a:p>
            <a:pPr lvl="1">
              <a:buNone/>
            </a:pPr>
            <a:r>
              <a:rPr lang="en-US" b="1" dirty="0">
                <a:latin typeface="Courier New" pitchFamily="49" charset="0"/>
                <a:cs typeface="Courier New" pitchFamily="49" charset="0"/>
              </a:rPr>
              <a:t>import random</a:t>
            </a:r>
          </a:p>
          <a:p>
            <a:pPr lvl="1">
              <a:buNone/>
            </a:pPr>
            <a:r>
              <a:rPr lang="en-US" b="1" dirty="0">
                <a:latin typeface="Courier New" pitchFamily="49" charset="0"/>
                <a:cs typeface="Courier New" pitchFamily="49" charset="0"/>
              </a:rPr>
              <a:t>import time</a:t>
            </a:r>
          </a:p>
          <a:p>
            <a:r>
              <a:rPr lang="en-US" dirty="0"/>
              <a:t>For time see </a:t>
            </a:r>
            <a:r>
              <a:rPr lang="en-US" dirty="0">
                <a:hlinkClick r:id="rId2"/>
              </a:rPr>
              <a:t>https://docs.python.org/2/library/time.html</a:t>
            </a:r>
            <a:endParaRPr lang="en-US" dirty="0"/>
          </a:p>
          <a:p>
            <a:r>
              <a:rPr lang="en-US" dirty="0"/>
              <a:t>This is a complex module as it includes everything need to deal with time, but we're only interested in one simple function…</a:t>
            </a:r>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a:t>
            </a:r>
          </a:p>
        </p:txBody>
      </p:sp>
      <p:sp>
        <p:nvSpPr>
          <p:cNvPr id="3" name="Content Placeholder 2"/>
          <p:cNvSpPr>
            <a:spLocks noGrp="1"/>
          </p:cNvSpPr>
          <p:nvPr>
            <p:ph idx="1"/>
          </p:nvPr>
        </p:nvSpPr>
        <p:spPr/>
        <p:txBody>
          <a:bodyPr/>
          <a:lstStyle/>
          <a:p>
            <a:r>
              <a:rPr lang="en-US" b="1" dirty="0" err="1">
                <a:latin typeface="Courier New" pitchFamily="49" charset="0"/>
                <a:cs typeface="Courier New" pitchFamily="49" charset="0"/>
              </a:rPr>
              <a:t>time.sleep</a:t>
            </a:r>
            <a:r>
              <a:rPr lang="en-US" b="1" dirty="0">
                <a:latin typeface="Courier New" pitchFamily="49" charset="0"/>
                <a:cs typeface="Courier New" pitchFamily="49" charset="0"/>
              </a:rPr>
              <a:t>(</a:t>
            </a:r>
            <a:r>
              <a:rPr lang="en-US" b="1" i="1" dirty="0" err="1">
                <a:latin typeface="Courier New" pitchFamily="49" charset="0"/>
                <a:cs typeface="Courier New" pitchFamily="49" charset="0"/>
              </a:rPr>
              <a:t>secs</a:t>
            </a:r>
            <a:r>
              <a:rPr lang="en-US" b="1" dirty="0">
                <a:latin typeface="Courier New" pitchFamily="49" charset="0"/>
                <a:cs typeface="Courier New" pitchFamily="49" charset="0"/>
              </a:rPr>
              <a:t>)</a:t>
            </a:r>
          </a:p>
          <a:p>
            <a:r>
              <a:rPr lang="en-US" sz="2800" dirty="0"/>
              <a:t>Suspend execution for the given number of seconds. The argument may be a floating point number to indicate a more precise sleep time. The actual suspension time may be less than that requested because any caught signal will terminate the </a:t>
            </a:r>
            <a:r>
              <a:rPr lang="en-US" sz="2800" dirty="0">
                <a:hlinkClick r:id="rId2" tooltip="time.sleep"/>
              </a:rPr>
              <a:t>sleep()</a:t>
            </a:r>
            <a:r>
              <a:rPr lang="en-US" sz="2800" dirty="0"/>
              <a:t> following execution of that signal’s catching routine. Also, the suspension time may be longer than requested by an arbitrary amount because of the scheduling of other activity in the system.</a:t>
            </a:r>
          </a:p>
          <a:p>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CheckCave</a:t>
            </a:r>
            <a:r>
              <a:rPr lang="en-US" dirty="0"/>
              <a:t>()</a:t>
            </a:r>
          </a:p>
        </p:txBody>
      </p:sp>
      <p:sp>
        <p:nvSpPr>
          <p:cNvPr id="3" name="Content Placeholder 2"/>
          <p:cNvSpPr>
            <a:spLocks noGrp="1"/>
          </p:cNvSpPr>
          <p:nvPr>
            <p:ph idx="1"/>
          </p:nvPr>
        </p:nvSpPr>
        <p:spPr>
          <a:xfrm>
            <a:off x="457200" y="1371600"/>
            <a:ext cx="8686800" cy="5257800"/>
          </a:xfrm>
        </p:spPr>
        <p:txBody>
          <a:bodyPr/>
          <a:lstStyle/>
          <a:p>
            <a:pPr>
              <a:buNone/>
            </a:pPr>
            <a:r>
              <a:rPr lang="en-US" sz="2000" b="1" dirty="0">
                <a:latin typeface="Courier New" pitchFamily="49" charset="0"/>
                <a:cs typeface="Courier New" pitchFamily="49" charset="0"/>
              </a:rPr>
              <a:t>def </a:t>
            </a:r>
            <a:r>
              <a:rPr lang="en-US" sz="2000" b="1" dirty="0" err="1">
                <a:latin typeface="Courier New" pitchFamily="49" charset="0"/>
                <a:cs typeface="Courier New" pitchFamily="49" charset="0"/>
              </a:rPr>
              <a:t>checkCave</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chosenCave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print('You approach the cave...')</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time.sleep</a:t>
            </a:r>
            <a:r>
              <a:rPr lang="en-US" sz="2000" b="1" dirty="0">
                <a:latin typeface="Courier New" pitchFamily="49" charset="0"/>
                <a:cs typeface="Courier New" pitchFamily="49" charset="0"/>
              </a:rPr>
              <a:t>(2)</a:t>
            </a:r>
          </a:p>
          <a:p>
            <a:pPr>
              <a:buNone/>
            </a:pPr>
            <a:r>
              <a:rPr lang="en-US" sz="2000" b="1" dirty="0">
                <a:latin typeface="Courier New" pitchFamily="49" charset="0"/>
                <a:cs typeface="Courier New" pitchFamily="49" charset="0"/>
              </a:rPr>
              <a:t>    print('It is dark and spooky...')</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time.sleep</a:t>
            </a:r>
            <a:r>
              <a:rPr lang="en-US" sz="2000" b="1" dirty="0">
                <a:latin typeface="Courier New" pitchFamily="49" charset="0"/>
                <a:cs typeface="Courier New" pitchFamily="49" charset="0"/>
              </a:rPr>
              <a:t>(2)</a:t>
            </a:r>
          </a:p>
          <a:p>
            <a:pPr>
              <a:buNone/>
            </a:pPr>
            <a:r>
              <a:rPr lang="en-US" sz="2000" b="1" dirty="0">
                <a:latin typeface="Courier New" pitchFamily="49" charset="0"/>
                <a:cs typeface="Courier New" pitchFamily="49" charset="0"/>
              </a:rPr>
              <a:t>    print('A large dragon jumps out in front of you!\ </a:t>
            </a:r>
          </a:p>
          <a:p>
            <a:pPr>
              <a:buNone/>
            </a:pPr>
            <a:r>
              <a:rPr lang="en-US" sz="2000" b="1" dirty="0">
                <a:latin typeface="Courier New" pitchFamily="49" charset="0"/>
                <a:cs typeface="Courier New" pitchFamily="49" charset="0"/>
              </a:rPr>
              <a:t>		He opens his jaws and...')</a:t>
            </a:r>
          </a:p>
          <a:p>
            <a:pPr>
              <a:buNone/>
            </a:pPr>
            <a:r>
              <a:rPr lang="en-US" sz="2000" b="1" dirty="0">
                <a:latin typeface="Courier New" pitchFamily="49" charset="0"/>
                <a:cs typeface="Courier New" pitchFamily="49" charset="0"/>
              </a:rPr>
              <a:t>    print</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time.sleep</a:t>
            </a:r>
            <a:r>
              <a:rPr lang="en-US" sz="2000" b="1" dirty="0">
                <a:latin typeface="Courier New" pitchFamily="49" charset="0"/>
                <a:cs typeface="Courier New" pitchFamily="49" charset="0"/>
              </a:rPr>
              <a:t>(2)</a:t>
            </a:r>
          </a:p>
          <a:p>
            <a:pPr>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friendlyCave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random.randint</a:t>
            </a:r>
            <a:r>
              <a:rPr lang="en-US" sz="2000" b="1" dirty="0">
                <a:latin typeface="Courier New" pitchFamily="49" charset="0"/>
                <a:cs typeface="Courier New" pitchFamily="49" charset="0"/>
              </a:rPr>
              <a:t>(1, 2)</a:t>
            </a:r>
          </a:p>
          <a:p>
            <a:pPr>
              <a:buNone/>
            </a:pPr>
            <a:r>
              <a:rPr lang="en-US" sz="2000" b="1" dirty="0">
                <a:latin typeface="Courier New" pitchFamily="49" charset="0"/>
                <a:cs typeface="Courier New" pitchFamily="49" charset="0"/>
              </a:rPr>
              <a:t>    if </a:t>
            </a:r>
            <a:r>
              <a:rPr lang="en-US" sz="2000" b="1" dirty="0" err="1">
                <a:latin typeface="Courier New" pitchFamily="49" charset="0"/>
                <a:cs typeface="Courier New" pitchFamily="49" charset="0"/>
              </a:rPr>
              <a:t>chosenCave</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str</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friendlyCave</a:t>
            </a:r>
            <a:r>
              <a:rPr lang="en-US" sz="2000" b="1" dirty="0">
                <a:latin typeface="Courier New" pitchFamily="49" charset="0"/>
                <a:cs typeface="Courier New" pitchFamily="49" charset="0"/>
              </a:rPr>
              <a:t>):</a:t>
            </a:r>
          </a:p>
          <a:p>
            <a:pPr>
              <a:buNone/>
            </a:pPr>
            <a:r>
              <a:rPr lang="en-US" sz="2000" b="1" dirty="0">
                <a:latin typeface="Courier New" pitchFamily="49" charset="0"/>
                <a:cs typeface="Courier New" pitchFamily="49" charset="0"/>
              </a:rPr>
              <a:t>         print('Gives you his treasure!')</a:t>
            </a:r>
          </a:p>
          <a:p>
            <a:pPr>
              <a:buNone/>
            </a:pPr>
            <a:r>
              <a:rPr lang="en-US" sz="2000" b="1" dirty="0">
                <a:latin typeface="Courier New" pitchFamily="49" charset="0"/>
                <a:cs typeface="Courier New" pitchFamily="49" charset="0"/>
              </a:rPr>
              <a:t>    else:</a:t>
            </a:r>
          </a:p>
          <a:p>
            <a:pPr>
              <a:buNone/>
            </a:pPr>
            <a:r>
              <a:rPr lang="en-US" sz="2000" b="1" dirty="0">
                <a:latin typeface="Courier New" pitchFamily="49" charset="0"/>
                <a:cs typeface="Courier New" pitchFamily="49" charset="0"/>
              </a:rPr>
              <a:t>         print('Gobbles you down in one bite!')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457200" y="228600"/>
            <a:ext cx="8229600" cy="715963"/>
          </a:xfrm>
        </p:spPr>
        <p:txBody>
          <a:bodyPr/>
          <a:lstStyle/>
          <a:p>
            <a:r>
              <a:rPr lang="en-US" dirty="0"/>
              <a:t>A Running Version 1</a:t>
            </a:r>
          </a:p>
        </p:txBody>
      </p:sp>
      <p:sp>
        <p:nvSpPr>
          <p:cNvPr id="3" name="Rectangle 2"/>
          <p:cNvSpPr>
            <a:spLocks noChangeArrowheads="1"/>
          </p:cNvSpPr>
          <p:nvPr/>
        </p:nvSpPr>
        <p:spPr bwMode="auto">
          <a:xfrm>
            <a:off x="76200" y="1103865"/>
            <a:ext cx="4170363" cy="4739759"/>
          </a:xfrm>
          <a:prstGeom prst="rect">
            <a:avLst/>
          </a:prstGeom>
          <a:noFill/>
          <a:ln w="9525">
            <a:solidFill>
              <a:srgbClr val="000000"/>
            </a:solidFill>
            <a:miter lim="800000"/>
            <a:headEnd/>
            <a:tailEnd/>
          </a:ln>
        </p:spPr>
        <p:txBody>
          <a:bodyPr>
            <a:spAutoFit/>
          </a:bodyPr>
          <a:lstStyle/>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return "Hello"</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"Gallows"</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displayHiddenWord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sz="1400" b="1" dirty="0">
                <a:latin typeface="Courier New" pitchFamily="49" charset="0"/>
                <a:cs typeface="Courier New" pitchFamily="49" charset="0"/>
              </a:rPr>
              <a:t>   return </a:t>
            </a:r>
            <a:r>
              <a:rPr lang="en-US" sz="1400" b="1" dirty="0" err="1">
                <a:latin typeface="Courier New" pitchFamily="49" charset="0"/>
                <a:cs typeface="Courier New" pitchFamily="49" charset="0"/>
              </a:rPr>
              <a:t>raw_input</a:t>
            </a:r>
            <a:r>
              <a:rPr lang="en-US" sz="1400" b="1" dirty="0">
                <a:latin typeface="Courier New" pitchFamily="49" charset="0"/>
                <a:cs typeface="Courier New" pitchFamily="49" charset="0"/>
              </a:rPr>
              <a:t>("Enter guess. ")</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"Game updated"</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def </a:t>
            </a:r>
            <a:r>
              <a:rPr lang="en-US" b="1" dirty="0" err="1">
                <a:latin typeface="Courier New" pitchFamily="49" charset="0"/>
                <a:cs typeface="Courier New" pitchFamily="49" charset="0"/>
              </a:rPr>
              <a:t>gameWon</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return True</a:t>
            </a:r>
          </a:p>
        </p:txBody>
      </p:sp>
      <p:sp>
        <p:nvSpPr>
          <p:cNvPr id="4" name="Rectangle 3"/>
          <p:cNvSpPr>
            <a:spLocks noChangeArrowheads="1"/>
          </p:cNvSpPr>
          <p:nvPr/>
        </p:nvSpPr>
        <p:spPr bwMode="auto">
          <a:xfrm>
            <a:off x="4333875" y="1103865"/>
            <a:ext cx="4819650" cy="3970318"/>
          </a:xfrm>
          <a:prstGeom prst="rect">
            <a:avLst/>
          </a:prstGeom>
          <a:noFill/>
          <a:ln w="9525">
            <a:solidFill>
              <a:srgbClr val="000000"/>
            </a:solidFill>
            <a:miter lim="800000"/>
            <a:headEnd/>
            <a:tailEnd/>
          </a:ln>
        </p:spPr>
        <p:txBody>
          <a:bodyPr>
            <a:spAutoFit/>
          </a:bodyPr>
          <a:lstStyle/>
          <a:p>
            <a:pPr eaLnBrk="1" hangingPunct="1"/>
            <a:r>
              <a:rPr lang="en-US" b="1" dirty="0">
                <a:latin typeface="Courier New" pitchFamily="49" charset="0"/>
                <a:cs typeface="Courier New" pitchFamily="49" charset="0"/>
              </a:rPr>
              <a:t>word = </a:t>
            </a:r>
            <a:r>
              <a:rPr lang="en-US" b="1" dirty="0" err="1">
                <a:latin typeface="Courier New" pitchFamily="49" charset="0"/>
                <a:cs typeface="Courier New" pitchFamily="49" charset="0"/>
              </a:rPr>
              <a:t>ComputerPick</a:t>
            </a:r>
            <a:r>
              <a:rPr lang="en-US" b="1" dirty="0">
                <a:latin typeface="Courier New" pitchFamily="49" charset="0"/>
                <a:cs typeface="Courier New" pitchFamily="49" charset="0"/>
              </a:rPr>
              <a:t>()</a:t>
            </a:r>
          </a:p>
          <a:p>
            <a:pPr eaLnBrk="1" hangingPunct="1"/>
            <a:r>
              <a:rPr lang="en-US" b="1" dirty="0" err="1">
                <a:latin typeface="Courier New" pitchFamily="49" charset="0"/>
                <a:cs typeface="Courier New" pitchFamily="49" charset="0"/>
              </a:rPr>
              <a:t>GameDone</a:t>
            </a:r>
            <a:r>
              <a:rPr lang="en-US" b="1" dirty="0">
                <a:latin typeface="Courier New" pitchFamily="49" charset="0"/>
                <a:cs typeface="Courier New" pitchFamily="49" charset="0"/>
              </a:rPr>
              <a:t> = False</a:t>
            </a:r>
          </a:p>
          <a:p>
            <a:pPr eaLnBrk="1" hangingPunct="1"/>
            <a:r>
              <a:rPr lang="en-US" b="1" dirty="0">
                <a:latin typeface="Courier New" pitchFamily="49" charset="0"/>
                <a:cs typeface="Courier New" pitchFamily="49" charset="0"/>
              </a:rPr>
              <a:t>while not </a:t>
            </a:r>
            <a:r>
              <a:rPr lang="en-US" b="1" dirty="0" err="1">
                <a:latin typeface="Courier New" pitchFamily="49" charset="0"/>
                <a:cs typeface="Courier New" pitchFamily="49" charset="0"/>
              </a:rPr>
              <a:t>GameDone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displayGallows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displayHiddenWord</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a:t>
            </a:r>
            <a:r>
              <a:rPr lang="en-US" b="1" dirty="0" err="1">
                <a:latin typeface="Courier New" pitchFamily="49" charset="0"/>
                <a:cs typeface="Courier New" pitchFamily="49" charset="0"/>
              </a:rPr>
              <a:t>getUserGuess</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updateGame</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a:t>
            </a:r>
            <a:r>
              <a:rPr lang="en-US" b="1" dirty="0" err="1">
                <a:latin typeface="Courier New" pitchFamily="49" charset="0"/>
                <a:cs typeface="Courier New" pitchFamily="49" charset="0"/>
              </a:rPr>
              <a:t>GameDone</a:t>
            </a:r>
            <a:r>
              <a:rPr lang="en-US" b="1" dirty="0">
                <a:latin typeface="Courier New" pitchFamily="49" charset="0"/>
                <a:cs typeface="Courier New" pitchFamily="49" charset="0"/>
              </a:rPr>
              <a:t> = True</a:t>
            </a:r>
          </a:p>
          <a:p>
            <a:pPr eaLnBrk="1" hangingPunct="1"/>
            <a:endParaRPr lang="en-US" b="1" dirty="0">
              <a:latin typeface="Courier New" pitchFamily="49" charset="0"/>
              <a:cs typeface="Courier New" pitchFamily="49" charset="0"/>
            </a:endParaRPr>
          </a:p>
          <a:p>
            <a:pPr eaLnBrk="1" hangingPunct="1"/>
            <a:r>
              <a:rPr lang="en-US" b="1" dirty="0">
                <a:latin typeface="Courier New" pitchFamily="49" charset="0"/>
                <a:cs typeface="Courier New" pitchFamily="49" charset="0"/>
              </a:rPr>
              <a:t>if </a:t>
            </a:r>
            <a:r>
              <a:rPr lang="en-US" b="1" dirty="0" err="1">
                <a:latin typeface="Courier New" pitchFamily="49" charset="0"/>
                <a:cs typeface="Courier New" pitchFamily="49" charset="0"/>
              </a:rPr>
              <a:t>gameWon</a:t>
            </a:r>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    print "CONGRATULATIONS -- You Won!"</a:t>
            </a:r>
          </a:p>
          <a:p>
            <a:pPr eaLnBrk="1" hangingPunct="1"/>
            <a:r>
              <a:rPr lang="en-US" b="1" dirty="0">
                <a:latin typeface="Courier New" pitchFamily="49" charset="0"/>
                <a:cs typeface="Courier New" pitchFamily="49" charset="0"/>
              </a:rPr>
              <a:t>else:</a:t>
            </a:r>
          </a:p>
          <a:p>
            <a:pPr eaLnBrk="1" hangingPunct="1"/>
            <a:r>
              <a:rPr lang="en-US" b="1" dirty="0">
                <a:latin typeface="Courier New" pitchFamily="49" charset="0"/>
                <a:cs typeface="Courier New" pitchFamily="49" charset="0"/>
              </a:rPr>
              <a:t>    print "You lost. Sorry."</a:t>
            </a:r>
          </a:p>
        </p:txBody>
      </p:sp>
      <p:sp>
        <p:nvSpPr>
          <p:cNvPr id="5" name="Rectangle 4"/>
          <p:cNvSpPr>
            <a:spLocks noChangeArrowheads="1"/>
          </p:cNvSpPr>
          <p:nvPr/>
        </p:nvSpPr>
        <p:spPr bwMode="auto">
          <a:xfrm>
            <a:off x="3657600" y="4267200"/>
            <a:ext cx="4572000" cy="2308225"/>
          </a:xfrm>
          <a:prstGeom prst="rect">
            <a:avLst/>
          </a:prstGeom>
          <a:solidFill>
            <a:srgbClr val="FFC000"/>
          </a:solidFill>
          <a:ln w="9525">
            <a:noFill/>
            <a:miter lim="800000"/>
            <a:headEnd/>
            <a:tailEnd/>
          </a:ln>
        </p:spPr>
        <p:txBody>
          <a:bodyPr>
            <a:spAutoFit/>
          </a:bodyPr>
          <a:lstStyle/>
          <a:p>
            <a:pPr eaLnBrk="1" hangingPunct="1"/>
            <a:r>
              <a:rPr lang="en-US" b="1" dirty="0">
                <a:latin typeface="Courier New" pitchFamily="49" charset="0"/>
                <a:cs typeface="Courier New" pitchFamily="49" charset="0"/>
              </a:rPr>
              <a:t>&gt;&gt;&gt; </a:t>
            </a:r>
          </a:p>
          <a:p>
            <a:pPr eaLnBrk="1" hangingPunct="1"/>
            <a:r>
              <a:rPr lang="en-US" b="1" dirty="0">
                <a:latin typeface="Courier New" pitchFamily="49" charset="0"/>
                <a:cs typeface="Courier New" pitchFamily="49" charset="0"/>
              </a:rPr>
              <a:t>Gallows</a:t>
            </a:r>
          </a:p>
          <a:p>
            <a:pPr eaLnBrk="1" hangingPunct="1"/>
            <a:r>
              <a:rPr lang="en-US" b="1" dirty="0">
                <a:latin typeface="Courier New" pitchFamily="49" charset="0"/>
                <a:cs typeface="Courier New" pitchFamily="49" charset="0"/>
              </a:rPr>
              <a:t>????</a:t>
            </a:r>
          </a:p>
          <a:p>
            <a:pPr eaLnBrk="1" hangingPunct="1"/>
            <a:r>
              <a:rPr lang="en-US" b="1" dirty="0">
                <a:latin typeface="Courier New" pitchFamily="49" charset="0"/>
                <a:cs typeface="Courier New" pitchFamily="49" charset="0"/>
              </a:rPr>
              <a:t>Enter your guess. a</a:t>
            </a:r>
          </a:p>
          <a:p>
            <a:pPr eaLnBrk="1" hangingPunct="1"/>
            <a:r>
              <a:rPr lang="en-US" b="1" dirty="0">
                <a:latin typeface="Courier New" pitchFamily="49" charset="0"/>
                <a:cs typeface="Courier New" pitchFamily="49" charset="0"/>
              </a:rPr>
              <a:t>a</a:t>
            </a:r>
          </a:p>
          <a:p>
            <a:pPr eaLnBrk="1" hangingPunct="1"/>
            <a:r>
              <a:rPr lang="en-US" b="1" dirty="0">
                <a:latin typeface="Courier New" pitchFamily="49" charset="0"/>
                <a:cs typeface="Courier New" pitchFamily="49" charset="0"/>
              </a:rPr>
              <a:t>Game updated</a:t>
            </a:r>
          </a:p>
          <a:p>
            <a:pPr eaLnBrk="1" hangingPunct="1"/>
            <a:r>
              <a:rPr lang="en-US" b="1" dirty="0">
                <a:latin typeface="Courier New" pitchFamily="49" charset="0"/>
                <a:cs typeface="Courier New" pitchFamily="49" charset="0"/>
              </a:rPr>
              <a:t>CONGRATULATIONS -- You Won!</a:t>
            </a:r>
          </a:p>
          <a:p>
            <a:pPr eaLnBrk="1" hangingPunct="1"/>
            <a:r>
              <a:rPr lang="en-US" b="1" dirty="0">
                <a:latin typeface="Courier New" pitchFamily="49" charset="0"/>
                <a:cs typeface="Courier New" pitchFamily="49" charset="0"/>
              </a:rPr>
              <a:t>&gt;&gt;&gt;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2"/>
          <p:cNvSpPr>
            <a:spLocks noGrp="1"/>
          </p:cNvSpPr>
          <p:nvPr>
            <p:ph type="title"/>
          </p:nvPr>
        </p:nvSpPr>
        <p:spPr/>
        <p:txBody>
          <a:bodyPr/>
          <a:lstStyle/>
          <a:p>
            <a:r>
              <a:rPr lang="en-US"/>
              <a:t>Moving to the Next Version</a:t>
            </a:r>
          </a:p>
        </p:txBody>
      </p:sp>
      <p:sp>
        <p:nvSpPr>
          <p:cNvPr id="19459" name="Content Placeholder 3"/>
          <p:cNvSpPr>
            <a:spLocks noGrp="1"/>
          </p:cNvSpPr>
          <p:nvPr>
            <p:ph idx="1"/>
          </p:nvPr>
        </p:nvSpPr>
        <p:spPr/>
        <p:txBody>
          <a:bodyPr/>
          <a:lstStyle/>
          <a:p>
            <a:r>
              <a:rPr lang="en-US" sz="2800" dirty="0"/>
              <a:t>In Version 1 we just had one variable </a:t>
            </a:r>
            <a:r>
              <a:rPr lang="en-US" sz="2800" dirty="0" err="1"/>
              <a:t>GameDone</a:t>
            </a:r>
            <a:r>
              <a:rPr lang="en-US" sz="2800" dirty="0"/>
              <a:t> to tell us when we were done</a:t>
            </a:r>
          </a:p>
          <a:p>
            <a:r>
              <a:rPr lang="en-US" sz="2800" dirty="0"/>
              <a:t>The game, however, can end in two different ways:</a:t>
            </a:r>
          </a:p>
          <a:p>
            <a:pPr marL="971550" lvl="1" indent="-514350">
              <a:buFontTx/>
              <a:buAutoNum type="arabicPeriod"/>
            </a:pPr>
            <a:r>
              <a:rPr lang="en-US" sz="2400" dirty="0"/>
              <a:t>The user runs out of guesses while the word is incomplete (the gallows is drawn)</a:t>
            </a:r>
          </a:p>
          <a:p>
            <a:pPr marL="971550" lvl="1" indent="-514350">
              <a:buFontTx/>
              <a:buAutoNum type="arabicPeriod"/>
            </a:pPr>
            <a:r>
              <a:rPr lang="en-US" sz="2400" dirty="0"/>
              <a:t>The user guesses all the letters of the word</a:t>
            </a:r>
          </a:p>
          <a:p>
            <a:r>
              <a:rPr lang="en-US" sz="2800" dirty="0"/>
              <a:t>Let's add two variables to reflect the two possibilities and create Version 2 to use these variables.  </a:t>
            </a:r>
          </a:p>
        </p:txBody>
      </p:sp>
    </p:spTree>
  </p:cSld>
  <p:clrMapOvr>
    <a:masterClrMapping/>
  </p:clrMapOvr>
</p:sld>
</file>

<file path=ppt/theme/theme1.xml><?xml version="1.0" encoding="utf-8"?>
<a:theme xmlns:a="http://schemas.openxmlformats.org/drawingml/2006/main" name="COS125F13-Lec06">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COS125F13-Lec06</Template>
  <TotalTime>1305</TotalTime>
  <Words>5424</Words>
  <Application>Microsoft Office PowerPoint</Application>
  <PresentationFormat>On-screen Show (4:3)</PresentationFormat>
  <Paragraphs>1028</Paragraphs>
  <Slides>79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79</vt:i4>
      </vt:variant>
    </vt:vector>
  </HeadingPairs>
  <TitlesOfParts>
    <vt:vector size="85" baseType="lpstr">
      <vt:lpstr>Arial</vt:lpstr>
      <vt:lpstr>Bookman Old Style</vt:lpstr>
      <vt:lpstr>Calibri</vt:lpstr>
      <vt:lpstr>Courier New</vt:lpstr>
      <vt:lpstr>Gill Sans MT</vt:lpstr>
      <vt:lpstr>COS125F13-Lec06</vt:lpstr>
      <vt:lpstr>COS 125 – Notes #8 Hangman, Dragon Realm Local and Global Variables</vt:lpstr>
      <vt:lpstr>Hangman</vt:lpstr>
      <vt:lpstr>Hangman</vt:lpstr>
      <vt:lpstr>Where Do We Get Started?</vt:lpstr>
      <vt:lpstr>Why is Sweigart's Flowchart Below Hard To Read?</vt:lpstr>
      <vt:lpstr>Version 1</vt:lpstr>
      <vt:lpstr>Consider the Following "Program"</vt:lpstr>
      <vt:lpstr>A Running Version 1</vt:lpstr>
      <vt:lpstr>Moving to the Next Version</vt:lpstr>
      <vt:lpstr>Version 2</vt:lpstr>
      <vt:lpstr>Version 2</vt:lpstr>
      <vt:lpstr>Variable Names</vt:lpstr>
      <vt:lpstr>Version 3</vt:lpstr>
      <vt:lpstr>Version 3</vt:lpstr>
      <vt:lpstr>Output Problem</vt:lpstr>
      <vt:lpstr>Exercise</vt:lpstr>
      <vt:lpstr>Version 4</vt:lpstr>
      <vt:lpstr>Version 4</vt:lpstr>
      <vt:lpstr>A bit of bullet-proofing</vt:lpstr>
      <vt:lpstr>Version 5</vt:lpstr>
      <vt:lpstr>Useful Comments</vt:lpstr>
      <vt:lpstr>Example of a Useful Comment</vt:lpstr>
      <vt:lpstr>Version 5</vt:lpstr>
      <vt:lpstr>PowerPoint Presentation</vt:lpstr>
      <vt:lpstr>Version 5</vt:lpstr>
      <vt:lpstr>Version 5 Output</vt:lpstr>
      <vt:lpstr>Next Steps</vt:lpstr>
      <vt:lpstr>PowerPoint Presentation</vt:lpstr>
      <vt:lpstr>Things are getting complicated …</vt:lpstr>
      <vt:lpstr>Version 6</vt:lpstr>
      <vt:lpstr>Output of Version 6</vt:lpstr>
      <vt:lpstr>Global Variables</vt:lpstr>
      <vt:lpstr>Read or Write?</vt:lpstr>
      <vt:lpstr>Alternative Plan C</vt:lpstr>
      <vt:lpstr>Hangman Version 6c</vt:lpstr>
      <vt:lpstr>Output of Version 6</vt:lpstr>
      <vt:lpstr>Continuing the Game Play</vt:lpstr>
      <vt:lpstr>Version 7</vt:lpstr>
      <vt:lpstr>updateMaskedWord()</vt:lpstr>
      <vt:lpstr>Version 7 Output</vt:lpstr>
      <vt:lpstr>One small problem …</vt:lpstr>
      <vt:lpstr>Almost there …</vt:lpstr>
      <vt:lpstr>Version 8</vt:lpstr>
      <vt:lpstr>Version 8</vt:lpstr>
      <vt:lpstr>Now the code gets lengthy</vt:lpstr>
      <vt:lpstr>PowerPoint Presentation</vt:lpstr>
      <vt:lpstr>Good Place for a Global</vt:lpstr>
      <vt:lpstr>Good Place for a Global</vt:lpstr>
      <vt:lpstr>PowerPoint Presentation</vt:lpstr>
      <vt:lpstr>PowerPoint Presentation</vt:lpstr>
      <vt:lpstr>PowerPoint Presentation</vt:lpstr>
      <vt:lpstr>For further entertainment … </vt:lpstr>
      <vt:lpstr>Local and Global Variables</vt:lpstr>
      <vt:lpstr>Scope and Lifetime</vt:lpstr>
      <vt:lpstr>Global Variables</vt:lpstr>
      <vt:lpstr>Example</vt:lpstr>
      <vt:lpstr>Local Variables</vt:lpstr>
      <vt:lpstr>Example</vt:lpstr>
      <vt:lpstr>Name Conflicts</vt:lpstr>
      <vt:lpstr>Example</vt:lpstr>
      <vt:lpstr>What's the Difference?</vt:lpstr>
      <vt:lpstr>Python Restrictions on Globals</vt:lpstr>
      <vt:lpstr>Example</vt:lpstr>
      <vt:lpstr>Unbound Local Error</vt:lpstr>
      <vt:lpstr>Example</vt:lpstr>
      <vt:lpstr>Objects and Variables</vt:lpstr>
      <vt:lpstr>Global Objects</vt:lpstr>
      <vt:lpstr>The Global Variable Controversy</vt:lpstr>
      <vt:lpstr>Why are Global Variables Evil?</vt:lpstr>
      <vt:lpstr>When to use Global Variables</vt:lpstr>
      <vt:lpstr>Global Variables</vt:lpstr>
      <vt:lpstr>Objects!</vt:lpstr>
      <vt:lpstr>Dragon Realm</vt:lpstr>
      <vt:lpstr>Main Game Loop</vt:lpstr>
      <vt:lpstr>Display Intro</vt:lpstr>
      <vt:lpstr>ChooseCave()</vt:lpstr>
      <vt:lpstr>Introducing Time…</vt:lpstr>
      <vt:lpstr>Sleep</vt:lpstr>
      <vt:lpstr>CheckCave()</vt:lpstr>
    </vt:vector>
  </TitlesOfParts>
  <Company>University of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 125 – #8 Hangman</dc:title>
  <dc:creator>Curtis Meadow</dc:creator>
  <cp:lastModifiedBy>Curtis Meadow</cp:lastModifiedBy>
  <cp:revision>171</cp:revision>
  <cp:lastPrinted>2015-09-23T22:54:21Z</cp:lastPrinted>
  <dcterms:created xsi:type="dcterms:W3CDTF">2013-09-25T23:37:54Z</dcterms:created>
  <dcterms:modified xsi:type="dcterms:W3CDTF">2016-09-18T23:04:44Z</dcterms:modified>
</cp:coreProperties>
</file>