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Roboto Mon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EDBABD-14B0-4E8E-8F61-25D03781AA21}">
  <a:tblStyle styleId="{4DEDBABD-14B0-4E8E-8F61-25D03781AA2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regular.fntdata"/><Relationship Id="rId30" Type="http://schemas.openxmlformats.org/officeDocument/2006/relationships/font" Target="fonts/RobotoMono-boldItalic.fntdata"/><Relationship Id="rId11" Type="http://schemas.openxmlformats.org/officeDocument/2006/relationships/slide" Target="slides/slide5.xml"/><Relationship Id="rId33" Type="http://schemas.openxmlformats.org/officeDocument/2006/relationships/font" Target="fonts/Merriweather-italic.fntdata"/><Relationship Id="rId10" Type="http://schemas.openxmlformats.org/officeDocument/2006/relationships/slide" Target="slides/slide4.xml"/><Relationship Id="rId32" Type="http://schemas.openxmlformats.org/officeDocument/2006/relationships/font" Target="fonts/Merriweather-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erriweather-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6d0b77a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6d0b77a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While the kaggle competition used the </a:t>
            </a:r>
            <a:r>
              <a:rPr lang="en" sz="1400"/>
              <a:t>probability</a:t>
            </a:r>
            <a:r>
              <a:rPr lang="en" sz="1400"/>
              <a:t> a user will download as the metric for judgement, the training data consisted of binary classification as the target variable. A value of 1 was assigned to a click that led to a download while a value of 0 meant a click didn’t lead to a download. </a:t>
            </a:r>
            <a:endParaRPr sz="1400"/>
          </a:p>
          <a:p>
            <a:pPr indent="-317500" lvl="0" marL="457200" rtl="0" algn="l">
              <a:spcBef>
                <a:spcPts val="0"/>
              </a:spcBef>
              <a:spcAft>
                <a:spcPts val="0"/>
              </a:spcAft>
              <a:buSzPts val="1400"/>
              <a:buChar char="●"/>
            </a:pPr>
            <a:r>
              <a:rPr lang="en" sz="1400"/>
              <a:t>Due to the binary nature of the target feature, it was decided a logistic regression would be ideal for establishing a baseline. Furthermore, because of its historical performance with linear classifiers, we selected a logistic regression model from SKLearn that utilized </a:t>
            </a:r>
            <a:r>
              <a:rPr lang="en" sz="1400"/>
              <a:t>stochastic</a:t>
            </a:r>
            <a:r>
              <a:rPr lang="en" sz="1400"/>
              <a:t> gradient descent training. </a:t>
            </a:r>
            <a:endParaRPr sz="1400"/>
          </a:p>
          <a:p>
            <a:pPr indent="-317500" lvl="0" marL="457200" rtl="0" algn="l">
              <a:spcBef>
                <a:spcPts val="0"/>
              </a:spcBef>
              <a:spcAft>
                <a:spcPts val="0"/>
              </a:spcAft>
              <a:buSzPts val="1400"/>
              <a:buChar char="●"/>
            </a:pPr>
            <a:r>
              <a:rPr lang="en" sz="1400"/>
              <a:t>To ensure we created a strong baseline, we also test a K Nearest Neighbor and Random Forest model to compare for accuray. But, ultimately, the logistic regression had the strongest scores and a test accuracy of 91.1% and an AUC accuracy of 96%</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f87b97bb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f87b97bb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Our initial suspension was that a highly complex NN would produce better results. However, implementing the model proved to be difficult. The biggest hurdle was one-hot encoding all the features. While keras has APIs for encoding, each feature had to be encoded individually, then </a:t>
            </a:r>
            <a:r>
              <a:rPr lang="en" sz="1300"/>
              <a:t>concatenated</a:t>
            </a:r>
            <a:r>
              <a:rPr lang="en" sz="1300"/>
              <a:t> together in the input layer of the model. </a:t>
            </a:r>
            <a:endParaRPr sz="1300"/>
          </a:p>
          <a:p>
            <a:pPr indent="-311150" lvl="0" marL="457200" rtl="0" algn="l">
              <a:spcBef>
                <a:spcPts val="0"/>
              </a:spcBef>
              <a:spcAft>
                <a:spcPts val="0"/>
              </a:spcAft>
              <a:buSzPts val="1300"/>
              <a:buChar char="●"/>
            </a:pPr>
            <a:r>
              <a:rPr lang="en" sz="1300"/>
              <a:t>However, once we were finally were able to get the features encoded and model running, we saw a measly </a:t>
            </a:r>
            <a:r>
              <a:rPr lang="en" sz="1300"/>
              <a:t>improvement</a:t>
            </a:r>
            <a:r>
              <a:rPr lang="en" sz="1300"/>
              <a:t> of 1% in our accuracies. Furthermore, the model would take hours to train, which made hypertuning the parameters extremely difficult. Trying to run the model with the engineered features was pushing the run time for each epoch to roughly 5 hours.</a:t>
            </a:r>
            <a:endParaRPr sz="1300"/>
          </a:p>
          <a:p>
            <a:pPr indent="-311150" lvl="0" marL="457200" rtl="0" algn="l">
              <a:spcBef>
                <a:spcPts val="0"/>
              </a:spcBef>
              <a:spcAft>
                <a:spcPts val="0"/>
              </a:spcAft>
              <a:buSzPts val="1300"/>
              <a:buChar char="●"/>
            </a:pPr>
            <a:r>
              <a:rPr lang="en" sz="1300"/>
              <a:t>We the turned to the internet to research other models, and </a:t>
            </a:r>
            <a:r>
              <a:rPr lang="en" sz="1300"/>
              <a:t>stumbled</a:t>
            </a:r>
            <a:r>
              <a:rPr lang="en" sz="1300"/>
              <a:t> </a:t>
            </a:r>
            <a:r>
              <a:rPr lang="en" sz="1300"/>
              <a:t>across</a:t>
            </a:r>
            <a:r>
              <a:rPr lang="en" sz="1300"/>
              <a:t> projects that were producing some impressive results with LightGBM Models. This model worked extremely well with our larger data set and categorical features. Furthermore, it produced our highest </a:t>
            </a:r>
            <a:r>
              <a:rPr lang="en" sz="1300"/>
              <a:t>accuracy</a:t>
            </a:r>
            <a:r>
              <a:rPr lang="en" sz="1300"/>
              <a:t> score of 94%</a:t>
            </a:r>
            <a:endParaRPr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d6d0b77a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d6d0b77a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After seeing some initial success with LightGBM, we wanted to </a:t>
            </a:r>
            <a:r>
              <a:rPr lang="en" sz="1400">
                <a:solidFill>
                  <a:srgbClr val="666666"/>
                </a:solidFill>
                <a:latin typeface="Roboto"/>
                <a:ea typeface="Roboto"/>
                <a:cs typeface="Roboto"/>
                <a:sym typeface="Roboto"/>
              </a:rPr>
              <a:t>verify</a:t>
            </a:r>
            <a:r>
              <a:rPr lang="en" sz="1400">
                <a:solidFill>
                  <a:srgbClr val="666666"/>
                </a:solidFill>
                <a:latin typeface="Roboto"/>
                <a:ea typeface="Roboto"/>
                <a:cs typeface="Roboto"/>
                <a:sym typeface="Roboto"/>
              </a:rPr>
              <a:t> the models performance before using it on our final test data. We opted to use SK-Learn's K-Fold Cross-Validation to run 5 iterations of training and prediction on the model using different sections of the training data for validation.</a:t>
            </a:r>
            <a:endParaRPr sz="1400">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The scores of the cross-validation were promising, producing a mean validation score of 93.9% and a mean area under the score curve of 98.3%. The mean AUC is important because that's how the final score of the Kaggle competition is judged.</a:t>
            </a:r>
            <a:endParaRPr sz="1400">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These scores lead us to select the LightGBM as our final model. Thus, we moved forward with testing hyperparameters.</a:t>
            </a:r>
            <a:endParaRPr sz="1400">
              <a:solidFill>
                <a:srgbClr val="666666"/>
              </a:solidFill>
              <a:latin typeface="Roboto"/>
              <a:ea typeface="Roboto"/>
              <a:cs typeface="Roboto"/>
              <a:sym typeface="Roboto"/>
            </a:endParaRPr>
          </a:p>
          <a:p>
            <a:pPr indent="0" lvl="0" marL="0" rtl="0" algn="l">
              <a:lnSpc>
                <a:spcPct val="115000"/>
              </a:lnSpc>
              <a:spcBef>
                <a:spcPts val="1200"/>
              </a:spcBef>
              <a:spcAft>
                <a:spcPts val="0"/>
              </a:spcAft>
              <a:buNone/>
            </a:pPr>
            <a:r>
              <a:t/>
            </a:r>
            <a:endParaRPr sz="1400">
              <a:solidFill>
                <a:srgbClr val="666666"/>
              </a:solidFill>
              <a:latin typeface="Roboto"/>
              <a:ea typeface="Roboto"/>
              <a:cs typeface="Roboto"/>
              <a:sym typeface="Roboto"/>
            </a:endParaRPr>
          </a:p>
          <a:p>
            <a:pPr indent="0" lvl="0" marL="0" rtl="0" algn="l">
              <a:lnSpc>
                <a:spcPct val="115000"/>
              </a:lnSpc>
              <a:spcBef>
                <a:spcPts val="1200"/>
              </a:spcBef>
              <a:spcAft>
                <a:spcPts val="1200"/>
              </a:spcAft>
              <a:buNone/>
            </a:pPr>
            <a:r>
              <a:t/>
            </a:r>
            <a:endParaRPr sz="1400">
              <a:solidFill>
                <a:srgbClr val="666666"/>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d6d0b77a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d6d0b77a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6d0b77a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6d0b77a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d6d0b77a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d6d0b77a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Vincent: Although it might sounds cool to say you created a machine learning model using a </a:t>
            </a:r>
            <a:r>
              <a:rPr lang="en"/>
              <a:t>neural</a:t>
            </a:r>
            <a:r>
              <a:rPr lang="en"/>
              <a:t> network, they might not always be the right solution. Depending on the features and goals of the project, sometimes using pre-built model might be the best solution at time. </a:t>
            </a:r>
            <a:endParaRPr/>
          </a:p>
          <a:p>
            <a:pPr indent="-298450" lvl="0" marL="457200" rtl="0" algn="l">
              <a:spcBef>
                <a:spcPts val="0"/>
              </a:spcBef>
              <a:spcAft>
                <a:spcPts val="0"/>
              </a:spcAft>
              <a:buSzPts val="1100"/>
              <a:buChar char="●"/>
            </a:pPr>
            <a:r>
              <a:rPr lang="en"/>
              <a:t>Heaven:</a:t>
            </a:r>
            <a:r>
              <a:rPr lang="en"/>
              <a:t> My biggest takeaway from this project is that when dealing with big data, dividing the workload into stages is crucial for optimizing machine performance and ensuring efficient handling of the load. With this, I mean not doing EDA, feature engineering and model building in one notebook and watch your </a:t>
            </a:r>
            <a:r>
              <a:rPr lang="en"/>
              <a:t>kernels die. Rather divide up the tasks into separate stages to ensure everything runs with the machine power you have. </a:t>
            </a:r>
            <a:endParaRPr/>
          </a:p>
          <a:p>
            <a:pPr indent="-298450" lvl="0" marL="457200" rtl="0" algn="l">
              <a:spcBef>
                <a:spcPts val="0"/>
              </a:spcBef>
              <a:spcAft>
                <a:spcPts val="0"/>
              </a:spcAft>
              <a:buSzPts val="1100"/>
              <a:buChar char="●"/>
            </a:pPr>
            <a:r>
              <a:rPr lang="en"/>
              <a:t>Samantha: Trying to </a:t>
            </a:r>
            <a:r>
              <a:rPr lang="en"/>
              <a:t>make some of our models work, was painful. We just did not have the computing power to really explore if they could be improved with hyperparameter optimization or additional feature engineering. Once we tried the LightGBM Model and saw the speed and efficiency our results were delivered it became clear that we had been using the wrong tools for the task at hand given our limited resources. We should have spent more time understanding what we had to work with from the start.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d6d0b77a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d6d0b77a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d6d0b77a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d6d0b77a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d6d0b77a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d6d0b77a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d6d0b77a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d6d0b77a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Fairly clean data with missing values where you would expect (nothing if they never download the app)</a:t>
            </a:r>
            <a:endParaRPr sz="1400">
              <a:solidFill>
                <a:srgbClr val="666666"/>
              </a:solidFill>
              <a:latin typeface="Roboto"/>
              <a:ea typeface="Roboto"/>
              <a:cs typeface="Roboto"/>
              <a:sym typeface="Roboto"/>
            </a:endParaRPr>
          </a:p>
          <a:p>
            <a:pPr indent="-317500" lvl="0" marL="457200" rtl="0" algn="l">
              <a:lnSpc>
                <a:spcPct val="9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Extremely unbalanced data Only 0.25% (about 500,000) of 200 million records were instance of where a user downloads an app after clicking the advertisement</a:t>
            </a:r>
            <a:endParaRPr sz="1400">
              <a:solidFill>
                <a:srgbClr val="666666"/>
              </a:solidFill>
              <a:latin typeface="Roboto"/>
              <a:ea typeface="Roboto"/>
              <a:cs typeface="Roboto"/>
              <a:sym typeface="Roboto"/>
            </a:endParaRPr>
          </a:p>
          <a:p>
            <a:pPr indent="-317500" lvl="0" marL="457200" rtl="0" algn="l">
              <a:lnSpc>
                <a:spcPct val="9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Almost all features categorical and included timestamps for when ad was clicked and app downloaded</a:t>
            </a:r>
            <a:endParaRPr sz="1400">
              <a:solidFill>
                <a:srgbClr val="666666"/>
              </a:solidFill>
              <a:latin typeface="Roboto"/>
              <a:ea typeface="Roboto"/>
              <a:cs typeface="Roboto"/>
              <a:sym typeface="Roboto"/>
            </a:endParaRPr>
          </a:p>
          <a:p>
            <a:pPr indent="-317500" lvl="0" marL="457200" rtl="0" algn="l">
              <a:lnSpc>
                <a:spcPct val="9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Explored time based trends and conversions by ip, app, device, hour and channel </a:t>
            </a:r>
            <a:endParaRPr sz="1400">
              <a:solidFill>
                <a:srgbClr val="666666"/>
              </a:solidFill>
              <a:latin typeface="Roboto"/>
              <a:ea typeface="Roboto"/>
              <a:cs typeface="Roboto"/>
              <a:sym typeface="Roboto"/>
            </a:endParaRPr>
          </a:p>
          <a:p>
            <a:pPr indent="0" lvl="0" marL="0" rtl="0" algn="l">
              <a:lnSpc>
                <a:spcPct val="95000"/>
              </a:lnSpc>
              <a:spcBef>
                <a:spcPts val="1200"/>
              </a:spcBef>
              <a:spcAft>
                <a:spcPts val="0"/>
              </a:spcAft>
              <a:buNone/>
            </a:pPr>
            <a:r>
              <a:rPr lang="en" sz="1400">
                <a:solidFill>
                  <a:srgbClr val="666666"/>
                </a:solidFill>
                <a:latin typeface="Roboto"/>
                <a:ea typeface="Roboto"/>
                <a:cs typeface="Roboto"/>
                <a:sym typeface="Roboto"/>
              </a:rPr>
              <a:t>For better model and to maximize resources (RAM):</a:t>
            </a:r>
            <a:endParaRPr sz="1400">
              <a:solidFill>
                <a:srgbClr val="666666"/>
              </a:solidFill>
              <a:latin typeface="Roboto"/>
              <a:ea typeface="Roboto"/>
              <a:cs typeface="Roboto"/>
              <a:sym typeface="Roboto"/>
            </a:endParaRPr>
          </a:p>
          <a:p>
            <a:pPr indent="-317500" lvl="0" marL="457200" rtl="0" algn="l">
              <a:lnSpc>
                <a:spcPct val="95000"/>
              </a:lnSpc>
              <a:spcBef>
                <a:spcPts val="120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Created a balanced data set that includes all the instances of when the app was downloaded from the entire training set</a:t>
            </a:r>
            <a:endParaRPr sz="1400">
              <a:solidFill>
                <a:srgbClr val="666666"/>
              </a:solidFill>
              <a:latin typeface="Roboto"/>
              <a:ea typeface="Roboto"/>
              <a:cs typeface="Roboto"/>
              <a:sym typeface="Roboto"/>
            </a:endParaRPr>
          </a:p>
          <a:p>
            <a:pPr indent="-317500" lvl="0" marL="457200" rtl="0" algn="l">
              <a:lnSpc>
                <a:spcPct val="95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Randomly downsampled records of no app downloads to match</a:t>
            </a:r>
            <a:endParaRPr sz="1400">
              <a:solidFill>
                <a:srgbClr val="666666"/>
              </a:solidFill>
              <a:latin typeface="Roboto"/>
              <a:ea typeface="Roboto"/>
              <a:cs typeface="Roboto"/>
              <a:sym typeface="Roboto"/>
            </a:endParaRPr>
          </a:p>
          <a:p>
            <a:pPr indent="0" lvl="0" marL="0" rtl="0" algn="l">
              <a:lnSpc>
                <a:spcPct val="95000"/>
              </a:lnSpc>
              <a:spcBef>
                <a:spcPts val="1200"/>
              </a:spcBef>
              <a:spcAft>
                <a:spcPts val="1200"/>
              </a:spcAft>
              <a:buNone/>
            </a:pPr>
            <a:r>
              <a:t/>
            </a:r>
            <a:endParaRPr sz="1400">
              <a:solidFill>
                <a:srgbClr val="666666"/>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f87b97bb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f87b97bb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f87b97bb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f87b97bb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77fe9ab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77fe9ab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Click counts and conversion rates are higher in the first half compared to the second half of any day.</a:t>
            </a:r>
            <a:endParaRPr/>
          </a:p>
          <a:p>
            <a:pPr indent="-298450" lvl="0" marL="457200" rtl="0" algn="l">
              <a:spcBef>
                <a:spcPts val="0"/>
              </a:spcBef>
              <a:spcAft>
                <a:spcPts val="0"/>
              </a:spcAft>
              <a:buSzPts val="1100"/>
              <a:buChar char="●"/>
            </a:pPr>
            <a:r>
              <a:rPr lang="en"/>
              <a:t>Declining trend in both variables that begins in the middle of the day and reaches its lowest point around the evening hours (between the 15th and 20th hour). However, we can observe an increase in both variables as the day is about to end</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d6d0b77a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d6d0b77a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188038"/>
                </a:solidFill>
                <a:latin typeface="Roboto Mono"/>
                <a:ea typeface="Roboto Mono"/>
                <a:cs typeface="Roboto Mono"/>
                <a:sym typeface="Roboto Mono"/>
              </a:rPr>
              <a:t>Device_by_ip_day_hour - </a:t>
            </a:r>
            <a:r>
              <a:rPr lang="en" sz="1200">
                <a:solidFill>
                  <a:schemeClr val="dk1"/>
                </a:solidFill>
              </a:rPr>
              <a:t>It essentially counts how many different </a:t>
            </a:r>
            <a:r>
              <a:rPr lang="en" sz="1200">
                <a:solidFill>
                  <a:srgbClr val="188038"/>
                </a:solidFill>
                <a:latin typeface="Roboto Mono"/>
                <a:ea typeface="Roboto Mono"/>
                <a:cs typeface="Roboto Mono"/>
                <a:sym typeface="Roboto Mono"/>
              </a:rPr>
              <a:t>device</a:t>
            </a:r>
            <a:r>
              <a:rPr lang="en" sz="1200">
                <a:solidFill>
                  <a:schemeClr val="dk1"/>
                </a:solidFill>
              </a:rPr>
              <a:t> were clicked by a unique IP address in a given hour of a given day</a:t>
            </a:r>
            <a:endParaRPr sz="1200">
              <a:solidFill>
                <a:schemeClr val="dk1"/>
              </a:solidFill>
            </a:endParaRPr>
          </a:p>
          <a:p>
            <a:pPr indent="0" lvl="0" marL="0" rtl="0" algn="l">
              <a:lnSpc>
                <a:spcPct val="100000"/>
              </a:lnSpc>
              <a:spcBef>
                <a:spcPts val="0"/>
              </a:spcBef>
              <a:spcAft>
                <a:spcPts val="0"/>
              </a:spcAft>
              <a:buNone/>
            </a:pPr>
            <a:r>
              <a:rPr b="1" lang="en" sz="1200">
                <a:solidFill>
                  <a:srgbClr val="188038"/>
                </a:solidFill>
                <a:latin typeface="Roboto Mono"/>
                <a:ea typeface="Roboto Mono"/>
                <a:cs typeface="Roboto Mono"/>
                <a:sym typeface="Roboto Mono"/>
              </a:rPr>
              <a:t>Device_by_ip_app - </a:t>
            </a:r>
            <a:r>
              <a:rPr lang="en" sz="1200">
                <a:solidFill>
                  <a:schemeClr val="dk1"/>
                </a:solidFill>
              </a:rPr>
              <a:t>It does this by grouping the dataframe by </a:t>
            </a:r>
            <a:r>
              <a:rPr lang="en" sz="1200">
                <a:solidFill>
                  <a:srgbClr val="188038"/>
                </a:solidFill>
                <a:latin typeface="Roboto Mono"/>
                <a:ea typeface="Roboto Mono"/>
                <a:cs typeface="Roboto Mono"/>
                <a:sym typeface="Roboto Mono"/>
              </a:rPr>
              <a:t>ip</a:t>
            </a:r>
            <a:r>
              <a:rPr lang="en" sz="1200">
                <a:solidFill>
                  <a:schemeClr val="dk1"/>
                </a:solidFill>
              </a:rPr>
              <a:t> and </a:t>
            </a:r>
            <a:r>
              <a:rPr lang="en" sz="1200">
                <a:solidFill>
                  <a:srgbClr val="188038"/>
                </a:solidFill>
                <a:latin typeface="Roboto Mono"/>
                <a:ea typeface="Roboto Mono"/>
                <a:cs typeface="Roboto Mono"/>
                <a:sym typeface="Roboto Mono"/>
              </a:rPr>
              <a:t>app</a:t>
            </a:r>
            <a:r>
              <a:rPr lang="en" sz="1200">
                <a:solidFill>
                  <a:schemeClr val="dk1"/>
                </a:solidFill>
              </a:rPr>
              <a:t>, counting the unique </a:t>
            </a:r>
            <a:r>
              <a:rPr lang="en" sz="1200">
                <a:solidFill>
                  <a:srgbClr val="188038"/>
                </a:solidFill>
                <a:latin typeface="Roboto Mono"/>
                <a:ea typeface="Roboto Mono"/>
                <a:cs typeface="Roboto Mono"/>
                <a:sym typeface="Roboto Mono"/>
              </a:rPr>
              <a:t>device</a:t>
            </a:r>
            <a:r>
              <a:rPr lang="en" sz="1200">
                <a:solidFill>
                  <a:schemeClr val="dk1"/>
                </a:solidFill>
              </a:rPr>
              <a:t> values, and then merging the results back into the original dataframe.</a:t>
            </a:r>
            <a:endParaRPr sz="1200">
              <a:solidFill>
                <a:schemeClr val="dk1"/>
              </a:solidFill>
            </a:endParaRPr>
          </a:p>
          <a:p>
            <a:pPr indent="0" lvl="0" marL="0" rtl="0" algn="l">
              <a:lnSpc>
                <a:spcPct val="100000"/>
              </a:lnSpc>
              <a:spcBef>
                <a:spcPts val="0"/>
              </a:spcBef>
              <a:spcAft>
                <a:spcPts val="0"/>
              </a:spcAft>
              <a:buNone/>
            </a:pPr>
            <a:r>
              <a:rPr b="1" lang="en" sz="1200">
                <a:solidFill>
                  <a:srgbClr val="188038"/>
                </a:solidFill>
                <a:latin typeface="Courier New"/>
                <a:ea typeface="Courier New"/>
                <a:cs typeface="Courier New"/>
                <a:sym typeface="Courier New"/>
              </a:rPr>
              <a:t>Device_by_ip_app_os</a:t>
            </a:r>
            <a:r>
              <a:rPr lang="en" sz="1200">
                <a:solidFill>
                  <a:schemeClr val="dk1"/>
                </a:solidFill>
                <a:latin typeface="Courier New"/>
                <a:ea typeface="Courier New"/>
                <a:cs typeface="Courier New"/>
                <a:sym typeface="Courier New"/>
              </a:rPr>
              <a:t> - </a:t>
            </a:r>
            <a:r>
              <a:rPr lang="en" sz="1200">
                <a:solidFill>
                  <a:schemeClr val="dk1"/>
                </a:solidFill>
              </a:rPr>
              <a:t>It does this by grouping the dataframe by </a:t>
            </a:r>
            <a:r>
              <a:rPr lang="en" sz="1200">
                <a:solidFill>
                  <a:srgbClr val="188038"/>
                </a:solidFill>
                <a:latin typeface="Roboto Mono"/>
                <a:ea typeface="Roboto Mono"/>
                <a:cs typeface="Roboto Mono"/>
                <a:sym typeface="Roboto Mono"/>
              </a:rPr>
              <a:t>ip</a:t>
            </a:r>
            <a:r>
              <a:rPr lang="en" sz="1200">
                <a:solidFill>
                  <a:schemeClr val="dk1"/>
                </a:solidFill>
              </a:rPr>
              <a:t>, </a:t>
            </a:r>
            <a:r>
              <a:rPr lang="en" sz="1200">
                <a:solidFill>
                  <a:srgbClr val="188038"/>
                </a:solidFill>
                <a:latin typeface="Roboto Mono"/>
                <a:ea typeface="Roboto Mono"/>
                <a:cs typeface="Roboto Mono"/>
                <a:sym typeface="Roboto Mono"/>
              </a:rPr>
              <a:t>app</a:t>
            </a:r>
            <a:r>
              <a:rPr lang="en" sz="1200">
                <a:solidFill>
                  <a:schemeClr val="dk1"/>
                </a:solidFill>
              </a:rPr>
              <a:t> and </a:t>
            </a:r>
            <a:r>
              <a:rPr lang="en" sz="1200">
                <a:solidFill>
                  <a:srgbClr val="188038"/>
                </a:solidFill>
                <a:latin typeface="Roboto Mono"/>
                <a:ea typeface="Roboto Mono"/>
                <a:cs typeface="Roboto Mono"/>
                <a:sym typeface="Roboto Mono"/>
              </a:rPr>
              <a:t>os</a:t>
            </a:r>
            <a:r>
              <a:rPr lang="en" sz="1200">
                <a:solidFill>
                  <a:schemeClr val="dk1"/>
                </a:solidFill>
              </a:rPr>
              <a:t>, and then counting the unique </a:t>
            </a:r>
            <a:r>
              <a:rPr lang="en" sz="1200">
                <a:solidFill>
                  <a:srgbClr val="188038"/>
                </a:solidFill>
                <a:latin typeface="Roboto Mono"/>
                <a:ea typeface="Roboto Mono"/>
                <a:cs typeface="Roboto Mono"/>
                <a:sym typeface="Roboto Mono"/>
              </a:rPr>
              <a:t>device</a:t>
            </a:r>
            <a:r>
              <a:rPr lang="en" sz="1200">
                <a:solidFill>
                  <a:schemeClr val="dk1"/>
                </a:solidFill>
              </a:rPr>
              <a:t> values, and then merging the results back into the original dataframe.</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77fe9ab5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77fe9ab5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W207 Final Project: TalkingData AdTracking Fraud Detection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Vincent Goldberg, Heaven Klair and Samantha Williams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Baselines</a:t>
            </a:r>
            <a:endParaRPr/>
          </a:p>
        </p:txBody>
      </p:sp>
      <p:sp>
        <p:nvSpPr>
          <p:cNvPr id="126" name="Google Shape;126;p2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Although t</a:t>
            </a:r>
            <a:r>
              <a:rPr lang="en"/>
              <a:t>he final test data set consist of values indicating the probability a user will download an app, the train data set uses a binary classifier to indicate whether a user downloaded the app. A value of 1 is assigned to the clicks that led to a download, while a value of 0 indicates a click did not lead to a download. </a:t>
            </a:r>
            <a:endParaRPr/>
          </a:p>
          <a:p>
            <a:pPr indent="0" lvl="0" marL="0" rtl="0" algn="l">
              <a:spcBef>
                <a:spcPts val="1200"/>
              </a:spcBef>
              <a:spcAft>
                <a:spcPts val="1200"/>
              </a:spcAft>
              <a:buNone/>
            </a:pPr>
            <a:r>
              <a:rPr lang="en"/>
              <a:t>Due to the nature of the binary classification, a logistic regression model was selected to be the baseline model evaluation. We attempted to also look at a KNN and Random Forest as two additional baseline models.</a:t>
            </a:r>
            <a:endParaRPr/>
          </a:p>
        </p:txBody>
      </p:sp>
      <p:sp>
        <p:nvSpPr>
          <p:cNvPr id="127" name="Google Shape;127;p2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Logistic Regression Model: </a:t>
            </a:r>
            <a:endParaRPr/>
          </a:p>
          <a:p>
            <a:pPr indent="-298450" lvl="1" marL="914400" rtl="0" algn="l">
              <a:spcBef>
                <a:spcPts val="0"/>
              </a:spcBef>
              <a:spcAft>
                <a:spcPts val="0"/>
              </a:spcAft>
              <a:buSzPts val="1100"/>
              <a:buChar char="○"/>
            </a:pPr>
            <a:r>
              <a:rPr lang="en"/>
              <a:t>Testing Accuracy = 91.1%</a:t>
            </a:r>
            <a:endParaRPr/>
          </a:p>
          <a:p>
            <a:pPr indent="-298450" lvl="1" marL="914400" rtl="0" algn="l">
              <a:spcBef>
                <a:spcPts val="0"/>
              </a:spcBef>
              <a:spcAft>
                <a:spcPts val="0"/>
              </a:spcAft>
              <a:buSzPts val="1100"/>
              <a:buChar char="○"/>
            </a:pPr>
            <a:r>
              <a:rPr lang="en"/>
              <a:t>AUC Accuracy = 96.0%</a:t>
            </a:r>
            <a:endParaRPr/>
          </a:p>
          <a:p>
            <a:pPr indent="-311150" lvl="0" marL="457200" rtl="0" algn="l">
              <a:spcBef>
                <a:spcPts val="0"/>
              </a:spcBef>
              <a:spcAft>
                <a:spcPts val="0"/>
              </a:spcAft>
              <a:buSzPts val="1300"/>
              <a:buChar char="●"/>
            </a:pPr>
            <a:r>
              <a:rPr lang="en"/>
              <a:t>KNN Model:</a:t>
            </a:r>
            <a:endParaRPr/>
          </a:p>
          <a:p>
            <a:pPr indent="-298450" lvl="1" marL="914400" rtl="0" algn="l">
              <a:spcBef>
                <a:spcPts val="0"/>
              </a:spcBef>
              <a:spcAft>
                <a:spcPts val="0"/>
              </a:spcAft>
              <a:buSzPts val="1100"/>
              <a:buChar char="○"/>
            </a:pPr>
            <a:r>
              <a:rPr lang="en"/>
              <a:t>Testing</a:t>
            </a:r>
            <a:r>
              <a:rPr lang="en"/>
              <a:t> Accuracy = 90.8%</a:t>
            </a:r>
            <a:endParaRPr/>
          </a:p>
          <a:p>
            <a:pPr indent="-298450" lvl="1" marL="914400" rtl="0" algn="l">
              <a:spcBef>
                <a:spcPts val="0"/>
              </a:spcBef>
              <a:spcAft>
                <a:spcPts val="0"/>
              </a:spcAft>
              <a:buSzPts val="1100"/>
              <a:buChar char="○"/>
            </a:pPr>
            <a:r>
              <a:rPr lang="en"/>
              <a:t>AUC Accuracy = 94.7%</a:t>
            </a:r>
            <a:endParaRPr/>
          </a:p>
          <a:p>
            <a:pPr indent="-311150" lvl="0" marL="457200" rtl="0" algn="l">
              <a:spcBef>
                <a:spcPts val="0"/>
              </a:spcBef>
              <a:spcAft>
                <a:spcPts val="0"/>
              </a:spcAft>
              <a:buSzPts val="1300"/>
              <a:buChar char="●"/>
            </a:pPr>
            <a:r>
              <a:rPr lang="en"/>
              <a:t>Random Forest: </a:t>
            </a:r>
            <a:endParaRPr/>
          </a:p>
          <a:p>
            <a:pPr indent="-298450" lvl="1" marL="914400" rtl="0" algn="l">
              <a:spcBef>
                <a:spcPts val="0"/>
              </a:spcBef>
              <a:spcAft>
                <a:spcPts val="0"/>
              </a:spcAft>
              <a:buSzPts val="1100"/>
              <a:buChar char="○"/>
            </a:pPr>
            <a:r>
              <a:rPr lang="en"/>
              <a:t>Testing</a:t>
            </a:r>
            <a:r>
              <a:rPr lang="en"/>
              <a:t> Accuracy = 88.3%</a:t>
            </a:r>
            <a:endParaRPr/>
          </a:p>
          <a:p>
            <a:pPr indent="-298450" lvl="1" marL="914400" rtl="0" algn="l">
              <a:spcBef>
                <a:spcPts val="0"/>
              </a:spcBef>
              <a:spcAft>
                <a:spcPts val="0"/>
              </a:spcAft>
              <a:buSzPts val="1100"/>
              <a:buChar char="○"/>
            </a:pPr>
            <a:r>
              <a:rPr lang="en"/>
              <a:t>AUC Accuracy = 94.4%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Comparison</a:t>
            </a:r>
            <a:endParaRPr/>
          </a:p>
        </p:txBody>
      </p:sp>
      <p:sp>
        <p:nvSpPr>
          <p:cNvPr id="133" name="Google Shape;133;p2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NN Model:</a:t>
            </a:r>
            <a:endParaRPr b="1"/>
          </a:p>
          <a:p>
            <a:pPr indent="0" lvl="0" marL="0" rtl="0" algn="l">
              <a:spcBef>
                <a:spcPts val="1200"/>
              </a:spcBef>
              <a:spcAft>
                <a:spcPts val="0"/>
              </a:spcAft>
              <a:buNone/>
            </a:pPr>
            <a:r>
              <a:rPr lang="en"/>
              <a:t>Initially suspected a more complex model would produce better results. However, even with many layers and nodes, we found:</a:t>
            </a:r>
            <a:endParaRPr/>
          </a:p>
          <a:p>
            <a:pPr indent="-311150" lvl="0" marL="457200" rtl="0" algn="l">
              <a:spcBef>
                <a:spcPts val="1200"/>
              </a:spcBef>
              <a:spcAft>
                <a:spcPts val="0"/>
              </a:spcAft>
              <a:buSzPts val="1300"/>
              <a:buChar char="●"/>
            </a:pPr>
            <a:r>
              <a:rPr lang="en"/>
              <a:t>Model only improved accuracy by 1%</a:t>
            </a:r>
            <a:endParaRPr/>
          </a:p>
          <a:p>
            <a:pPr indent="-311150" lvl="0" marL="457200" rtl="0" algn="l">
              <a:spcBef>
                <a:spcPts val="0"/>
              </a:spcBef>
              <a:spcAft>
                <a:spcPts val="0"/>
              </a:spcAft>
              <a:buSzPts val="1300"/>
              <a:buChar char="●"/>
            </a:pPr>
            <a:r>
              <a:rPr lang="en"/>
              <a:t>Complex process for one-hot encoding features </a:t>
            </a:r>
            <a:endParaRPr/>
          </a:p>
          <a:p>
            <a:pPr indent="-311150" lvl="0" marL="457200" rtl="0" algn="l">
              <a:spcBef>
                <a:spcPts val="0"/>
              </a:spcBef>
              <a:spcAft>
                <a:spcPts val="0"/>
              </a:spcAft>
              <a:buSzPts val="1300"/>
              <a:buChar char="●"/>
            </a:pPr>
            <a:r>
              <a:rPr lang="en"/>
              <a:t>Took an extremely long time to train model</a:t>
            </a:r>
            <a:endParaRPr/>
          </a:p>
          <a:p>
            <a:pPr indent="-311150" lvl="0" marL="457200" rtl="0" algn="l">
              <a:spcBef>
                <a:spcPts val="0"/>
              </a:spcBef>
              <a:spcAft>
                <a:spcPts val="0"/>
              </a:spcAft>
              <a:buSzPts val="1300"/>
              <a:buChar char="●"/>
            </a:pPr>
            <a:r>
              <a:rPr lang="en"/>
              <a:t>Adding more layers and nodes actual decreased models performance</a:t>
            </a:r>
            <a:endParaRPr/>
          </a:p>
        </p:txBody>
      </p:sp>
      <p:sp>
        <p:nvSpPr>
          <p:cNvPr id="134" name="Google Shape;134;p2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LightGBM Model:</a:t>
            </a:r>
            <a:endParaRPr b="1"/>
          </a:p>
          <a:p>
            <a:pPr indent="0" lvl="0" marL="0" rtl="0" algn="l">
              <a:spcBef>
                <a:spcPts val="1200"/>
              </a:spcBef>
              <a:spcAft>
                <a:spcPts val="0"/>
              </a:spcAft>
              <a:buNone/>
            </a:pPr>
            <a:r>
              <a:rPr lang="en"/>
              <a:t>Tried model based on some of the discussions on kaggle. The biggest advantages we found to using this approach are as follows:</a:t>
            </a:r>
            <a:endParaRPr/>
          </a:p>
          <a:p>
            <a:pPr indent="-311150" lvl="0" marL="457200" rtl="0" algn="l">
              <a:spcBef>
                <a:spcPts val="1200"/>
              </a:spcBef>
              <a:spcAft>
                <a:spcPts val="0"/>
              </a:spcAft>
              <a:buSzPts val="1300"/>
              <a:buChar char="●"/>
            </a:pPr>
            <a:r>
              <a:rPr lang="en"/>
              <a:t>Can handle large data sets</a:t>
            </a:r>
            <a:endParaRPr/>
          </a:p>
          <a:p>
            <a:pPr indent="-311150" lvl="0" marL="457200" rtl="0" algn="l">
              <a:spcBef>
                <a:spcPts val="0"/>
              </a:spcBef>
              <a:spcAft>
                <a:spcPts val="0"/>
              </a:spcAft>
              <a:buSzPts val="1300"/>
              <a:buChar char="●"/>
            </a:pPr>
            <a:r>
              <a:rPr lang="en"/>
              <a:t>Use categorical features as input directly (no need for one-hot encoding)</a:t>
            </a:r>
            <a:endParaRPr/>
          </a:p>
          <a:p>
            <a:pPr indent="-311150" lvl="0" marL="457200" rtl="0" algn="l">
              <a:spcBef>
                <a:spcPts val="0"/>
              </a:spcBef>
              <a:spcAft>
                <a:spcPts val="0"/>
              </a:spcAft>
              <a:buSzPts val="1300"/>
              <a:buChar char="●"/>
            </a:pPr>
            <a:r>
              <a:rPr lang="en"/>
              <a:t>8X faster than one-hot encoding</a:t>
            </a:r>
            <a:endParaRPr/>
          </a:p>
          <a:p>
            <a:pPr indent="-311150" lvl="0" marL="457200" rtl="0" algn="l">
              <a:spcBef>
                <a:spcPts val="0"/>
              </a:spcBef>
              <a:spcAft>
                <a:spcPts val="0"/>
              </a:spcAft>
              <a:buSzPts val="1300"/>
              <a:buChar char="●"/>
            </a:pPr>
            <a:r>
              <a:rPr lang="en"/>
              <a:t>Took about 20 seconds to run our model</a:t>
            </a:r>
            <a:endParaRPr/>
          </a:p>
          <a:p>
            <a:pPr indent="-311150" lvl="0" marL="457200" rtl="0" algn="l">
              <a:spcBef>
                <a:spcPts val="0"/>
              </a:spcBef>
              <a:spcAft>
                <a:spcPts val="0"/>
              </a:spcAft>
              <a:buSzPts val="1300"/>
              <a:buChar char="●"/>
            </a:pPr>
            <a:r>
              <a:rPr lang="en"/>
              <a:t>Had the highest accuracy score of 94%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Model Chosen: LightGBM Model</a:t>
            </a:r>
            <a:endParaRPr/>
          </a:p>
        </p:txBody>
      </p:sp>
      <p:sp>
        <p:nvSpPr>
          <p:cNvPr id="140" name="Google Shape;140;p2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Basic LightGBM Model Using the LGBMClassifer:</a:t>
            </a:r>
            <a:endParaRPr b="1" sz="1600"/>
          </a:p>
          <a:p>
            <a:pPr indent="-330200" lvl="0" marL="457200" rtl="0" algn="l">
              <a:spcBef>
                <a:spcPts val="1200"/>
              </a:spcBef>
              <a:spcAft>
                <a:spcPts val="0"/>
              </a:spcAft>
              <a:buSzPts val="1600"/>
              <a:buChar char="●"/>
            </a:pPr>
            <a:r>
              <a:rPr lang="en" sz="1600"/>
              <a:t>Validation Accuracy: 94%</a:t>
            </a:r>
            <a:endParaRPr sz="1600"/>
          </a:p>
          <a:p>
            <a:pPr indent="-330200" lvl="0" marL="457200" rtl="0" algn="l">
              <a:spcBef>
                <a:spcPts val="0"/>
              </a:spcBef>
              <a:spcAft>
                <a:spcPts val="0"/>
              </a:spcAft>
              <a:buSzPts val="1600"/>
              <a:buChar char="●"/>
            </a:pPr>
            <a:r>
              <a:rPr lang="en" sz="1600"/>
              <a:t>Test Accuracy: 93.92%</a:t>
            </a:r>
            <a:endParaRPr sz="1600"/>
          </a:p>
          <a:p>
            <a:pPr indent="-330200" lvl="0" marL="457200" rtl="0" algn="l">
              <a:spcBef>
                <a:spcPts val="0"/>
              </a:spcBef>
              <a:spcAft>
                <a:spcPts val="0"/>
              </a:spcAft>
              <a:buSzPts val="1600"/>
              <a:buChar char="●"/>
            </a:pPr>
            <a:r>
              <a:rPr lang="en" sz="1600"/>
              <a:t>Did not overfit</a:t>
            </a:r>
            <a:endParaRPr sz="1600"/>
          </a:p>
          <a:p>
            <a:pPr indent="-330200" lvl="0" marL="457200" rtl="0" algn="l">
              <a:spcBef>
                <a:spcPts val="0"/>
              </a:spcBef>
              <a:spcAft>
                <a:spcPts val="0"/>
              </a:spcAft>
              <a:buSzPts val="1600"/>
              <a:buChar char="●"/>
            </a:pPr>
            <a:r>
              <a:rPr lang="en" sz="1600"/>
              <a:t>Adjusted subsample_for_bin from the default of 200000 to 100000 resulted in  no change in accuracy </a:t>
            </a:r>
            <a:endParaRPr sz="1600"/>
          </a:p>
          <a:p>
            <a:pPr indent="-330200" lvl="0" marL="457200" rtl="0" algn="l">
              <a:spcBef>
                <a:spcPts val="0"/>
              </a:spcBef>
              <a:spcAft>
                <a:spcPts val="0"/>
              </a:spcAft>
              <a:buSzPts val="1600"/>
              <a:buChar char="●"/>
            </a:pPr>
            <a:r>
              <a:rPr lang="en" sz="1600"/>
              <a:t>Reduced the learning rate from 0.1 to 0.01; model accuracy decreased</a:t>
            </a:r>
            <a:endParaRPr sz="1600"/>
          </a:p>
        </p:txBody>
      </p:sp>
      <p:sp>
        <p:nvSpPr>
          <p:cNvPr id="141" name="Google Shape;141;p2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5 Fold CV LightGBM Model Using the LGBMClassifer: </a:t>
            </a:r>
            <a:endParaRPr b="1" sz="1600"/>
          </a:p>
          <a:p>
            <a:pPr indent="-330200" lvl="0" marL="457200" rtl="0" algn="l">
              <a:spcBef>
                <a:spcPts val="1200"/>
              </a:spcBef>
              <a:spcAft>
                <a:spcPts val="0"/>
              </a:spcAft>
              <a:buSzPts val="1600"/>
              <a:buChar char="●"/>
            </a:pPr>
            <a:r>
              <a:rPr lang="en" sz="1600"/>
              <a:t>Validation Accuracy: 93.92%</a:t>
            </a:r>
            <a:endParaRPr sz="1600"/>
          </a:p>
          <a:p>
            <a:pPr indent="-330200" lvl="0" marL="457200" rtl="0" algn="l">
              <a:spcBef>
                <a:spcPts val="0"/>
              </a:spcBef>
              <a:spcAft>
                <a:spcPts val="0"/>
              </a:spcAft>
              <a:buSzPts val="1600"/>
              <a:buChar char="●"/>
            </a:pPr>
            <a:r>
              <a:rPr lang="en" sz="1600"/>
              <a:t>Test Accuracy: 94.04%</a:t>
            </a:r>
            <a:endParaRPr sz="1600"/>
          </a:p>
          <a:p>
            <a:pPr indent="-330200" lvl="0" marL="457200" rtl="0" algn="l">
              <a:spcBef>
                <a:spcPts val="0"/>
              </a:spcBef>
              <a:spcAft>
                <a:spcPts val="0"/>
              </a:spcAft>
              <a:buSzPts val="1600"/>
              <a:buChar char="●"/>
            </a:pPr>
            <a:r>
              <a:rPr lang="en" sz="1600"/>
              <a:t>AUC score: 98.33%</a:t>
            </a:r>
            <a:endParaRPr sz="1600"/>
          </a:p>
          <a:p>
            <a:pPr indent="-330200" lvl="0" marL="457200" rtl="0" algn="l">
              <a:spcBef>
                <a:spcPts val="0"/>
              </a:spcBef>
              <a:spcAft>
                <a:spcPts val="0"/>
              </a:spcAft>
              <a:buSzPts val="1600"/>
              <a:buChar char="●"/>
            </a:pPr>
            <a:r>
              <a:rPr lang="en" sz="1600"/>
              <a:t>Did not overfit</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 Optimization</a:t>
            </a:r>
            <a:endParaRPr/>
          </a:p>
        </p:txBody>
      </p:sp>
      <p:graphicFrame>
        <p:nvGraphicFramePr>
          <p:cNvPr id="147" name="Google Shape;147;p25"/>
          <p:cNvGraphicFramePr/>
          <p:nvPr/>
        </p:nvGraphicFramePr>
        <p:xfrm>
          <a:off x="432025" y="1413075"/>
          <a:ext cx="3000000" cy="3000000"/>
        </p:xfrm>
        <a:graphic>
          <a:graphicData uri="http://schemas.openxmlformats.org/drawingml/2006/table">
            <a:tbl>
              <a:tblPr>
                <a:noFill/>
                <a:tableStyleId>{4DEDBABD-14B0-4E8E-8F61-25D03781AA21}</a:tableStyleId>
              </a:tblPr>
              <a:tblGrid>
                <a:gridCol w="2612800"/>
                <a:gridCol w="1361600"/>
                <a:gridCol w="2189600"/>
                <a:gridCol w="2116000"/>
              </a:tblGrid>
              <a:tr h="561325">
                <a:tc>
                  <a:txBody>
                    <a:bodyPr/>
                    <a:lstStyle/>
                    <a:p>
                      <a:pPr indent="0" lvl="0" marL="0" rtl="0" algn="ctr">
                        <a:lnSpc>
                          <a:spcPct val="115000"/>
                        </a:lnSpc>
                        <a:spcBef>
                          <a:spcPts val="0"/>
                        </a:spcBef>
                        <a:spcAft>
                          <a:spcPts val="0"/>
                        </a:spcAft>
                        <a:buNone/>
                      </a:pPr>
                      <a:r>
                        <a:rPr b="1" lang="en" sz="1800">
                          <a:solidFill>
                            <a:schemeClr val="dk2"/>
                          </a:solidFill>
                          <a:latin typeface="Roboto"/>
                          <a:ea typeface="Roboto"/>
                          <a:cs typeface="Roboto"/>
                          <a:sym typeface="Roboto"/>
                        </a:rPr>
                        <a:t>HYPERPARAMETER</a:t>
                      </a:r>
                      <a:endParaRPr b="1" sz="1800">
                        <a:solidFill>
                          <a:schemeClr val="dk2"/>
                        </a:solidFill>
                        <a:latin typeface="Roboto"/>
                        <a:ea typeface="Roboto"/>
                        <a:cs typeface="Roboto"/>
                        <a:sym typeface="Roboto"/>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solidFill>
                            <a:schemeClr val="dk2"/>
                          </a:solidFill>
                          <a:latin typeface="Roboto"/>
                          <a:ea typeface="Roboto"/>
                          <a:cs typeface="Roboto"/>
                          <a:sym typeface="Roboto"/>
                        </a:rPr>
                        <a:t>CHANGED</a:t>
                      </a:r>
                      <a:endParaRPr b="1" sz="1800">
                        <a:solidFill>
                          <a:schemeClr val="dk2"/>
                        </a:solidFill>
                        <a:latin typeface="Roboto"/>
                        <a:ea typeface="Roboto"/>
                        <a:cs typeface="Roboto"/>
                        <a:sym typeface="Roboto"/>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solidFill>
                            <a:schemeClr val="dk2"/>
                          </a:solidFill>
                          <a:latin typeface="Roboto"/>
                          <a:ea typeface="Roboto"/>
                          <a:cs typeface="Roboto"/>
                          <a:sym typeface="Roboto"/>
                        </a:rPr>
                        <a:t>VALID ACCURACY</a:t>
                      </a:r>
                      <a:endParaRPr b="1" sz="1800">
                        <a:solidFill>
                          <a:schemeClr val="dk2"/>
                        </a:solidFill>
                        <a:latin typeface="Roboto"/>
                        <a:ea typeface="Roboto"/>
                        <a:cs typeface="Roboto"/>
                        <a:sym typeface="Roboto"/>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solidFill>
                            <a:schemeClr val="dk2"/>
                          </a:solidFill>
                          <a:latin typeface="Roboto"/>
                          <a:ea typeface="Roboto"/>
                          <a:cs typeface="Roboto"/>
                          <a:sym typeface="Roboto"/>
                        </a:rPr>
                        <a:t>TEST ACCURACY</a:t>
                      </a:r>
                      <a:endParaRPr b="1" sz="1800">
                        <a:solidFill>
                          <a:schemeClr val="dk2"/>
                        </a:solidFill>
                        <a:latin typeface="Roboto"/>
                        <a:ea typeface="Roboto"/>
                        <a:cs typeface="Roboto"/>
                        <a:sym typeface="Roboto"/>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2275">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Default</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Default</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93.93%</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93.90%</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r>
              <a:tr h="432275">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subsample_bar=200000</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100000</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93.93%</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93.90%</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2275">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learning_rate=0.1</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0.01</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93.42%</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93.28%</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r>
              <a:tr h="432275">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learning_rate=0.1</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0.05</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93.83%</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93.78%</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2275">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boosting_rate='gbdt'</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dart'</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93.82%</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93.75%</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r>
              <a:tr h="432275">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min_child_samples=20</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50</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93.94%</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93.90%</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2275">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num_leaves=31</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62</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93.93%</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94.04%</a:t>
                      </a:r>
                      <a:endParaRPr sz="1800">
                        <a:solidFill>
                          <a:schemeClr val="dk2"/>
                        </a:solidFill>
                        <a:latin typeface="Roboto"/>
                        <a:ea typeface="Roboto"/>
                        <a:cs typeface="Roboto"/>
                        <a:sym typeface="Roboto"/>
                      </a:endParaRPr>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Scores &amp; Challenges Encountered </a:t>
            </a:r>
            <a:endParaRPr/>
          </a:p>
        </p:txBody>
      </p:sp>
      <p:sp>
        <p:nvSpPr>
          <p:cNvPr id="153" name="Google Shape;153;p26"/>
          <p:cNvSpPr txBox="1"/>
          <p:nvPr>
            <p:ph idx="1" type="body"/>
          </p:nvPr>
        </p:nvSpPr>
        <p:spPr>
          <a:xfrm>
            <a:off x="311725" y="1464075"/>
            <a:ext cx="8140200" cy="153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Test Data Scores</a:t>
            </a:r>
            <a:endParaRPr b="1" sz="1800"/>
          </a:p>
          <a:p>
            <a:pPr indent="0" lvl="0" marL="0" rtl="0" algn="ctr">
              <a:spcBef>
                <a:spcPts val="1200"/>
              </a:spcBef>
              <a:spcAft>
                <a:spcPts val="0"/>
              </a:spcAft>
              <a:buNone/>
            </a:pPr>
            <a:r>
              <a:rPr lang="en" sz="1800"/>
              <a:t>Accuracy Score: 0.9423 </a:t>
            </a:r>
            <a:endParaRPr sz="1800"/>
          </a:p>
          <a:p>
            <a:pPr indent="0" lvl="0" marL="0" rtl="0" algn="ctr">
              <a:spcBef>
                <a:spcPts val="1200"/>
              </a:spcBef>
              <a:spcAft>
                <a:spcPts val="1200"/>
              </a:spcAft>
              <a:buNone/>
            </a:pPr>
            <a:r>
              <a:rPr lang="en" sz="1800"/>
              <a:t>AUC Score: 0.9851</a:t>
            </a:r>
            <a:endParaRPr sz="1800"/>
          </a:p>
        </p:txBody>
      </p:sp>
      <p:sp>
        <p:nvSpPr>
          <p:cNvPr id="154" name="Google Shape;154;p26"/>
          <p:cNvSpPr txBox="1"/>
          <p:nvPr>
            <p:ph idx="1" type="body"/>
          </p:nvPr>
        </p:nvSpPr>
        <p:spPr>
          <a:xfrm>
            <a:off x="501900" y="3000975"/>
            <a:ext cx="8140200" cy="1536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800"/>
              <a:t>Challenges</a:t>
            </a:r>
            <a:endParaRPr sz="1800"/>
          </a:p>
          <a:p>
            <a:pPr indent="-342900" lvl="0" marL="457200" rtl="0" algn="l">
              <a:spcBef>
                <a:spcPts val="1200"/>
              </a:spcBef>
              <a:spcAft>
                <a:spcPts val="0"/>
              </a:spcAft>
              <a:buSzPts val="1800"/>
              <a:buChar char="●"/>
            </a:pPr>
            <a:r>
              <a:rPr lang="en" sz="1800"/>
              <a:t>Working a large dataset &amp; limited resources (RAM)</a:t>
            </a:r>
            <a:endParaRPr sz="1800"/>
          </a:p>
          <a:p>
            <a:pPr indent="-342900" lvl="0" marL="457200" rtl="0" algn="l">
              <a:spcBef>
                <a:spcPts val="0"/>
              </a:spcBef>
              <a:spcAft>
                <a:spcPts val="0"/>
              </a:spcAft>
              <a:buSzPts val="1800"/>
              <a:buChar char="●"/>
            </a:pPr>
            <a:r>
              <a:rPr lang="en" sz="1800"/>
              <a:t>One-hot encoding categorical data for NN</a:t>
            </a:r>
            <a:endParaRPr sz="1800"/>
          </a:p>
          <a:p>
            <a:pPr indent="-342900" lvl="0" marL="457200" rtl="0" algn="l">
              <a:spcBef>
                <a:spcPts val="0"/>
              </a:spcBef>
              <a:spcAft>
                <a:spcPts val="0"/>
              </a:spcAft>
              <a:buSzPts val="1800"/>
              <a:buChar char="●"/>
            </a:pPr>
            <a:r>
              <a:rPr lang="en" sz="1800"/>
              <a:t>Improving overall model accuracy</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Our Biggest Takeaways From This Project</a:t>
            </a:r>
            <a:endParaRPr/>
          </a:p>
        </p:txBody>
      </p:sp>
      <p:sp>
        <p:nvSpPr>
          <p:cNvPr id="160" name="Google Shape;160;p27"/>
          <p:cNvSpPr txBox="1"/>
          <p:nvPr>
            <p:ph idx="1" type="body"/>
          </p:nvPr>
        </p:nvSpPr>
        <p:spPr>
          <a:xfrm>
            <a:off x="311700" y="1505700"/>
            <a:ext cx="26133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Vincent:</a:t>
            </a:r>
            <a:endParaRPr b="1" sz="1800"/>
          </a:p>
          <a:p>
            <a:pPr indent="0" lvl="0" marL="0" rtl="0" algn="l">
              <a:spcBef>
                <a:spcPts val="1200"/>
              </a:spcBef>
              <a:spcAft>
                <a:spcPts val="1200"/>
              </a:spcAft>
              <a:buNone/>
            </a:pPr>
            <a:r>
              <a:rPr lang="en" sz="1800"/>
              <a:t>A more complex model doesn’t always equate to increased </a:t>
            </a:r>
            <a:r>
              <a:rPr lang="en" sz="1800"/>
              <a:t>performance</a:t>
            </a:r>
            <a:endParaRPr sz="1800"/>
          </a:p>
        </p:txBody>
      </p:sp>
      <p:sp>
        <p:nvSpPr>
          <p:cNvPr id="161" name="Google Shape;161;p27"/>
          <p:cNvSpPr txBox="1"/>
          <p:nvPr>
            <p:ph idx="2" type="body"/>
          </p:nvPr>
        </p:nvSpPr>
        <p:spPr>
          <a:xfrm>
            <a:off x="3265299" y="1505700"/>
            <a:ext cx="26133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Heaven:</a:t>
            </a:r>
            <a:endParaRPr b="1" sz="1800"/>
          </a:p>
          <a:p>
            <a:pPr indent="0" lvl="0" marL="0" rtl="0" algn="l">
              <a:spcBef>
                <a:spcPts val="1200"/>
              </a:spcBef>
              <a:spcAft>
                <a:spcPts val="1200"/>
              </a:spcAft>
              <a:buNone/>
            </a:pPr>
            <a:r>
              <a:rPr lang="en" sz="1800"/>
              <a:t>While working with big data, dividing up the workload into tasks is </a:t>
            </a:r>
            <a:r>
              <a:rPr lang="en" sz="1800"/>
              <a:t>crucial</a:t>
            </a:r>
            <a:r>
              <a:rPr lang="en" sz="1800"/>
              <a:t> for optimizing machine performance and ensuring </a:t>
            </a:r>
            <a:r>
              <a:rPr lang="en" sz="1800"/>
              <a:t>efficient</a:t>
            </a:r>
            <a:r>
              <a:rPr lang="en" sz="1800"/>
              <a:t> handling of the load.</a:t>
            </a:r>
            <a:endParaRPr sz="1800"/>
          </a:p>
        </p:txBody>
      </p:sp>
      <p:sp>
        <p:nvSpPr>
          <p:cNvPr id="162" name="Google Shape;162;p27"/>
          <p:cNvSpPr txBox="1"/>
          <p:nvPr>
            <p:ph idx="1" type="body"/>
          </p:nvPr>
        </p:nvSpPr>
        <p:spPr>
          <a:xfrm>
            <a:off x="6218891" y="1505700"/>
            <a:ext cx="2613300" cy="307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800"/>
              <a:t>Samantha:</a:t>
            </a:r>
            <a:endParaRPr b="1" sz="1800"/>
          </a:p>
          <a:p>
            <a:pPr indent="0" lvl="0" marL="0" rtl="0" algn="l">
              <a:spcBef>
                <a:spcPts val="1200"/>
              </a:spcBef>
              <a:spcAft>
                <a:spcPts val="1200"/>
              </a:spcAft>
              <a:buNone/>
            </a:pPr>
            <a:r>
              <a:rPr lang="en" sz="1800"/>
              <a:t>Finding &amp; using the right tools vastly simplifies the task at hand. Spend more time than you think really thinking about the problem and the tools needed to solve it.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Q&amp;A -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71" name="Google Shape;71;p14"/>
          <p:cNvSpPr txBox="1"/>
          <p:nvPr>
            <p:ph idx="4294967295" type="body"/>
          </p:nvPr>
        </p:nvSpPr>
        <p:spPr>
          <a:xfrm>
            <a:off x="311700" y="1481500"/>
            <a:ext cx="8499300" cy="3118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The Problem</a:t>
            </a:r>
            <a:endParaRPr sz="2000"/>
          </a:p>
          <a:p>
            <a:pPr indent="-355600" lvl="0" marL="457200" rtl="0" algn="l">
              <a:spcBef>
                <a:spcPts val="0"/>
              </a:spcBef>
              <a:spcAft>
                <a:spcPts val="0"/>
              </a:spcAft>
              <a:buSzPts val="2000"/>
              <a:buChar char="●"/>
            </a:pPr>
            <a:r>
              <a:rPr lang="en" sz="2000"/>
              <a:t>EDA </a:t>
            </a:r>
            <a:endParaRPr sz="2000"/>
          </a:p>
          <a:p>
            <a:pPr indent="-355600" lvl="0" marL="457200" rtl="0" algn="l">
              <a:spcBef>
                <a:spcPts val="0"/>
              </a:spcBef>
              <a:spcAft>
                <a:spcPts val="0"/>
              </a:spcAft>
              <a:buSzPts val="2000"/>
              <a:buChar char="●"/>
            </a:pPr>
            <a:r>
              <a:rPr lang="en" sz="2000"/>
              <a:t>Baselines</a:t>
            </a:r>
            <a:endParaRPr sz="2000"/>
          </a:p>
          <a:p>
            <a:pPr indent="-355600" lvl="0" marL="457200" rtl="0" algn="l">
              <a:spcBef>
                <a:spcPts val="0"/>
              </a:spcBef>
              <a:spcAft>
                <a:spcPts val="0"/>
              </a:spcAft>
              <a:buSzPts val="2000"/>
              <a:buChar char="●"/>
            </a:pPr>
            <a:r>
              <a:rPr lang="en" sz="2000"/>
              <a:t>Feature Engineering  </a:t>
            </a:r>
            <a:endParaRPr sz="2000"/>
          </a:p>
          <a:p>
            <a:pPr indent="-355600" lvl="0" marL="457200" rtl="0" algn="l">
              <a:spcBef>
                <a:spcPts val="0"/>
              </a:spcBef>
              <a:spcAft>
                <a:spcPts val="0"/>
              </a:spcAft>
              <a:buSzPts val="2000"/>
              <a:buChar char="●"/>
            </a:pPr>
            <a:r>
              <a:rPr lang="en" sz="2000"/>
              <a:t>Model Comparison</a:t>
            </a:r>
            <a:endParaRPr sz="2000"/>
          </a:p>
          <a:p>
            <a:pPr indent="-355600" lvl="0" marL="457200" rtl="0" algn="l">
              <a:spcBef>
                <a:spcPts val="0"/>
              </a:spcBef>
              <a:spcAft>
                <a:spcPts val="0"/>
              </a:spcAft>
              <a:buSzPts val="2000"/>
              <a:buChar char="●"/>
            </a:pPr>
            <a:r>
              <a:rPr lang="en" sz="2000"/>
              <a:t>Final Model Chosen</a:t>
            </a:r>
            <a:endParaRPr sz="2000"/>
          </a:p>
          <a:p>
            <a:pPr indent="-355600" lvl="0" marL="457200" rtl="0" algn="l">
              <a:spcBef>
                <a:spcPts val="0"/>
              </a:spcBef>
              <a:spcAft>
                <a:spcPts val="0"/>
              </a:spcAft>
              <a:buSzPts val="2000"/>
              <a:buChar char="●"/>
            </a:pPr>
            <a:r>
              <a:rPr lang="en" sz="2000"/>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Problem</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Fast Facts:</a:t>
            </a:r>
            <a:endParaRPr sz="1500"/>
          </a:p>
          <a:p>
            <a:pPr indent="-323850" lvl="0" marL="457200" rtl="0" algn="l">
              <a:spcBef>
                <a:spcPts val="1200"/>
              </a:spcBef>
              <a:spcAft>
                <a:spcPts val="0"/>
              </a:spcAft>
              <a:buSzPts val="1500"/>
              <a:buChar char="●"/>
            </a:pPr>
            <a:r>
              <a:rPr lang="en" sz="1500"/>
              <a:t>TalkingData’s second Kaggle competition</a:t>
            </a:r>
            <a:endParaRPr sz="1500"/>
          </a:p>
          <a:p>
            <a:pPr indent="-323850" lvl="0" marL="457200" rtl="0" algn="l">
              <a:spcBef>
                <a:spcPts val="0"/>
              </a:spcBef>
              <a:spcAft>
                <a:spcPts val="0"/>
              </a:spcAft>
              <a:buSzPts val="1500"/>
              <a:buChar char="●"/>
            </a:pPr>
            <a:r>
              <a:rPr lang="en" sz="1500"/>
              <a:t>China’s largest data service platform </a:t>
            </a:r>
            <a:endParaRPr sz="1500"/>
          </a:p>
          <a:p>
            <a:pPr indent="-323850" lvl="0" marL="457200" rtl="0" algn="l">
              <a:spcBef>
                <a:spcPts val="0"/>
              </a:spcBef>
              <a:spcAft>
                <a:spcPts val="0"/>
              </a:spcAft>
              <a:buSzPts val="1500"/>
              <a:buChar char="●"/>
            </a:pPr>
            <a:r>
              <a:rPr lang="en" sz="1500"/>
              <a:t>Covers more than 70% of all active mobile devices</a:t>
            </a:r>
            <a:endParaRPr sz="1500"/>
          </a:p>
          <a:p>
            <a:pPr indent="-323850" lvl="0" marL="457200" rtl="0" algn="l">
              <a:spcBef>
                <a:spcPts val="0"/>
              </a:spcBef>
              <a:spcAft>
                <a:spcPts val="0"/>
              </a:spcAft>
              <a:buSzPts val="1500"/>
              <a:buChar char="●"/>
            </a:pPr>
            <a:r>
              <a:rPr lang="en" sz="1500"/>
              <a:t>Processes 3 billion clicks daily </a:t>
            </a:r>
            <a:endParaRPr sz="1500"/>
          </a:p>
          <a:p>
            <a:pPr indent="-323850" lvl="0" marL="457200" rtl="0" algn="l">
              <a:spcBef>
                <a:spcPts val="0"/>
              </a:spcBef>
              <a:spcAft>
                <a:spcPts val="0"/>
              </a:spcAft>
              <a:buSzPts val="1500"/>
              <a:buChar char="●"/>
            </a:pPr>
            <a:r>
              <a:rPr lang="en" sz="1500"/>
              <a:t>It is estimated 90% of clicks considered fraudulent/do not result in the download of the advertised app</a:t>
            </a:r>
            <a:endParaRPr sz="1500"/>
          </a:p>
          <a:p>
            <a:pPr indent="-323850" lvl="0" marL="457200" rtl="0" algn="l">
              <a:spcBef>
                <a:spcPts val="0"/>
              </a:spcBef>
              <a:spcAft>
                <a:spcPts val="0"/>
              </a:spcAft>
              <a:buSzPts val="1500"/>
              <a:buChar char="●"/>
            </a:pPr>
            <a:r>
              <a:rPr lang="en" sz="1500"/>
              <a:t>The dataset </a:t>
            </a:r>
            <a:r>
              <a:rPr lang="en" sz="1500"/>
              <a:t>contained</a:t>
            </a:r>
            <a:r>
              <a:rPr lang="en" sz="1500"/>
              <a:t> 200 million clicks over 4 days</a:t>
            </a:r>
            <a:endParaRPr sz="1500"/>
          </a:p>
        </p:txBody>
      </p:sp>
      <p:sp>
        <p:nvSpPr>
          <p:cNvPr id="78" name="Google Shape;78;p15"/>
          <p:cNvSpPr txBox="1"/>
          <p:nvPr>
            <p:ph idx="4294967295" type="body"/>
          </p:nvPr>
        </p:nvSpPr>
        <p:spPr>
          <a:xfrm>
            <a:off x="311725" y="1523325"/>
            <a:ext cx="35904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en" sz="1700">
                <a:solidFill>
                  <a:schemeClr val="accent2"/>
                </a:solidFill>
              </a:rPr>
              <a:t>After clicking the ad will the user download the app?</a:t>
            </a:r>
            <a:endParaRPr b="1" i="1" sz="170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07400" y="4905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Working With A Large Data Set</a:t>
            </a:r>
            <a:endParaRPr/>
          </a:p>
        </p:txBody>
      </p:sp>
      <p:sp>
        <p:nvSpPr>
          <p:cNvPr id="84" name="Google Shape;84;p1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800"/>
              <a:t>Kaggle’s 200 million Record Training Set:</a:t>
            </a:r>
            <a:endParaRPr sz="1800"/>
          </a:p>
          <a:p>
            <a:pPr indent="-342900" lvl="0" marL="457200" rtl="0" algn="l">
              <a:lnSpc>
                <a:spcPct val="95000"/>
              </a:lnSpc>
              <a:spcBef>
                <a:spcPts val="1200"/>
              </a:spcBef>
              <a:spcAft>
                <a:spcPts val="0"/>
              </a:spcAft>
              <a:buSzPts val="1800"/>
              <a:buChar char="●"/>
            </a:pPr>
            <a:r>
              <a:rPr lang="en" sz="1800"/>
              <a:t>Cl</a:t>
            </a:r>
            <a:r>
              <a:rPr lang="en" sz="1800"/>
              <a:t>ean data with NAN values where you would expect </a:t>
            </a:r>
            <a:endParaRPr sz="1800"/>
          </a:p>
          <a:p>
            <a:pPr indent="-342900" lvl="0" marL="457200" rtl="0" algn="l">
              <a:lnSpc>
                <a:spcPct val="95000"/>
              </a:lnSpc>
              <a:spcBef>
                <a:spcPts val="0"/>
              </a:spcBef>
              <a:spcAft>
                <a:spcPts val="0"/>
              </a:spcAft>
              <a:buSzPts val="1800"/>
              <a:buChar char="●"/>
            </a:pPr>
            <a:r>
              <a:rPr lang="en" sz="1800"/>
              <a:t>Extremely unbalanced data </a:t>
            </a:r>
            <a:endParaRPr sz="1800"/>
          </a:p>
          <a:p>
            <a:pPr indent="-342900" lvl="0" marL="457200" rtl="0" algn="l">
              <a:lnSpc>
                <a:spcPct val="95000"/>
              </a:lnSpc>
              <a:spcBef>
                <a:spcPts val="0"/>
              </a:spcBef>
              <a:spcAft>
                <a:spcPts val="0"/>
              </a:spcAft>
              <a:buSzPts val="1800"/>
              <a:buChar char="●"/>
            </a:pPr>
            <a:r>
              <a:rPr lang="en" sz="1800"/>
              <a:t>Majority of </a:t>
            </a:r>
            <a:r>
              <a:rPr lang="en" sz="1800"/>
              <a:t>features categorical </a:t>
            </a:r>
            <a:endParaRPr sz="1800"/>
          </a:p>
          <a:p>
            <a:pPr indent="-342900" lvl="0" marL="457200" rtl="0" algn="l">
              <a:lnSpc>
                <a:spcPct val="95000"/>
              </a:lnSpc>
              <a:spcBef>
                <a:spcPts val="0"/>
              </a:spcBef>
              <a:spcAft>
                <a:spcPts val="0"/>
              </a:spcAft>
              <a:buSzPts val="1800"/>
              <a:buChar char="●"/>
            </a:pPr>
            <a:r>
              <a:rPr lang="en" sz="1800"/>
              <a:t>Two features were  timestamps for when ad was click/app downloaded </a:t>
            </a:r>
            <a:endParaRPr sz="1800"/>
          </a:p>
        </p:txBody>
      </p:sp>
      <p:sp>
        <p:nvSpPr>
          <p:cNvPr id="85" name="Google Shape;85;p1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800"/>
              <a:t>For </a:t>
            </a:r>
            <a:r>
              <a:rPr lang="en" sz="1800"/>
              <a:t>better model and to maximize resources (RAM):</a:t>
            </a:r>
            <a:endParaRPr sz="1800"/>
          </a:p>
          <a:p>
            <a:pPr indent="-342900" lvl="0" marL="457200" rtl="0" algn="l">
              <a:lnSpc>
                <a:spcPct val="95000"/>
              </a:lnSpc>
              <a:spcBef>
                <a:spcPts val="1200"/>
              </a:spcBef>
              <a:spcAft>
                <a:spcPts val="0"/>
              </a:spcAft>
              <a:buSzPts val="1800"/>
              <a:buChar char="●"/>
            </a:pPr>
            <a:r>
              <a:rPr lang="en" sz="1800"/>
              <a:t>Created a balanced data set that contains all the instances of when the app was downloaded from the entire training set</a:t>
            </a:r>
            <a:endParaRPr sz="1800"/>
          </a:p>
          <a:p>
            <a:pPr indent="-342900" lvl="0" marL="457200" rtl="0" algn="l">
              <a:lnSpc>
                <a:spcPct val="95000"/>
              </a:lnSpc>
              <a:spcBef>
                <a:spcPts val="0"/>
              </a:spcBef>
              <a:spcAft>
                <a:spcPts val="0"/>
              </a:spcAft>
              <a:buSzPts val="1800"/>
              <a:buChar char="●"/>
            </a:pPr>
            <a:r>
              <a:rPr lang="en" sz="1800"/>
              <a:t>Randomly downsampled records of no app downloads to match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25200" y="500925"/>
            <a:ext cx="3213900" cy="102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Exploratory</a:t>
            </a:r>
            <a:r>
              <a:rPr lang="en"/>
              <a:t> Data Analysis</a:t>
            </a:r>
            <a:endParaRPr/>
          </a:p>
        </p:txBody>
      </p:sp>
      <p:pic>
        <p:nvPicPr>
          <p:cNvPr id="91" name="Google Shape;91;p17"/>
          <p:cNvPicPr preferRelativeResize="0"/>
          <p:nvPr/>
        </p:nvPicPr>
        <p:blipFill>
          <a:blip r:embed="rId3">
            <a:alphaModFix/>
          </a:blip>
          <a:stretch>
            <a:fillRect/>
          </a:stretch>
        </p:blipFill>
        <p:spPr>
          <a:xfrm>
            <a:off x="4113813" y="196188"/>
            <a:ext cx="4647349" cy="2438576"/>
          </a:xfrm>
          <a:prstGeom prst="rect">
            <a:avLst/>
          </a:prstGeom>
          <a:noFill/>
          <a:ln>
            <a:noFill/>
          </a:ln>
        </p:spPr>
      </p:pic>
      <p:pic>
        <p:nvPicPr>
          <p:cNvPr id="92" name="Google Shape;92;p17"/>
          <p:cNvPicPr preferRelativeResize="0"/>
          <p:nvPr/>
        </p:nvPicPr>
        <p:blipFill>
          <a:blip r:embed="rId4">
            <a:alphaModFix/>
          </a:blip>
          <a:stretch>
            <a:fillRect/>
          </a:stretch>
        </p:blipFill>
        <p:spPr>
          <a:xfrm>
            <a:off x="4125338" y="2903700"/>
            <a:ext cx="4624276" cy="2041575"/>
          </a:xfrm>
          <a:prstGeom prst="rect">
            <a:avLst/>
          </a:prstGeom>
          <a:noFill/>
          <a:ln>
            <a:noFill/>
          </a:ln>
        </p:spPr>
      </p:pic>
      <p:sp>
        <p:nvSpPr>
          <p:cNvPr id="93" name="Google Shape;93;p17"/>
          <p:cNvSpPr txBox="1"/>
          <p:nvPr>
            <p:ph idx="1" type="body"/>
          </p:nvPr>
        </p:nvSpPr>
        <p:spPr>
          <a:xfrm>
            <a:off x="311700" y="1837600"/>
            <a:ext cx="3127500" cy="28512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accent2"/>
              </a:buClr>
              <a:buSzPts val="1400"/>
              <a:buFont typeface="Roboto"/>
              <a:buChar char="●"/>
            </a:pPr>
            <a:r>
              <a:rPr lang="en" sz="1400"/>
              <a:t>The unique values for each variable is too high - image on the top depicts the numbers of unique values per feature </a:t>
            </a:r>
            <a:br>
              <a:rPr lang="en" sz="1400"/>
            </a:br>
            <a:endParaRPr sz="1400"/>
          </a:p>
          <a:p>
            <a:pPr indent="-317500" lvl="0" marL="457200" rtl="0" algn="l">
              <a:lnSpc>
                <a:spcPct val="100000"/>
              </a:lnSpc>
              <a:spcBef>
                <a:spcPts val="0"/>
              </a:spcBef>
              <a:spcAft>
                <a:spcPts val="0"/>
              </a:spcAft>
              <a:buClr>
                <a:schemeClr val="accent2"/>
              </a:buClr>
              <a:buSzPts val="1400"/>
              <a:buFont typeface="Roboto"/>
              <a:buChar char="●"/>
            </a:pPr>
            <a:r>
              <a:rPr lang="en" sz="1400"/>
              <a:t>We explored trends between conversion rates for different variables - image on the bottom depicts conversion rates over for the 300 most popular IP addresses</a:t>
            </a:r>
            <a:endParaRPr sz="1400"/>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3165300" cy="104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Time Based Trends</a:t>
            </a:r>
            <a:endParaRPr/>
          </a:p>
        </p:txBody>
      </p:sp>
      <p:pic>
        <p:nvPicPr>
          <p:cNvPr id="99" name="Google Shape;99;p18"/>
          <p:cNvPicPr preferRelativeResize="0"/>
          <p:nvPr/>
        </p:nvPicPr>
        <p:blipFill>
          <a:blip r:embed="rId3">
            <a:alphaModFix/>
          </a:blip>
          <a:stretch>
            <a:fillRect/>
          </a:stretch>
        </p:blipFill>
        <p:spPr>
          <a:xfrm>
            <a:off x="3915375" y="524850"/>
            <a:ext cx="5019976" cy="4163775"/>
          </a:xfrm>
          <a:prstGeom prst="rect">
            <a:avLst/>
          </a:prstGeom>
          <a:noFill/>
          <a:ln>
            <a:noFill/>
          </a:ln>
        </p:spPr>
      </p:pic>
      <p:sp>
        <p:nvSpPr>
          <p:cNvPr id="100" name="Google Shape;100;p18"/>
          <p:cNvSpPr txBox="1"/>
          <p:nvPr>
            <p:ph idx="1" type="body"/>
          </p:nvPr>
        </p:nvSpPr>
        <p:spPr>
          <a:xfrm>
            <a:off x="311700" y="1900675"/>
            <a:ext cx="3127500" cy="27879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accent2"/>
              </a:buClr>
              <a:buSzPts val="1400"/>
              <a:buFont typeface="Roboto"/>
              <a:buChar char="●"/>
            </a:pPr>
            <a:r>
              <a:rPr lang="en" sz="1400"/>
              <a:t>We explored hourly click count trends over the span of 4 days, and found that there are certain hours where click counts are higher than others. </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Clr>
                <a:schemeClr val="accent2"/>
              </a:buClr>
              <a:buSzPts val="1400"/>
              <a:buFont typeface="Roboto"/>
              <a:buChar char="●"/>
            </a:pPr>
            <a:r>
              <a:rPr lang="en" sz="1400"/>
              <a:t>This lead us to believe that hour of the day plays an important role in determining the conversion rate</a:t>
            </a:r>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t>
            </a:r>
            <a:r>
              <a:rPr lang="en"/>
              <a:t>lick counts and conversion rates are higher in the first half compared to the second half of any day.</a:t>
            </a:r>
            <a:endParaRPr/>
          </a:p>
          <a:p>
            <a:pPr indent="-311150" lvl="0" marL="457200" rtl="0" algn="l">
              <a:spcBef>
                <a:spcPts val="0"/>
              </a:spcBef>
              <a:spcAft>
                <a:spcPts val="0"/>
              </a:spcAft>
              <a:buSzPts val="1300"/>
              <a:buChar char="●"/>
            </a:pPr>
            <a:r>
              <a:rPr lang="en"/>
              <a:t>Declining trend in both variables that begins in the middle of the day.</a:t>
            </a:r>
            <a:endParaRPr/>
          </a:p>
        </p:txBody>
      </p:sp>
      <p:sp>
        <p:nvSpPr>
          <p:cNvPr id="106" name="Google Shape;106;p19"/>
          <p:cNvSpPr txBox="1"/>
          <p:nvPr>
            <p:ph type="title"/>
          </p:nvPr>
        </p:nvSpPr>
        <p:spPr>
          <a:xfrm>
            <a:off x="311725" y="500925"/>
            <a:ext cx="3127500" cy="1829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Combining the Click counts and Click Conversion trends</a:t>
            </a:r>
            <a:endParaRPr/>
          </a:p>
        </p:txBody>
      </p:sp>
      <p:pic>
        <p:nvPicPr>
          <p:cNvPr id="107" name="Google Shape;107;p19"/>
          <p:cNvPicPr preferRelativeResize="0"/>
          <p:nvPr/>
        </p:nvPicPr>
        <p:blipFill>
          <a:blip r:embed="rId3">
            <a:alphaModFix/>
          </a:blip>
          <a:stretch>
            <a:fillRect/>
          </a:stretch>
        </p:blipFill>
        <p:spPr>
          <a:xfrm>
            <a:off x="3957550" y="1054238"/>
            <a:ext cx="5082024" cy="303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4297125" y="1505700"/>
            <a:ext cx="4846800" cy="3637800"/>
          </a:xfrm>
          <a:prstGeom prst="rect">
            <a:avLst/>
          </a:prstGeom>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rPr b="1" lang="en" sz="1500"/>
              <a:t>S</a:t>
            </a:r>
            <a:r>
              <a:rPr b="1" lang="en" sz="1500"/>
              <a:t>tatistic-based variables: </a:t>
            </a:r>
            <a:endParaRPr b="1" sz="1500"/>
          </a:p>
          <a:p>
            <a:pPr indent="-317500" lvl="0" marL="457200" rtl="0" algn="l">
              <a:lnSpc>
                <a:spcPct val="115000"/>
              </a:lnSpc>
              <a:spcBef>
                <a:spcPts val="1200"/>
              </a:spcBef>
              <a:spcAft>
                <a:spcPts val="0"/>
              </a:spcAft>
              <a:buSzPts val="1400"/>
              <a:buChar char="●"/>
            </a:pPr>
            <a:r>
              <a:rPr b="1" lang="en" sz="1400"/>
              <a:t>Var_of_hour_given_ip_device_day: </a:t>
            </a:r>
            <a:r>
              <a:rPr lang="en" sz="1400">
                <a:highlight>
                  <a:srgbClr val="FFFFFF"/>
                </a:highlight>
              </a:rPr>
              <a:t>Variance of the hours in which a particular </a:t>
            </a:r>
            <a:r>
              <a:rPr lang="en" sz="1400">
                <a:solidFill>
                  <a:schemeClr val="accent4"/>
                </a:solidFill>
                <a:highlight>
                  <a:srgbClr val="FFFFFF"/>
                </a:highlight>
              </a:rPr>
              <a:t>IP</a:t>
            </a:r>
            <a:r>
              <a:rPr lang="en" sz="1400">
                <a:highlight>
                  <a:srgbClr val="FFFFFF"/>
                </a:highlight>
              </a:rPr>
              <a:t> makes clicks for a particular </a:t>
            </a:r>
            <a:r>
              <a:rPr lang="en" sz="1400">
                <a:solidFill>
                  <a:schemeClr val="accent4"/>
                </a:solidFill>
                <a:highlight>
                  <a:srgbClr val="FFFFFF"/>
                </a:highlight>
              </a:rPr>
              <a:t>day</a:t>
            </a:r>
            <a:r>
              <a:rPr lang="en" sz="1400">
                <a:highlight>
                  <a:srgbClr val="FFFFFF"/>
                </a:highlight>
              </a:rPr>
              <a:t> and </a:t>
            </a:r>
            <a:r>
              <a:rPr lang="en" sz="1400">
                <a:solidFill>
                  <a:schemeClr val="accent4"/>
                </a:solidFill>
                <a:highlight>
                  <a:srgbClr val="FFFFFF"/>
                </a:highlight>
              </a:rPr>
              <a:t>device</a:t>
            </a:r>
            <a:r>
              <a:rPr lang="en" sz="1400">
                <a:highlight>
                  <a:srgbClr val="FFFFFF"/>
                </a:highlight>
              </a:rPr>
              <a:t> combination</a:t>
            </a:r>
            <a:endParaRPr b="1" sz="1400"/>
          </a:p>
          <a:p>
            <a:pPr indent="-317500" lvl="0" marL="457200" rtl="0" algn="l">
              <a:lnSpc>
                <a:spcPct val="115000"/>
              </a:lnSpc>
              <a:spcBef>
                <a:spcPts val="0"/>
              </a:spcBef>
              <a:spcAft>
                <a:spcPts val="0"/>
              </a:spcAft>
              <a:buSzPts val="1400"/>
              <a:buChar char="●"/>
            </a:pPr>
            <a:r>
              <a:rPr b="1" lang="en" sz="1400"/>
              <a:t>Var_of_hour_given_ip_os_app: </a:t>
            </a:r>
            <a:r>
              <a:rPr lang="en" sz="1400">
                <a:highlight>
                  <a:srgbClr val="FFFFFF"/>
                </a:highlight>
              </a:rPr>
              <a:t>Variance of the hours in which a particular </a:t>
            </a:r>
            <a:r>
              <a:rPr lang="en" sz="1400">
                <a:solidFill>
                  <a:schemeClr val="accent4"/>
                </a:solidFill>
                <a:highlight>
                  <a:srgbClr val="FFFFFF"/>
                </a:highlight>
              </a:rPr>
              <a:t>IP</a:t>
            </a:r>
            <a:r>
              <a:rPr lang="en" sz="1400">
                <a:highlight>
                  <a:srgbClr val="FFFFFF"/>
                </a:highlight>
              </a:rPr>
              <a:t> makes clicks for a particular </a:t>
            </a:r>
            <a:r>
              <a:rPr lang="en" sz="1400">
                <a:solidFill>
                  <a:schemeClr val="accent4"/>
                </a:solidFill>
                <a:latin typeface="Roboto Mono"/>
                <a:ea typeface="Roboto Mono"/>
                <a:cs typeface="Roboto Mono"/>
                <a:sym typeface="Roboto Mono"/>
              </a:rPr>
              <a:t>app</a:t>
            </a:r>
            <a:r>
              <a:rPr lang="en" sz="1400">
                <a:highlight>
                  <a:srgbClr val="FFFFFF"/>
                </a:highlight>
              </a:rPr>
              <a:t> and </a:t>
            </a:r>
            <a:r>
              <a:rPr lang="en" sz="1400">
                <a:solidFill>
                  <a:schemeClr val="accent4"/>
                </a:solidFill>
                <a:latin typeface="Roboto Mono"/>
                <a:ea typeface="Roboto Mono"/>
                <a:cs typeface="Roboto Mono"/>
                <a:sym typeface="Roboto Mono"/>
              </a:rPr>
              <a:t>os</a:t>
            </a:r>
            <a:r>
              <a:rPr lang="en" sz="1400">
                <a:highlight>
                  <a:srgbClr val="FFFFFF"/>
                </a:highlight>
              </a:rPr>
              <a:t> combination.</a:t>
            </a:r>
            <a:endParaRPr b="1" sz="1400"/>
          </a:p>
          <a:p>
            <a:pPr indent="-317500" lvl="0" marL="457200" rtl="0" algn="l">
              <a:lnSpc>
                <a:spcPct val="115000"/>
              </a:lnSpc>
              <a:spcBef>
                <a:spcPts val="0"/>
              </a:spcBef>
              <a:spcAft>
                <a:spcPts val="0"/>
              </a:spcAft>
              <a:buSzPts val="1400"/>
              <a:buChar char="●"/>
            </a:pPr>
            <a:r>
              <a:rPr b="1" lang="en" sz="1400"/>
              <a:t>Var_of_day_given_ip_app_device: </a:t>
            </a:r>
            <a:r>
              <a:rPr lang="en" sz="1400">
                <a:highlight>
                  <a:srgbClr val="FFFFFF"/>
                </a:highlight>
              </a:rPr>
              <a:t>Variance of the </a:t>
            </a:r>
            <a:r>
              <a:rPr lang="en" sz="1400">
                <a:solidFill>
                  <a:schemeClr val="accent4"/>
                </a:solidFill>
                <a:latin typeface="Roboto Mono"/>
                <a:ea typeface="Roboto Mono"/>
                <a:cs typeface="Roboto Mono"/>
                <a:sym typeface="Roboto Mono"/>
              </a:rPr>
              <a:t>day</a:t>
            </a:r>
            <a:r>
              <a:rPr lang="en" sz="1400">
                <a:highlight>
                  <a:srgbClr val="FFFFFF"/>
                </a:highlight>
              </a:rPr>
              <a:t> within each unique combination of </a:t>
            </a:r>
            <a:r>
              <a:rPr lang="en" sz="1400">
                <a:solidFill>
                  <a:schemeClr val="accent4"/>
                </a:solidFill>
                <a:latin typeface="Roboto Mono"/>
                <a:ea typeface="Roboto Mono"/>
                <a:cs typeface="Roboto Mono"/>
                <a:sym typeface="Roboto Mono"/>
              </a:rPr>
              <a:t>ip</a:t>
            </a:r>
            <a:r>
              <a:rPr lang="en" sz="1400">
                <a:highlight>
                  <a:srgbClr val="FFFFFF"/>
                </a:highlight>
              </a:rPr>
              <a:t>, </a:t>
            </a:r>
            <a:r>
              <a:rPr lang="en" sz="1400">
                <a:solidFill>
                  <a:schemeClr val="accent4"/>
                </a:solidFill>
                <a:latin typeface="Roboto Mono"/>
                <a:ea typeface="Roboto Mono"/>
                <a:cs typeface="Roboto Mono"/>
                <a:sym typeface="Roboto Mono"/>
              </a:rPr>
              <a:t>app</a:t>
            </a:r>
            <a:r>
              <a:rPr lang="en" sz="1400">
                <a:highlight>
                  <a:srgbClr val="FFFFFF"/>
                </a:highlight>
              </a:rPr>
              <a:t>, and </a:t>
            </a:r>
            <a:r>
              <a:rPr lang="en" sz="1400">
                <a:solidFill>
                  <a:schemeClr val="accent4"/>
                </a:solidFill>
                <a:latin typeface="Roboto Mono"/>
                <a:ea typeface="Roboto Mono"/>
                <a:cs typeface="Roboto Mono"/>
                <a:sym typeface="Roboto Mono"/>
              </a:rPr>
              <a:t>device</a:t>
            </a:r>
            <a:endParaRPr b="1" sz="1400">
              <a:solidFill>
                <a:schemeClr val="accent4"/>
              </a:solidFill>
            </a:endParaRPr>
          </a:p>
          <a:p>
            <a:pPr indent="-317500" lvl="0" marL="457200" rtl="0" algn="l">
              <a:lnSpc>
                <a:spcPct val="115000"/>
              </a:lnSpc>
              <a:spcBef>
                <a:spcPts val="0"/>
              </a:spcBef>
              <a:spcAft>
                <a:spcPts val="0"/>
              </a:spcAft>
              <a:buSzPts val="1400"/>
              <a:buChar char="●"/>
            </a:pPr>
            <a:r>
              <a:rPr b="1" lang="en" sz="1400"/>
              <a:t>Mean_of_hour_given_ip_app_channel: </a:t>
            </a:r>
            <a:r>
              <a:rPr lang="en" sz="1400">
                <a:highlight>
                  <a:srgbClr val="FFFFFF"/>
                </a:highlight>
              </a:rPr>
              <a:t>Average value of the </a:t>
            </a:r>
            <a:r>
              <a:rPr lang="en" sz="1400">
                <a:solidFill>
                  <a:schemeClr val="accent4"/>
                </a:solidFill>
                <a:latin typeface="Roboto Mono"/>
                <a:ea typeface="Roboto Mono"/>
                <a:cs typeface="Roboto Mono"/>
                <a:sym typeface="Roboto Mono"/>
              </a:rPr>
              <a:t>hour</a:t>
            </a:r>
            <a:r>
              <a:rPr lang="en" sz="1400">
                <a:highlight>
                  <a:srgbClr val="FFFFFF"/>
                </a:highlight>
              </a:rPr>
              <a:t> within each unique combination of </a:t>
            </a:r>
            <a:r>
              <a:rPr lang="en" sz="1400">
                <a:solidFill>
                  <a:schemeClr val="accent4"/>
                </a:solidFill>
                <a:latin typeface="Roboto Mono"/>
                <a:ea typeface="Roboto Mono"/>
                <a:cs typeface="Roboto Mono"/>
                <a:sym typeface="Roboto Mono"/>
              </a:rPr>
              <a:t>ip</a:t>
            </a:r>
            <a:r>
              <a:rPr lang="en" sz="1400">
                <a:highlight>
                  <a:srgbClr val="FFFFFF"/>
                </a:highlight>
              </a:rPr>
              <a:t>, </a:t>
            </a:r>
            <a:r>
              <a:rPr lang="en" sz="1400">
                <a:solidFill>
                  <a:schemeClr val="accent4"/>
                </a:solidFill>
                <a:latin typeface="Roboto Mono"/>
                <a:ea typeface="Roboto Mono"/>
                <a:cs typeface="Roboto Mono"/>
                <a:sym typeface="Roboto Mono"/>
              </a:rPr>
              <a:t>app</a:t>
            </a:r>
            <a:r>
              <a:rPr lang="en" sz="1400">
                <a:highlight>
                  <a:srgbClr val="FFFFFF"/>
                </a:highlight>
              </a:rPr>
              <a:t>, and </a:t>
            </a:r>
            <a:r>
              <a:rPr lang="en" sz="1400">
                <a:solidFill>
                  <a:schemeClr val="accent4"/>
                </a:solidFill>
                <a:latin typeface="Roboto Mono"/>
                <a:ea typeface="Roboto Mono"/>
                <a:cs typeface="Roboto Mono"/>
                <a:sym typeface="Roboto Mono"/>
              </a:rPr>
              <a:t>channel</a:t>
            </a:r>
            <a:endParaRPr b="1" sz="1400">
              <a:highlight>
                <a:srgbClr val="F7F7F7"/>
              </a:highlight>
              <a:latin typeface="Courier New"/>
              <a:ea typeface="Courier New"/>
              <a:cs typeface="Courier New"/>
              <a:sym typeface="Courier New"/>
            </a:endParaRPr>
          </a:p>
        </p:txBody>
      </p:sp>
      <p:sp>
        <p:nvSpPr>
          <p:cNvPr id="113" name="Google Shape;113;p20"/>
          <p:cNvSpPr txBox="1"/>
          <p:nvPr>
            <p:ph idx="1" type="body"/>
          </p:nvPr>
        </p:nvSpPr>
        <p:spPr>
          <a:xfrm>
            <a:off x="173625" y="1505700"/>
            <a:ext cx="4123500" cy="30762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b="1" lang="en" sz="1500"/>
              <a:t>Count-based variables</a:t>
            </a:r>
            <a:r>
              <a:rPr b="1" lang="en" sz="1200">
                <a:solidFill>
                  <a:srgbClr val="212121"/>
                </a:solidFill>
              </a:rPr>
              <a:t>: </a:t>
            </a:r>
            <a:endParaRPr sz="1400"/>
          </a:p>
          <a:p>
            <a:pPr indent="0" lvl="0" marL="0" rtl="0" algn="l">
              <a:lnSpc>
                <a:spcPct val="100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b="1" lang="en" sz="1400"/>
              <a:t>Device_by_ip_day_hour</a:t>
            </a:r>
            <a:r>
              <a:rPr b="1" i="1" lang="en" sz="1400"/>
              <a:t>:</a:t>
            </a:r>
            <a:r>
              <a:rPr b="1" lang="en" sz="1400"/>
              <a:t> </a:t>
            </a:r>
            <a:r>
              <a:rPr lang="en" sz="1400"/>
              <a:t>Count of unique </a:t>
            </a:r>
            <a:r>
              <a:rPr lang="en" sz="1400">
                <a:solidFill>
                  <a:schemeClr val="accent4"/>
                </a:solidFill>
              </a:rPr>
              <a:t>device</a:t>
            </a:r>
            <a:r>
              <a:rPr lang="en" sz="1400"/>
              <a:t> for each combination of </a:t>
            </a:r>
            <a:r>
              <a:rPr lang="en" sz="1400">
                <a:solidFill>
                  <a:schemeClr val="accent4"/>
                </a:solidFill>
              </a:rPr>
              <a:t>ip</a:t>
            </a:r>
            <a:r>
              <a:rPr lang="en" sz="1400"/>
              <a:t>, </a:t>
            </a:r>
            <a:r>
              <a:rPr lang="en" sz="1400">
                <a:solidFill>
                  <a:schemeClr val="accent4"/>
                </a:solidFill>
              </a:rPr>
              <a:t>day</a:t>
            </a:r>
            <a:r>
              <a:rPr lang="en" sz="1400"/>
              <a:t>, and </a:t>
            </a:r>
            <a:r>
              <a:rPr lang="en" sz="1400">
                <a:solidFill>
                  <a:schemeClr val="accent4"/>
                </a:solidFill>
              </a:rPr>
              <a:t>hour</a:t>
            </a:r>
            <a:r>
              <a:rPr lang="en" sz="1400"/>
              <a:t>.</a:t>
            </a:r>
            <a:endParaRPr sz="1400"/>
          </a:p>
          <a:p>
            <a:pPr indent="-317500" lvl="0" marL="457200" rtl="0" algn="l">
              <a:lnSpc>
                <a:spcPct val="115000"/>
              </a:lnSpc>
              <a:spcBef>
                <a:spcPts val="0"/>
              </a:spcBef>
              <a:spcAft>
                <a:spcPts val="0"/>
              </a:spcAft>
              <a:buSzPts val="1400"/>
              <a:buChar char="●"/>
            </a:pPr>
            <a:r>
              <a:rPr b="1" lang="en" sz="1400"/>
              <a:t>Device_by_ip_app</a:t>
            </a:r>
            <a:r>
              <a:rPr b="1" i="1" lang="en" sz="1400"/>
              <a:t>:</a:t>
            </a:r>
            <a:r>
              <a:rPr b="1" lang="en" sz="1400"/>
              <a:t> </a:t>
            </a:r>
            <a:r>
              <a:rPr lang="en" sz="1400"/>
              <a:t>Count of unique </a:t>
            </a:r>
            <a:r>
              <a:rPr lang="en" sz="1400">
                <a:solidFill>
                  <a:schemeClr val="accent4"/>
                </a:solidFill>
              </a:rPr>
              <a:t>device</a:t>
            </a:r>
            <a:r>
              <a:rPr lang="en" sz="1400"/>
              <a:t> for each combination of </a:t>
            </a:r>
            <a:r>
              <a:rPr lang="en" sz="1400">
                <a:solidFill>
                  <a:schemeClr val="accent4"/>
                </a:solidFill>
              </a:rPr>
              <a:t>ip</a:t>
            </a:r>
            <a:r>
              <a:rPr lang="en" sz="1400"/>
              <a:t> and </a:t>
            </a:r>
            <a:r>
              <a:rPr lang="en" sz="1400">
                <a:solidFill>
                  <a:schemeClr val="accent4"/>
                </a:solidFill>
              </a:rPr>
              <a:t>app</a:t>
            </a:r>
            <a:r>
              <a:rPr lang="en" sz="1400"/>
              <a:t>. </a:t>
            </a:r>
            <a:endParaRPr sz="1400"/>
          </a:p>
          <a:p>
            <a:pPr indent="-317500" lvl="0" marL="457200" rtl="0" algn="l">
              <a:lnSpc>
                <a:spcPct val="115000"/>
              </a:lnSpc>
              <a:spcBef>
                <a:spcPts val="0"/>
              </a:spcBef>
              <a:spcAft>
                <a:spcPts val="0"/>
              </a:spcAft>
              <a:buSzPts val="1400"/>
              <a:buChar char="●"/>
            </a:pPr>
            <a:r>
              <a:rPr b="1" lang="en" sz="1400"/>
              <a:t>Device_by_ip_app_os</a:t>
            </a:r>
            <a:r>
              <a:rPr b="1" i="1" lang="en" sz="1400"/>
              <a:t>: </a:t>
            </a:r>
            <a:r>
              <a:rPr lang="en" sz="1400"/>
              <a:t>Count of unique </a:t>
            </a:r>
            <a:r>
              <a:rPr lang="en" sz="1400">
                <a:solidFill>
                  <a:schemeClr val="accent4"/>
                </a:solidFill>
              </a:rPr>
              <a:t>device</a:t>
            </a:r>
            <a:r>
              <a:rPr lang="en" sz="1400"/>
              <a:t> for each combination of </a:t>
            </a:r>
            <a:r>
              <a:rPr lang="en" sz="1400">
                <a:solidFill>
                  <a:schemeClr val="accent4"/>
                </a:solidFill>
              </a:rPr>
              <a:t>ip</a:t>
            </a:r>
            <a:r>
              <a:rPr lang="en" sz="1400"/>
              <a:t>, </a:t>
            </a:r>
            <a:r>
              <a:rPr lang="en" sz="1400">
                <a:solidFill>
                  <a:schemeClr val="accent4"/>
                </a:solidFill>
              </a:rPr>
              <a:t>os</a:t>
            </a:r>
            <a:r>
              <a:rPr lang="en" sz="1400"/>
              <a:t> and </a:t>
            </a:r>
            <a:r>
              <a:rPr lang="en" sz="1400">
                <a:solidFill>
                  <a:schemeClr val="accent4"/>
                </a:solidFill>
              </a:rPr>
              <a:t>app</a:t>
            </a:r>
            <a:r>
              <a:rPr lang="en" sz="1400"/>
              <a:t>. </a:t>
            </a:r>
            <a:endParaRPr sz="1400"/>
          </a:p>
          <a:p>
            <a:pPr indent="-317500" lvl="0" marL="457200" rtl="0" algn="l">
              <a:lnSpc>
                <a:spcPct val="115000"/>
              </a:lnSpc>
              <a:spcBef>
                <a:spcPts val="0"/>
              </a:spcBef>
              <a:spcAft>
                <a:spcPts val="0"/>
              </a:spcAft>
              <a:buSzPts val="1400"/>
              <a:buChar char="●"/>
            </a:pPr>
            <a:r>
              <a:rPr lang="en" sz="1400"/>
              <a:t>Same for </a:t>
            </a:r>
            <a:r>
              <a:rPr b="1" lang="en" sz="1400"/>
              <a:t>channel</a:t>
            </a:r>
            <a:r>
              <a:rPr lang="en" sz="1400"/>
              <a:t> variable </a:t>
            </a:r>
            <a:endParaRPr sz="1400"/>
          </a:p>
        </p:txBody>
      </p:sp>
      <p:sp>
        <p:nvSpPr>
          <p:cNvPr id="114" name="Google Shape;114;p20"/>
          <p:cNvSpPr txBox="1"/>
          <p:nvPr>
            <p:ph type="title"/>
          </p:nvPr>
        </p:nvSpPr>
        <p:spPr>
          <a:xfrm>
            <a:off x="311725" y="520850"/>
            <a:ext cx="3985500" cy="60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a:p>
            <a:pPr indent="0" lvl="0" marL="0" rtl="0" algn="l">
              <a:spcBef>
                <a:spcPts val="0"/>
              </a:spcBef>
              <a:spcAft>
                <a:spcPts val="0"/>
              </a:spcAft>
              <a:buNone/>
            </a:pPr>
            <a:r>
              <a:t/>
            </a:r>
            <a:endParaRPr/>
          </a:p>
        </p:txBody>
      </p:sp>
      <p:sp>
        <p:nvSpPr>
          <p:cNvPr id="120" name="Google Shape;120;p21"/>
          <p:cNvSpPr txBox="1"/>
          <p:nvPr>
            <p:ph idx="2" type="body"/>
          </p:nvPr>
        </p:nvSpPr>
        <p:spPr>
          <a:xfrm>
            <a:off x="444900" y="1505700"/>
            <a:ext cx="8170800" cy="33447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b="1" lang="en" sz="1500"/>
              <a:t>Time-Series based variables:</a:t>
            </a:r>
            <a:endParaRPr b="1" sz="1500"/>
          </a:p>
          <a:p>
            <a:pPr indent="0" lvl="0" marL="0" rtl="0" algn="l">
              <a:lnSpc>
                <a:spcPct val="100000"/>
              </a:lnSpc>
              <a:spcBef>
                <a:spcPts val="0"/>
              </a:spcBef>
              <a:spcAft>
                <a:spcPts val="0"/>
              </a:spcAft>
              <a:buNone/>
            </a:pPr>
            <a:r>
              <a:t/>
            </a:r>
            <a:endParaRPr b="1" sz="1400"/>
          </a:p>
          <a:p>
            <a:pPr indent="-317500" lvl="0" marL="457200" rtl="0" algn="l">
              <a:lnSpc>
                <a:spcPct val="115000"/>
              </a:lnSpc>
              <a:spcBef>
                <a:spcPts val="0"/>
              </a:spcBef>
              <a:spcAft>
                <a:spcPts val="0"/>
              </a:spcAft>
              <a:buSzPts val="1400"/>
              <a:buChar char="●"/>
            </a:pPr>
            <a:r>
              <a:rPr b="1" lang="en" sz="1400"/>
              <a:t>Next_click_for_unique_ip_app_device_os</a:t>
            </a:r>
            <a:r>
              <a:rPr b="1" i="1" lang="en" sz="1400"/>
              <a:t>:</a:t>
            </a:r>
            <a:r>
              <a:rPr lang="en" sz="1400"/>
              <a:t> Time difference between next click when grouped by </a:t>
            </a:r>
            <a:r>
              <a:rPr i="1" lang="en" sz="1400">
                <a:solidFill>
                  <a:schemeClr val="accent4"/>
                </a:solidFill>
              </a:rPr>
              <a:t>ip</a:t>
            </a:r>
            <a:r>
              <a:rPr lang="en" sz="1400"/>
              <a:t>, </a:t>
            </a:r>
            <a:r>
              <a:rPr i="1" lang="en" sz="1400">
                <a:solidFill>
                  <a:schemeClr val="accent4"/>
                </a:solidFill>
              </a:rPr>
              <a:t>app</a:t>
            </a:r>
            <a:r>
              <a:rPr lang="en" sz="1400"/>
              <a:t>, </a:t>
            </a:r>
            <a:r>
              <a:rPr i="1" lang="en" sz="1400">
                <a:solidFill>
                  <a:schemeClr val="accent4"/>
                </a:solidFill>
              </a:rPr>
              <a:t>device</a:t>
            </a:r>
            <a:r>
              <a:rPr lang="en" sz="1400"/>
              <a:t>, and </a:t>
            </a:r>
            <a:r>
              <a:rPr i="1" lang="en" sz="1400">
                <a:solidFill>
                  <a:schemeClr val="accent4"/>
                </a:solidFill>
              </a:rPr>
              <a:t>os</a:t>
            </a:r>
            <a:br>
              <a:rPr i="1" lang="en" sz="1400">
                <a:solidFill>
                  <a:schemeClr val="accent4"/>
                </a:solidFill>
              </a:rPr>
            </a:br>
            <a:endParaRPr i="1" sz="1400">
              <a:solidFill>
                <a:schemeClr val="accent4"/>
              </a:solidFill>
            </a:endParaRPr>
          </a:p>
          <a:p>
            <a:pPr indent="-317500" lvl="0" marL="457200" rtl="0" algn="l">
              <a:lnSpc>
                <a:spcPct val="115000"/>
              </a:lnSpc>
              <a:spcBef>
                <a:spcPts val="0"/>
              </a:spcBef>
              <a:spcAft>
                <a:spcPts val="0"/>
              </a:spcAft>
              <a:buSzPts val="1400"/>
              <a:buChar char="●"/>
            </a:pPr>
            <a:r>
              <a:rPr b="1" lang="en" sz="1400"/>
              <a:t>Next_click_for_unique_comb_ip_app_channel_os</a:t>
            </a:r>
            <a:r>
              <a:rPr b="1" i="1" lang="en" sz="1400"/>
              <a:t>: </a:t>
            </a:r>
            <a:r>
              <a:rPr lang="en" sz="1400"/>
              <a:t>T</a:t>
            </a:r>
            <a:r>
              <a:rPr lang="en" sz="1400"/>
              <a:t>ime difference between next click when grouped by </a:t>
            </a:r>
            <a:r>
              <a:rPr i="1" lang="en" sz="1400">
                <a:solidFill>
                  <a:schemeClr val="accent4"/>
                </a:solidFill>
              </a:rPr>
              <a:t>ip</a:t>
            </a:r>
            <a:r>
              <a:rPr lang="en" sz="1400"/>
              <a:t>, </a:t>
            </a:r>
            <a:r>
              <a:rPr i="1" lang="en" sz="1400">
                <a:solidFill>
                  <a:schemeClr val="accent4"/>
                </a:solidFill>
              </a:rPr>
              <a:t>app</a:t>
            </a:r>
            <a:r>
              <a:rPr lang="en" sz="1400"/>
              <a:t>, </a:t>
            </a:r>
            <a:r>
              <a:rPr i="1" lang="en" sz="1400">
                <a:solidFill>
                  <a:schemeClr val="accent4"/>
                </a:solidFill>
              </a:rPr>
              <a:t>channel</a:t>
            </a:r>
            <a:r>
              <a:rPr lang="en" sz="1400"/>
              <a:t>, and </a:t>
            </a:r>
            <a:r>
              <a:rPr i="1" lang="en" sz="1400">
                <a:solidFill>
                  <a:schemeClr val="accent4"/>
                </a:solidFill>
              </a:rPr>
              <a:t>os</a:t>
            </a:r>
            <a:br>
              <a:rPr i="1" lang="en" sz="1400">
                <a:solidFill>
                  <a:schemeClr val="accent4"/>
                </a:solidFill>
              </a:rPr>
            </a:br>
            <a:endParaRPr i="1" sz="1400">
              <a:solidFill>
                <a:schemeClr val="accent4"/>
              </a:solidFill>
            </a:endParaRPr>
          </a:p>
          <a:p>
            <a:pPr indent="-317500" lvl="0" marL="457200" rtl="0" algn="l">
              <a:lnSpc>
                <a:spcPct val="115000"/>
              </a:lnSpc>
              <a:spcBef>
                <a:spcPts val="0"/>
              </a:spcBef>
              <a:spcAft>
                <a:spcPts val="0"/>
              </a:spcAft>
              <a:buSzPts val="1400"/>
              <a:buChar char="●"/>
            </a:pPr>
            <a:r>
              <a:rPr b="1" lang="en" sz="1400"/>
              <a:t>Next_click_for_unique_comb_ip_device_channel_os</a:t>
            </a:r>
            <a:r>
              <a:rPr b="1" i="1" lang="en" sz="1400"/>
              <a:t>:</a:t>
            </a:r>
            <a:r>
              <a:rPr b="1" lang="en" sz="1400"/>
              <a:t> </a:t>
            </a:r>
            <a:r>
              <a:rPr lang="en" sz="1400"/>
              <a:t>T</a:t>
            </a:r>
            <a:r>
              <a:rPr lang="en" sz="1400"/>
              <a:t>ime difference between next click when grouped by </a:t>
            </a:r>
            <a:r>
              <a:rPr i="1" lang="en" sz="1400">
                <a:solidFill>
                  <a:schemeClr val="accent4"/>
                </a:solidFill>
              </a:rPr>
              <a:t>ip</a:t>
            </a:r>
            <a:r>
              <a:rPr lang="en" sz="1400"/>
              <a:t>, </a:t>
            </a:r>
            <a:r>
              <a:rPr i="1" lang="en" sz="1400">
                <a:solidFill>
                  <a:schemeClr val="accent4"/>
                </a:solidFill>
              </a:rPr>
              <a:t>device</a:t>
            </a:r>
            <a:r>
              <a:rPr lang="en" sz="1400"/>
              <a:t>, </a:t>
            </a:r>
            <a:r>
              <a:rPr i="1" lang="en" sz="1400">
                <a:solidFill>
                  <a:schemeClr val="accent4"/>
                </a:solidFill>
              </a:rPr>
              <a:t>channel</a:t>
            </a:r>
            <a:r>
              <a:rPr lang="en" sz="1400"/>
              <a:t>, and </a:t>
            </a:r>
            <a:r>
              <a:rPr i="1" lang="en" sz="1400">
                <a:solidFill>
                  <a:schemeClr val="accent4"/>
                </a:solidFill>
              </a:rPr>
              <a:t>os</a:t>
            </a:r>
            <a:endParaRPr i="1" sz="1400">
              <a:solidFill>
                <a:schemeClr val="accent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