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66051-8186-4BC2-A4DC-6A727BA23811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69FDA-F4E3-43D7-BA63-6B0E935A8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7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0627-823D-45AD-9CCD-30F35982A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EBEFE5-3C77-4828-AFB9-EEEAB300F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556B6-B5AC-432C-B0D8-11AF6F47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AFEB-896F-45CF-96E5-0F6032746C09}" type="datetime1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F04CD-A038-4454-B1EA-55DB7F72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CA880-C69C-457F-85B2-E344289D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2D7F-B5ED-4DD6-B04D-12A0175BB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6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DE716-A68F-402A-8332-47A2CEC2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38CAAB-9DDC-4E9C-BE30-49BB75109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D54D9-EBD5-498C-BA9A-B4E4D44A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2177-A9F3-4D70-B7F6-6AF28BFD1D17}" type="datetime1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86EBB-99F7-4DCC-825F-8E258D22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CB709-DA86-447A-9F50-E751AAAE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2D7F-B5ED-4DD6-B04D-12A0175BB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CECF83-20A1-4064-8D4F-6A0ECDBB1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AE1925-90FF-4971-BDBB-45FBBDEA8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8C11C-9981-4167-B5BD-FEBDABD2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E726-E144-4228-BAB5-B9D581781CE3}" type="datetime1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BF8D0-3A50-4780-965F-A4205570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A8EED-D923-44A2-A4B1-CEACAC80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2D7F-B5ED-4DD6-B04D-12A0175BB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1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1516-6778-4461-832B-1811C8BC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A3067-2E1A-44EB-BFB1-B25822FD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D5A21-B94E-497B-B207-A7AD7067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8238-F82E-42EE-BACC-13827AD02AE1}" type="datetime1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53611-1518-4F1B-A5CF-78A78867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DBBF1-F915-4921-AF16-B3156ECF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2D7F-B5ED-4DD6-B04D-12A0175BB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8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78C79-7132-4354-9084-F0807FB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563DB-5600-4E00-82E5-87B919E4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2C9FF-BDD2-43B7-AF42-DE54A8B1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0589-45E4-4A48-B87F-4D48F9A467F2}" type="datetime1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86AFD-4139-4530-9B51-060CACEC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2EEDF-49CA-418F-8B8D-31322472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2D7F-B5ED-4DD6-B04D-12A0175BB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FC4A6-C451-4DCD-B2D6-9A1FDB3E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BBD97-1C14-41D4-83AA-01AD460B8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423634-C506-4305-8E8F-5CBF9745D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4375E-D7FF-4D06-A41B-B990C2C1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E862-7D9A-4D65-B6BB-F833456AA441}" type="datetime1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DE7B3-A0CC-46AC-84BA-04964F23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1A0DE-7A93-4FCC-850D-273EB75B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2D7F-B5ED-4DD6-B04D-12A0175BB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0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2D56A-C6EA-4DD1-998D-70D8484A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6C47A-8C1A-4165-919F-68C383052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4DE111-F1A3-4644-9AB6-7DE2BDCB1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680AAF-6357-4DF2-AB70-D7A700A7D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1A4E42-0A50-4BB3-8595-572FE703A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59E6A3-90E3-4642-8543-C3F7C890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E2E2-4D6B-4C84-AC16-D8E33435B838}" type="datetime1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721CC5-8E7B-4E77-AD8C-B619AF83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976E05-1955-4E17-99EF-D03494D5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2D7F-B5ED-4DD6-B04D-12A0175BB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5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B7EE5-D033-4972-AC6E-CF167101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53F312-6326-4BBB-81C7-9BFB095C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1199-09F8-4A71-8660-099CE6147EA4}" type="datetime1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237477-B53C-4DC8-92A9-815462E3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172495-5F72-4529-91B5-50D78867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2D7F-B5ED-4DD6-B04D-12A0175BB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A4AB0D-AC20-4F80-A044-4DFB6297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4F41-E2F4-411E-8231-D99894E4AA78}" type="datetime1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975210-6C6E-4B8D-9AA1-D03ACF28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2ECAA2-3D7D-4C32-ADA9-4B94A132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2D7F-B5ED-4DD6-B04D-12A0175BB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8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86F36-D7FF-4B72-BE53-B631A4F7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C16BC-939A-4932-920E-71857DE0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708585-528F-4669-B14A-EF5EF6441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1E97E-A5B8-4DF7-9C86-F06EB034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DA1A-2C54-41C9-8AC7-570E3562456E}" type="datetime1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8E2CE-1F77-488A-89F8-74F9EC39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3EF173-6BA3-4280-9B17-0B7E4D31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2D7F-B5ED-4DD6-B04D-12A0175BB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0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0130D-6949-4ABC-8CB4-C08EB219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9530C3-8B87-4412-81CA-71E785917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9469F4-EF3F-4546-A760-5FF4D655D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C704D-F562-4F75-BA6E-844358B5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A846-CE04-4C65-BFB0-2263E87D3E96}" type="datetime1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A4EA3-0E16-4236-98A6-DF7C76A3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6B241-96E2-43FA-BA41-1BED1942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2D7F-B5ED-4DD6-B04D-12A0175BB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7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D7B5C3-05A7-45E0-8FEE-85589CE8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BDC80-10C9-4BB7-9DAE-EFF39B89A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884E8-0825-4C15-AE7E-F378FD25B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610D2-755D-429D-A3A2-3BE88C2226A5}" type="datetime1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AB1A9-683D-4B10-8B4E-6AB9CB04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Noted_by_Yitu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7F4CC-695F-4642-AF1A-A8FAB0627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F2D7F-B5ED-4DD6-B04D-12A0175BB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9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F8F36-D7CB-44EA-B5B1-849102188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67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/>
              <a:t>HyPar</a:t>
            </a:r>
            <a:r>
              <a:rPr lang="en-US" altLang="zh-CN" b="1" dirty="0"/>
              <a:t>: Towards Hybrid Parallelism for</a:t>
            </a:r>
            <a:br>
              <a:rPr lang="en-US" altLang="zh-CN" b="1" dirty="0"/>
            </a:br>
            <a:r>
              <a:rPr lang="en-US" altLang="zh-CN" b="1" dirty="0"/>
              <a:t>Deep Learning Accelerator Array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E5FCDC-978B-42E2-AE43-0874FF5E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CN" dirty="0"/>
              <a:t>2019 HPCA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B46CB7-863A-4C95-A60D-98BB0142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4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20DB0-CB4F-4BD5-88B9-EADB537C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Table 1 and Table 2, we can see that, for DNN inference, the best option is Data Parallelism, i.e., data parallelism for every layers. (no gradient computation is necessary)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CB32FF-A117-4274-826B-C248128BE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1681"/>
            <a:ext cx="5179183" cy="12650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238120-E931-48A3-9863-B135EFCD1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594" y="3227704"/>
            <a:ext cx="4438631" cy="1455169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41197FB-A50C-4C06-9C7D-273D24C4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5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5DD78-41CC-4405-922B-5A4AE1406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However, the assumption is different for DNN training, and parallelism becomes a critical concern</a:t>
            </a:r>
          </a:p>
          <a:p>
            <a:r>
              <a:rPr lang="en-US" altLang="zh-CN" dirty="0"/>
              <a:t>Just considering </a:t>
            </a:r>
            <a:r>
              <a:rPr lang="en-US" altLang="zh-CN" b="1" dirty="0"/>
              <a:t>intra-communication:</a:t>
            </a:r>
          </a:p>
          <a:p>
            <a:r>
              <a:rPr lang="en-US" altLang="zh-CN" dirty="0"/>
              <a:t>FC </a:t>
            </a:r>
            <a:r>
              <a:rPr lang="en-US" altLang="zh-CN" dirty="0">
                <a:sym typeface="Wingdings" panose="05000000000000000000" pitchFamily="2" charset="2"/>
              </a:rPr>
              <a:t> model parallelism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CONV  data </a:t>
            </a:r>
            <a:r>
              <a:rPr lang="en-US" altLang="zh-CN" dirty="0" err="1">
                <a:sym typeface="Wingdings" panose="05000000000000000000" pitchFamily="2" charset="2"/>
              </a:rPr>
              <a:t>parrallelism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6DE5F1-1D32-4A2F-A6B8-89D5101D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247" y="3133817"/>
            <a:ext cx="3617349" cy="2935642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E924E5B-3BAA-4C06-99C4-015D7753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0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DF992-CEE0-4F74-90EE-22C61FB4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Short summary:</a:t>
            </a:r>
          </a:p>
          <a:p>
            <a:r>
              <a:rPr lang="en-US" altLang="zh-CN" dirty="0"/>
              <a:t>1) each layer is configured with either data parallelism or model parallelism</a:t>
            </a:r>
          </a:p>
          <a:p>
            <a:r>
              <a:rPr lang="en-US" altLang="zh-CN" dirty="0"/>
              <a:t>2) the calculation for inter-layer communication only depends on two adjacent layers</a:t>
            </a:r>
          </a:p>
          <a:p>
            <a:r>
              <a:rPr lang="en-US" altLang="zh-CN" dirty="0"/>
              <a:t>3) the intra-layer communication only depends on the parallelism of that layer, but does not depend on any other layer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00459E-25BB-45D8-A94C-A58CFA9A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6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B3028-6D14-47A6-8590-8E857AA7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Algorithm 1: Partition Between Two </a:t>
            </a:r>
            <a:r>
              <a:rPr lang="en-US" altLang="zh-CN" sz="3600" b="1" dirty="0" err="1"/>
              <a:t>Accleratos</a:t>
            </a:r>
            <a:endParaRPr lang="zh-CN" altLang="en-US" sz="3600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ED4C54A-C173-4697-A61C-16D5B7D07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0069"/>
            <a:ext cx="4679055" cy="3300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5FCD25-940A-4FFB-9561-53E6B21C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292654" cy="3474297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ACE28-013B-47E8-80B7-ADDE3627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33E5-2BC7-44D2-AEB5-070519BA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Hierarchical Partition(an array of accelerators)</a:t>
            </a:r>
            <a:endParaRPr lang="zh-CN" altLang="en-US" sz="4000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1044D6-8563-4C9B-AE6B-986D2229D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60" y="2084864"/>
            <a:ext cx="5257800" cy="2247900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EDE716-7839-4E3E-B876-3871C27F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745C22-C719-425D-8FD2-AA5BD7E0AE91}"/>
              </a:ext>
            </a:extLst>
          </p:cNvPr>
          <p:cNvSpPr txBox="1"/>
          <p:nvPr/>
        </p:nvSpPr>
        <p:spPr>
          <a:xfrm>
            <a:off x="6751320" y="2790944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Binary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Recursive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444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1B354-91FE-4C2D-A6ED-51CF65C9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2 Hierarchical Partition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F350DD-E5C0-423E-A6B4-535D5A456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511"/>
            <a:ext cx="4843005" cy="3097689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0D2C3C-5C34-4E46-AC77-DFDE657E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F1881F-F167-45E6-8621-76714C4AB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407" y="2119312"/>
            <a:ext cx="4606723" cy="27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C03C1-B31C-40C5-BAC7-9003C257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Hypar</a:t>
            </a:r>
            <a:r>
              <a:rPr lang="en-US" altLang="zh-CN" b="1" dirty="0"/>
              <a:t> </a:t>
            </a:r>
            <a:r>
              <a:rPr lang="en-US" altLang="zh-CN" b="1" dirty="0" err="1"/>
              <a:t>Architeture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1CD84E-0721-4A1C-96D1-A3C5E23B7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4088119" cy="4206721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B1941B-CC06-4305-A19F-A576B974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BAD183-4504-44F0-BEC9-548733E01DF8}"/>
              </a:ext>
            </a:extLst>
          </p:cNvPr>
          <p:cNvSpPr txBox="1"/>
          <p:nvPr/>
        </p:nvSpPr>
        <p:spPr>
          <a:xfrm>
            <a:off x="6238042" y="3353048"/>
            <a:ext cx="2470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 tree  </a:t>
            </a:r>
            <a:r>
              <a:rPr lang="zh-CN" altLang="en-US" sz="3200" b="1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44352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E4DA4-507D-4F76-9DB6-57AE7B8E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Target</a:t>
            </a:r>
            <a:endParaRPr lang="zh-CN" altLang="en-US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6ADB5-0275-46FB-9355-02D34DDC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optimization target is to search a partition that minimizes the total communication during training a complete DNN</a:t>
            </a:r>
          </a:p>
          <a:p>
            <a:r>
              <a:rPr lang="en-US" altLang="zh-CN" dirty="0"/>
              <a:t>Determine layer-wise parallelism for DNN training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8AC64C-0E2C-49F8-876D-ACFE1F79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0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E2C3E-E056-474D-B8EE-0A79C26F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Parallelism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52A87-466B-44E4-8225-E268584BB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Parallelism: all accelerators hold a copy of model, but data(training samples) are partitioned into parts and each accelerator process one part</a:t>
            </a:r>
          </a:p>
          <a:p>
            <a:r>
              <a:rPr lang="en-US" altLang="zh-CN" dirty="0"/>
              <a:t>Model parallelism: all accelerator process on the same data (training samples), but the whole model is partitioned and each accelerator holds a part of the model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FA2881-8B6B-467C-89C1-D7498D79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0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1F52F-E5E0-4C86-B4F3-0A61A2E6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Communication Model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7081D-EE26-4AB0-8F35-A6E194AF7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Question: for an accelerator and various parallelism settings, where does the communication come from, and what is the amount of communication?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36E8B5-B059-4F6C-BFE8-CB6F377F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69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5F95C-0A50-44F9-BDEB-B221E17A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types of parallelism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4F3FB-0795-4045-A53E-A6E6A50A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data parallelism: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accelerators</a:t>
            </a:r>
            <a:r>
              <a:rPr lang="zh-CN" altLang="en-US" dirty="0"/>
              <a:t> </a:t>
            </a:r>
            <a:r>
              <a:rPr lang="en-US" altLang="zh-CN" dirty="0"/>
              <a:t>have a copy of kernel(weight) of one specific layer, while feature maps associated with that layer are partitioned</a:t>
            </a:r>
          </a:p>
          <a:p>
            <a:r>
              <a:rPr lang="en-US" altLang="zh-CN" dirty="0"/>
              <a:t>  model parallelism: the kernels(weights) of one specific layer are partitioned and each accelerator has one partition</a:t>
            </a:r>
          </a:p>
          <a:p>
            <a:endParaRPr lang="en-US" altLang="zh-CN" dirty="0"/>
          </a:p>
          <a:p>
            <a:r>
              <a:rPr lang="en-US" altLang="zh-CN" dirty="0"/>
              <a:t>Ex: 2 accelerators, the batch size is B = 32, FC, input neuron:70, output neuron: 100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7782D0-8A0A-4A32-8DBD-4499A003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6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DFAEF-C813-4A40-8DBD-68998A31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data parallelism:  each accelerator holds one part of the   partitioned data and a complete copy of the kernel </a:t>
            </a:r>
          </a:p>
          <a:p>
            <a:r>
              <a:rPr lang="en-US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47CFA7-032B-4C9D-9769-ACB96848C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06" y="2641496"/>
            <a:ext cx="4373110" cy="36822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E3874E-7392-4203-8398-DCED468461E4}"/>
              </a:ext>
            </a:extLst>
          </p:cNvPr>
          <p:cNvSpPr txBox="1"/>
          <p:nvPr/>
        </p:nvSpPr>
        <p:spPr>
          <a:xfrm>
            <a:off x="5953322" y="4625266"/>
            <a:ext cx="4015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Only kernel updating(Gradient Computation) needs data communication across accelerators 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FDA0A31-846C-46A8-8BFD-2FDC0D30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2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AA68F-702C-4135-BBA3-45FF0F4C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model parallelism: the kernel is partitioned, and feature maps are partitioned accordingly. </a:t>
            </a:r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E72D9A-2226-4454-9DE3-E3C34C72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67" y="2668880"/>
            <a:ext cx="4029751" cy="38417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2414DF-A679-43B8-9911-B38E818B24BA}"/>
              </a:ext>
            </a:extLst>
          </p:cNvPr>
          <p:cNvSpPr txBox="1"/>
          <p:nvPr/>
        </p:nvSpPr>
        <p:spPr>
          <a:xfrm>
            <a:off x="5953322" y="4625266"/>
            <a:ext cx="401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Only forward needs data communication across accelerators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4073FC5-0FED-4DD4-9765-B464433F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76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F6429-E187-4635-BF30-7AD6C6A3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intra-layer communication </a:t>
            </a:r>
            <a:r>
              <a:rPr lang="en-US" altLang="zh-CN" dirty="0"/>
              <a:t>by kernel updates within a layer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F9FBCC-896F-43A7-8ABE-8A13A1AC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719387"/>
            <a:ext cx="5810250" cy="1419225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6333E89-F07E-407E-84BE-F40EF10A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1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C4AC6-4DC3-4B7C-AB89-E2283808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480"/>
            <a:ext cx="10515600" cy="5003483"/>
          </a:xfrm>
        </p:spPr>
        <p:txBody>
          <a:bodyPr/>
          <a:lstStyle/>
          <a:p>
            <a:r>
              <a:rPr lang="en-US" altLang="zh-CN" dirty="0"/>
              <a:t> inter-layer communication: </a:t>
            </a:r>
            <a:r>
              <a:rPr lang="en-US" altLang="zh-CN" dirty="0" err="1"/>
              <a:t>dp-dp</a:t>
            </a:r>
            <a:r>
              <a:rPr lang="en-US" altLang="zh-CN" dirty="0"/>
              <a:t> </a:t>
            </a:r>
            <a:r>
              <a:rPr lang="en-US" altLang="zh-CN" dirty="0" err="1"/>
              <a:t>dp-mp</a:t>
            </a:r>
            <a:r>
              <a:rPr lang="en-US" altLang="zh-CN" dirty="0"/>
              <a:t> </a:t>
            </a:r>
            <a:r>
              <a:rPr lang="en-US" altLang="zh-CN" dirty="0" err="1"/>
              <a:t>mp-mp</a:t>
            </a:r>
            <a:r>
              <a:rPr lang="en-US" altLang="zh-CN" dirty="0"/>
              <a:t> </a:t>
            </a:r>
            <a:r>
              <a:rPr lang="en-US" altLang="zh-CN" dirty="0" err="1"/>
              <a:t>mp-dp</a:t>
            </a:r>
            <a:endParaRPr lang="en-US" altLang="zh-CN" dirty="0"/>
          </a:p>
          <a:p>
            <a:r>
              <a:rPr lang="en-US" altLang="zh-CN" dirty="0"/>
              <a:t> due to accessing feature maps and errors  conversion of L and R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0FB77A-8841-439D-9CC7-D3823599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57" y="2471738"/>
            <a:ext cx="5267325" cy="3705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2EFCCB-A7A1-421C-99E8-6428FC9AF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594" y="3227704"/>
            <a:ext cx="4438631" cy="1455169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1216BB6-CB9A-426B-8764-73677D95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Noted_by_Yitu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01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507</Words>
  <Application>Microsoft Office PowerPoint</Application>
  <PresentationFormat>宽屏</PresentationFormat>
  <Paragraphs>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HyPar: Towards Hybrid Parallelism for Deep Learning Accelerator Array</vt:lpstr>
      <vt:lpstr>Target</vt:lpstr>
      <vt:lpstr>Parallelism</vt:lpstr>
      <vt:lpstr>Communication Model</vt:lpstr>
      <vt:lpstr>Two types of parallelism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Algorithm 1: Partition Between Two Accleratos</vt:lpstr>
      <vt:lpstr>Hierarchical Partition(an array of accelerators)</vt:lpstr>
      <vt:lpstr>Algorithm 2 Hierarchical Partition</vt:lpstr>
      <vt:lpstr>Hypar Architeture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HyPar: Towards Hybrid Parallelism for Deep Learning Accelerator Array</dc:title>
  <dc:creator>王 一土</dc:creator>
  <cp:lastModifiedBy>王 一土</cp:lastModifiedBy>
  <cp:revision>26</cp:revision>
  <dcterms:created xsi:type="dcterms:W3CDTF">2019-03-17T13:57:05Z</dcterms:created>
  <dcterms:modified xsi:type="dcterms:W3CDTF">2019-03-19T13:02:09Z</dcterms:modified>
</cp:coreProperties>
</file>