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4" r:id="rId18"/>
    <p:sldId id="275" r:id="rId19"/>
    <p:sldId id="276" r:id="rId20"/>
    <p:sldId id="278" r:id="rId21"/>
    <p:sldId id="277" r:id="rId22"/>
    <p:sldId id="279" r:id="rId23"/>
    <p:sldId id="260" r:id="rId24"/>
    <p:sldId id="273" r:id="rId25"/>
    <p:sldId id="281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1DC5B-B2CA-4EFF-9D32-A8A68658A17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C94B8-7B2F-4729-803F-E5917E25B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8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C94B8-7B2F-4729-803F-E5917E25BB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C94B8-7B2F-4729-803F-E5917E25BB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1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8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9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5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7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0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5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1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5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14F0-A423-486B-B8F3-7547160D5EAC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12C2-CA64-4245-B498-88E1F868C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51023" cy="2387600"/>
          </a:xfrm>
        </p:spPr>
        <p:txBody>
          <a:bodyPr/>
          <a:lstStyle/>
          <a:p>
            <a:r>
              <a:rPr lang="en-US" altLang="zh-CN" dirty="0" smtClean="0"/>
              <a:t>Accelerator and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Convolution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                                         Paper 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64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lang="en-US" altLang="zh-CN" sz="2000" b="1" dirty="0" smtClean="0">
                <a:latin typeface="+mj-lt"/>
              </a:rPr>
              <a:t>Sparse </a:t>
            </a:r>
            <a:r>
              <a:rPr lang="en-US" altLang="zh-CN" sz="2000" b="1" dirty="0" err="1" smtClean="0">
                <a:latin typeface="+mj-lt"/>
              </a:rPr>
              <a:t>Winograd</a:t>
            </a:r>
            <a:r>
              <a:rPr lang="en-US" altLang="zh-CN" sz="2000" b="1" dirty="0" smtClean="0">
                <a:latin typeface="+mj-lt"/>
              </a:rPr>
              <a:t> Convolutional neural networks on small-scale systolic arrays</a:t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Winograd</a:t>
            </a:r>
            <a:r>
              <a:rPr lang="en-US" altLang="zh-CN" dirty="0" smtClean="0"/>
              <a:t> transform by Systolic Arrays</a:t>
            </a:r>
          </a:p>
          <a:p>
            <a:pPr lvl="1"/>
            <a:r>
              <a:rPr lang="en-US" altLang="zh-CN" dirty="0" smtClean="0"/>
              <a:t>Change           to              </a:t>
            </a:r>
          </a:p>
          <a:p>
            <a:pPr lvl="1"/>
            <a:r>
              <a:rPr lang="en-US" altLang="zh-CN" dirty="0" smtClean="0"/>
              <a:t>Data sharing between overlapping tiles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76170" y="2321142"/>
                <a:ext cx="843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70" y="2321142"/>
                <a:ext cx="8433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862823" y="2321142"/>
                <a:ext cx="116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23" y="2321142"/>
                <a:ext cx="11604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27" y="3100320"/>
            <a:ext cx="6277896" cy="36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5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lang="en-US" altLang="zh-CN" sz="2000" b="1" dirty="0" smtClean="0">
                <a:latin typeface="+mj-lt"/>
              </a:rPr>
              <a:t>Sparse </a:t>
            </a:r>
            <a:r>
              <a:rPr lang="en-US" altLang="zh-CN" sz="2000" b="1" dirty="0" err="1" smtClean="0">
                <a:latin typeface="+mj-lt"/>
              </a:rPr>
              <a:t>Winograd</a:t>
            </a:r>
            <a:r>
              <a:rPr lang="en-US" altLang="zh-CN" sz="2000" b="1" dirty="0" smtClean="0">
                <a:latin typeface="+mj-lt"/>
              </a:rPr>
              <a:t> Convolutional neural networks on small-scale systolic arrays</a:t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Matrix Multiplication by Systolic Arrays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9894"/>
            <a:ext cx="4395607" cy="38070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70" y="2369894"/>
            <a:ext cx="4428124" cy="38070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77208" y="63119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34755" y="63119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1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lang="en-US" altLang="zh-CN" sz="2000" b="1" dirty="0" smtClean="0">
                <a:latin typeface="+mj-lt"/>
              </a:rPr>
              <a:t>Sparse </a:t>
            </a:r>
            <a:r>
              <a:rPr lang="en-US" altLang="zh-CN" sz="2000" b="1" dirty="0" err="1" smtClean="0">
                <a:latin typeface="+mj-lt"/>
              </a:rPr>
              <a:t>Winograd</a:t>
            </a:r>
            <a:r>
              <a:rPr lang="en-US" altLang="zh-CN" sz="2000" b="1" dirty="0" smtClean="0">
                <a:latin typeface="+mj-lt"/>
              </a:rPr>
              <a:t> Convolutional neural networks on small-scale systolic arrays</a:t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Memory access patterns</a:t>
            </a:r>
          </a:p>
          <a:p>
            <a:pPr lvl="1"/>
            <a:r>
              <a:rPr lang="en-US" altLang="zh-CN" dirty="0" smtClean="0"/>
              <a:t>Use Z-Morton memory layout to increases both spatial and temporal locality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23" y="2760784"/>
            <a:ext cx="5962553" cy="38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lang="en-US" altLang="zh-CN" sz="2000" b="1" dirty="0" smtClean="0">
                <a:latin typeface="+mj-lt"/>
              </a:rPr>
              <a:t>Sparse </a:t>
            </a:r>
            <a:r>
              <a:rPr lang="en-US" altLang="zh-CN" sz="2000" b="1" dirty="0" err="1" smtClean="0">
                <a:latin typeface="+mj-lt"/>
              </a:rPr>
              <a:t>Winograd</a:t>
            </a:r>
            <a:r>
              <a:rPr lang="en-US" altLang="zh-CN" sz="2000" b="1" dirty="0" smtClean="0">
                <a:latin typeface="+mj-lt"/>
              </a:rPr>
              <a:t> Convolutional neural networks on small-scale systolic arrays</a:t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Block-based sparse matrix compression</a:t>
            </a:r>
          </a:p>
          <a:p>
            <a:pPr lvl="1"/>
            <a:r>
              <a:rPr lang="en-US" altLang="zh-CN" dirty="0" smtClean="0"/>
              <a:t>Block-based sparse coordinates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06" y="2996737"/>
            <a:ext cx="636358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2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lang="en-US" altLang="zh-CN" sz="2000" b="1" dirty="0" smtClean="0">
                <a:latin typeface="+mj-lt"/>
              </a:rPr>
              <a:t>Sparse </a:t>
            </a:r>
            <a:r>
              <a:rPr lang="en-US" altLang="zh-CN" sz="2000" b="1" dirty="0" err="1" smtClean="0">
                <a:latin typeface="+mj-lt"/>
              </a:rPr>
              <a:t>Winograd</a:t>
            </a:r>
            <a:r>
              <a:rPr lang="en-US" altLang="zh-CN" sz="2000" b="1" dirty="0" smtClean="0">
                <a:latin typeface="+mj-lt"/>
              </a:rPr>
              <a:t> Convolutional neural networks on small-scale systolic arrays</a:t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Block-based sparse matrix compression</a:t>
            </a:r>
          </a:p>
          <a:p>
            <a:pPr lvl="1"/>
            <a:r>
              <a:rPr lang="en-US" altLang="zh-CN" dirty="0" smtClean="0"/>
              <a:t>Modified systolic arrays for recursive sparse matrix multiplication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26" y="2924694"/>
            <a:ext cx="4023948" cy="3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2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lang="en-US" altLang="zh-CN" sz="2000" b="1" dirty="0" smtClean="0">
                <a:latin typeface="+mj-lt"/>
              </a:rPr>
              <a:t>Sparse </a:t>
            </a:r>
            <a:r>
              <a:rPr lang="en-US" altLang="zh-CN" sz="2000" b="1" dirty="0" err="1" smtClean="0">
                <a:latin typeface="+mj-lt"/>
              </a:rPr>
              <a:t>Winograd</a:t>
            </a:r>
            <a:r>
              <a:rPr lang="en-US" altLang="zh-CN" sz="2000" b="1" dirty="0" smtClean="0">
                <a:latin typeface="+mj-lt"/>
              </a:rPr>
              <a:t> Convolutional neural networks on small-scale systolic arrays</a:t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Scale: 8 clusters(four 4x4 systolic arrays as one cluster); 16 4x4 systolic arrays work on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transform</a:t>
            </a:r>
          </a:p>
          <a:p>
            <a:pPr lvl="1"/>
            <a:r>
              <a:rPr lang="en-US" altLang="zh-CN" dirty="0" smtClean="0"/>
              <a:t>Comparison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Resource usage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88" y="3426302"/>
            <a:ext cx="9307224" cy="18195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49" y="5672067"/>
            <a:ext cx="484890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                </a:t>
            </a:r>
            <a:r>
              <a:rPr lang="en-US" altLang="zh-CN" sz="2000" dirty="0" err="1" smtClean="0"/>
              <a:t>SpWA</a:t>
            </a:r>
            <a:r>
              <a:rPr lang="en-US" altLang="zh-CN" sz="2000" b="1" dirty="0" smtClean="0">
                <a:latin typeface="+mj-lt"/>
              </a:rPr>
              <a:t/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</a:p>
          <a:p>
            <a:pPr lvl="1"/>
            <a:r>
              <a:rPr lang="en-US" altLang="zh-CN" dirty="0" smtClean="0"/>
              <a:t>Propose a new dataflow by rearranging the data layout in sparse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convolution</a:t>
            </a:r>
          </a:p>
          <a:p>
            <a:pPr lvl="1"/>
            <a:r>
              <a:rPr lang="en-US" altLang="zh-CN" dirty="0" smtClean="0"/>
              <a:t>Propose an architecture based on </a:t>
            </a:r>
            <a:r>
              <a:rPr lang="en-US" altLang="zh-CN" dirty="0" err="1" smtClean="0"/>
              <a:t>SpWA</a:t>
            </a:r>
            <a:r>
              <a:rPr lang="en-US" altLang="zh-CN" dirty="0" smtClean="0"/>
              <a:t> dataflow with line buffer and sparse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PE designs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41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                </a:t>
            </a:r>
            <a:r>
              <a:rPr lang="en-US" altLang="zh-CN" sz="2000" dirty="0" err="1" smtClean="0"/>
              <a:t>SpWA</a:t>
            </a:r>
            <a:r>
              <a:rPr lang="en-US" altLang="zh-CN" sz="2000" b="1" dirty="0" smtClean="0">
                <a:latin typeface="+mj-lt"/>
              </a:rPr>
              <a:t/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</a:p>
          <a:p>
            <a:pPr lvl="1"/>
            <a:r>
              <a:rPr lang="en-US" altLang="zh-CN" dirty="0" smtClean="0"/>
              <a:t>Propose a new dataflow by rearranging the data layout in sparse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convolution</a:t>
            </a:r>
          </a:p>
          <a:p>
            <a:pPr lvl="1"/>
            <a:r>
              <a:rPr lang="en-US" altLang="zh-CN" dirty="0" smtClean="0"/>
              <a:t>Propose an architecture based on </a:t>
            </a:r>
            <a:r>
              <a:rPr lang="en-US" altLang="zh-CN" dirty="0" err="1" smtClean="0"/>
              <a:t>SpWA</a:t>
            </a:r>
            <a:r>
              <a:rPr lang="en-US" altLang="zh-CN" dirty="0" smtClean="0"/>
              <a:t> dataflow with line buffer and sparse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PE designs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79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                </a:t>
            </a:r>
            <a:r>
              <a:rPr lang="en-US" altLang="zh-CN" sz="2000" dirty="0" err="1" smtClean="0"/>
              <a:t>SpWA</a:t>
            </a:r>
            <a:r>
              <a:rPr lang="en-US" altLang="zh-CN" sz="2000" b="1" dirty="0" smtClean="0">
                <a:latin typeface="+mj-lt"/>
              </a:rPr>
              <a:t/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</a:p>
          <a:p>
            <a:pPr lvl="1"/>
            <a:r>
              <a:rPr lang="en-US" altLang="zh-CN" dirty="0" smtClean="0"/>
              <a:t>Propose a new dataflow by rearranging the data layout in sparse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convolution</a:t>
            </a:r>
          </a:p>
          <a:p>
            <a:pPr lvl="1"/>
            <a:r>
              <a:rPr lang="en-US" altLang="zh-CN" dirty="0" smtClean="0"/>
              <a:t>Propose an architecture based on </a:t>
            </a:r>
            <a:r>
              <a:rPr lang="en-US" altLang="zh-CN" dirty="0" err="1" smtClean="0"/>
              <a:t>SpWA</a:t>
            </a:r>
            <a:r>
              <a:rPr lang="en-US" altLang="zh-CN" dirty="0" smtClean="0"/>
              <a:t> dataflow with line buffer and sparse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PE designs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2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                </a:t>
            </a:r>
            <a:r>
              <a:rPr lang="en-US" altLang="zh-CN" sz="2000" dirty="0" err="1" smtClean="0"/>
              <a:t>SpWA</a:t>
            </a:r>
            <a:r>
              <a:rPr lang="en-US" altLang="zh-CN" sz="2000" b="1" dirty="0" smtClean="0">
                <a:latin typeface="+mj-lt"/>
              </a:rPr>
              <a:t/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SpWA dataflow</a:t>
                </a:r>
              </a:p>
              <a:p>
                <a:pPr lvl="1"/>
                <a:r>
                  <a:rPr lang="en-US" altLang="zh-CN" dirty="0" smtClean="0"/>
                  <a:t>Transform EWMM-accumulation to vector-matrix multiplication(VMM)</a:t>
                </a:r>
              </a:p>
              <a:p>
                <a:pPr lvl="2"/>
                <a:r>
                  <a:rPr lang="en-US" altLang="zh-CN" dirty="0" smtClean="0"/>
                  <a:t>Rearrange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channels of the transformed tiles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vectors with the length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Rearrange filters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matrices(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) 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matrices(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)</a:t>
                </a:r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Do vector-matrix multiplication(VMM)</a:t>
                </a:r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Inversely rearrange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vectors with the length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tiles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channels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679266" y="3182787"/>
                <a:ext cx="283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66" y="3182787"/>
                <a:ext cx="283346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404896" y="3930134"/>
                <a:ext cx="3382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896" y="3930134"/>
                <a:ext cx="338220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918723" y="4677481"/>
                <a:ext cx="2354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723" y="4677481"/>
                <a:ext cx="2354554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571192" y="5542328"/>
                <a:ext cx="3049616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2" y="5542328"/>
                <a:ext cx="3049616" cy="392993"/>
              </a:xfrm>
              <a:prstGeom prst="rect">
                <a:avLst/>
              </a:prstGeom>
              <a:blipFill>
                <a:blip r:embed="rId6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49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Contents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Accelerator based on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convolution</a:t>
            </a:r>
          </a:p>
          <a:p>
            <a:pPr lvl="1"/>
            <a:r>
              <a:rPr lang="en-US" altLang="zh-CN" dirty="0" smtClean="0"/>
              <a:t>Sparse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Convolutional neural networks on small-scale systolic arrays</a:t>
            </a:r>
          </a:p>
          <a:p>
            <a:pPr lvl="1"/>
            <a:r>
              <a:rPr lang="en-US" altLang="zh-CN" dirty="0" err="1" smtClean="0"/>
              <a:t>SpWA</a:t>
            </a:r>
            <a:endParaRPr lang="en-US" altLang="zh-CN" dirty="0" smtClean="0"/>
          </a:p>
          <a:p>
            <a:r>
              <a:rPr lang="en-US" altLang="zh-CN" dirty="0" err="1" smtClean="0"/>
              <a:t>Winograd-ReLU</a:t>
            </a:r>
            <a:r>
              <a:rPr lang="en-US" altLang="zh-CN" dirty="0" smtClean="0"/>
              <a:t> 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2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                </a:t>
            </a:r>
            <a:r>
              <a:rPr lang="en-US" altLang="zh-CN" sz="2000" dirty="0" err="1" smtClean="0"/>
              <a:t>SpWA</a:t>
            </a:r>
            <a:r>
              <a:rPr lang="en-US" altLang="zh-CN" sz="2000" b="1" dirty="0" smtClean="0">
                <a:latin typeface="+mj-lt"/>
              </a:rPr>
              <a:t/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SpWA</a:t>
            </a:r>
            <a:r>
              <a:rPr lang="en-US" altLang="zh-CN" dirty="0" smtClean="0"/>
              <a:t> dataflow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8" y="2276797"/>
            <a:ext cx="6385744" cy="43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8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                </a:t>
            </a:r>
            <a:r>
              <a:rPr lang="en-US" altLang="zh-CN" sz="2000" dirty="0" err="1" smtClean="0"/>
              <a:t>SpWA</a:t>
            </a:r>
            <a:r>
              <a:rPr lang="en-US" altLang="zh-CN" sz="2000" b="1" dirty="0" smtClean="0">
                <a:latin typeface="+mj-lt"/>
              </a:rPr>
              <a:t/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SpWA</a:t>
            </a:r>
            <a:r>
              <a:rPr lang="en-US" altLang="zh-CN" dirty="0" smtClean="0"/>
              <a:t> architecture</a:t>
            </a:r>
          </a:p>
          <a:p>
            <a:pPr lvl="1"/>
            <a:r>
              <a:rPr lang="en-US" altLang="zh-CN" dirty="0" smtClean="0"/>
              <a:t>Using Line Buffer to increase data reuse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49" y="2883878"/>
            <a:ext cx="5826836" cy="2933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0646" y="5715000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1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                </a:t>
            </a:r>
            <a:r>
              <a:rPr lang="en-US" altLang="zh-CN" sz="2000" dirty="0" err="1" smtClean="0"/>
              <a:t>SpWA</a:t>
            </a:r>
            <a:r>
              <a:rPr lang="en-US" altLang="zh-CN" sz="2000" b="1" dirty="0" smtClean="0">
                <a:latin typeface="+mj-lt"/>
              </a:rPr>
              <a:t/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SpWA</a:t>
            </a:r>
            <a:r>
              <a:rPr lang="en-US" altLang="zh-CN" dirty="0" smtClean="0"/>
              <a:t> architecture</a:t>
            </a:r>
          </a:p>
          <a:p>
            <a:pPr lvl="1"/>
            <a:r>
              <a:rPr lang="en-US" altLang="zh-CN" dirty="0" smtClean="0"/>
              <a:t>PE 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05" y="2666521"/>
            <a:ext cx="6581789" cy="31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1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Winograd-ReLU</a:t>
            </a:r>
            <a:r>
              <a:rPr lang="en-US" altLang="zh-CN" dirty="0" smtClean="0"/>
              <a:t> CNN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Motivaiton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transformation of weights eliminating the gain from exploiting sparsity</a:t>
            </a:r>
          </a:p>
          <a:p>
            <a:r>
              <a:rPr lang="en-US" altLang="zh-CN" dirty="0" smtClean="0"/>
              <a:t>Methods</a:t>
            </a:r>
          </a:p>
          <a:p>
            <a:pPr lvl="1"/>
            <a:r>
              <a:rPr lang="en-US" altLang="zh-CN" dirty="0" smtClean="0"/>
              <a:t>Prune the weights after they are transformed</a:t>
            </a:r>
          </a:p>
          <a:p>
            <a:pPr lvl="1"/>
            <a:r>
              <a:rPr lang="en-US" altLang="zh-CN" dirty="0" smtClean="0"/>
              <a:t>Move the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 operation to be after the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transform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38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Winograd-ReLU</a:t>
            </a:r>
            <a:r>
              <a:rPr lang="en-US" altLang="zh-CN" dirty="0" smtClean="0"/>
              <a:t> CNN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376685" cy="4472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2" y="1690688"/>
            <a:ext cx="2021730" cy="43795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49" y="1690688"/>
            <a:ext cx="2470811" cy="4499479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636693" y="3677830"/>
            <a:ext cx="1204111" cy="162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706150" y="3677830"/>
            <a:ext cx="1204111" cy="162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520" y="6328373"/>
            <a:ext cx="390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Conventional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Convolution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22455" y="6328373"/>
            <a:ext cx="390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Pruning the transformed kernel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531132" y="6328373"/>
            <a:ext cx="390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Moving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 after transformation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4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Winograd-ReLU</a:t>
            </a:r>
            <a:r>
              <a:rPr lang="en-US" altLang="zh-CN" dirty="0" smtClean="0"/>
              <a:t> CNN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5" y="2724777"/>
            <a:ext cx="8881450" cy="35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3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770" y="283289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Thank you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45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Algorithm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629608"/>
          </a:xfrm>
        </p:spPr>
      </p:pic>
    </p:spTree>
    <p:extLst>
      <p:ext uri="{BB962C8B-B14F-4D97-AF65-F5344CB8AC3E}">
        <p14:creationId xmlns:p14="http://schemas.microsoft.com/office/powerpoint/2010/main" val="46789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Algorithm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Features</a:t>
                </a:r>
              </a:p>
              <a:p>
                <a:pPr lvl="1"/>
                <a:r>
                  <a:rPr lang="en-US" altLang="zh-CN" dirty="0" smtClean="0"/>
                  <a:t>The transform matrixes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only related to the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 smtClean="0"/>
                  <a:t>The stride of corresponding spatial-convolution should be 1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16" y="3808833"/>
            <a:ext cx="2049637" cy="12731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646" y="3600006"/>
            <a:ext cx="1474701" cy="1710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520633" y="5807631"/>
                <a:ext cx="3385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33" y="5807631"/>
                <a:ext cx="33850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779" y="3629662"/>
            <a:ext cx="2229931" cy="1690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68093" y="5765962"/>
                <a:ext cx="3385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3" y="5765962"/>
                <a:ext cx="33850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9697" y="3123303"/>
            <a:ext cx="1467116" cy="26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8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Algorithm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Advantages</a:t>
                </a:r>
              </a:p>
              <a:p>
                <a:pPr lvl="1"/>
                <a:r>
                  <a:rPr lang="en-US" altLang="zh-CN" dirty="0" smtClean="0"/>
                  <a:t>Reduction of the number of multiplication(from 36 to 16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; from 144 to 36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Disadvantages</a:t>
                </a:r>
              </a:p>
              <a:p>
                <a:pPr lvl="1"/>
                <a:r>
                  <a:rPr lang="en-US" altLang="zh-CN" dirty="0" smtClean="0"/>
                  <a:t>The growth of the number of additions and constant multiplications required by the transformation is quadratic with the tile size</a:t>
                </a:r>
              </a:p>
              <a:p>
                <a:pPr lvl="1"/>
                <a:r>
                  <a:rPr lang="en-US" altLang="zh-CN" dirty="0" smtClean="0"/>
                  <a:t>The storage requirement for weights increase(1.78x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; 2x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) </a:t>
                </a:r>
              </a:p>
              <a:p>
                <a:pPr lvl="1"/>
                <a:r>
                  <a:rPr lang="en-US" altLang="zh-CN" dirty="0" smtClean="0"/>
                  <a:t>Sparsity reduction due to transformation 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54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Algorithm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 smtClean="0"/>
                  <a:t>Winograd</a:t>
                </a:r>
                <a:r>
                  <a:rPr lang="en-US" altLang="zh-CN" dirty="0" smtClean="0"/>
                  <a:t> algorithm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 are widely used in recent works</a:t>
                </a:r>
              </a:p>
              <a:p>
                <a:pPr lvl="1"/>
                <a:r>
                  <a:rPr lang="en-US" altLang="zh-CN" dirty="0" smtClean="0"/>
                  <a:t>Acceptable storage requirement increase</a:t>
                </a:r>
              </a:p>
              <a:p>
                <a:pPr lvl="1"/>
                <a:r>
                  <a:rPr lang="en-US" altLang="zh-CN" dirty="0" smtClean="0"/>
                  <a:t>No multiplication in input feature map transformation</a:t>
                </a:r>
              </a:p>
              <a:p>
                <a:pPr lvl="1"/>
                <a:r>
                  <a:rPr lang="en-US" altLang="zh-CN" dirty="0" smtClean="0"/>
                  <a:t>Kernel with 3 x 3 are popular in recent convolution neural networks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26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lang="en-US" altLang="zh-CN" sz="2000" b="1" dirty="0" smtClean="0">
                <a:latin typeface="+mj-lt"/>
              </a:rPr>
              <a:t>Sparse </a:t>
            </a:r>
            <a:r>
              <a:rPr lang="en-US" altLang="zh-CN" sz="2000" b="1" dirty="0" err="1" smtClean="0">
                <a:latin typeface="+mj-lt"/>
              </a:rPr>
              <a:t>Winograd</a:t>
            </a:r>
            <a:r>
              <a:rPr lang="en-US" altLang="zh-CN" sz="2000" b="1" dirty="0" smtClean="0">
                <a:latin typeface="+mj-lt"/>
              </a:rPr>
              <a:t> Convolutional neural networks on small-scale systolic arrays</a:t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</a:p>
          <a:p>
            <a:pPr lvl="1"/>
            <a:r>
              <a:rPr lang="en-US" altLang="zh-CN" dirty="0" smtClean="0"/>
              <a:t>Unified small-scale systolic arrays for both </a:t>
            </a:r>
            <a:r>
              <a:rPr lang="en-US" altLang="zh-CN" dirty="0" err="1" smtClean="0"/>
              <a:t>Winograd</a:t>
            </a:r>
            <a:r>
              <a:rPr lang="en-US" altLang="zh-CN" dirty="0" smtClean="0"/>
              <a:t> transform and </a:t>
            </a:r>
            <a:r>
              <a:rPr lang="en-US" altLang="zh-CN" dirty="0" err="1" smtClean="0"/>
              <a:t>matix</a:t>
            </a:r>
            <a:r>
              <a:rPr lang="en-US" altLang="zh-CN" dirty="0" smtClean="0"/>
              <a:t> multiplication</a:t>
            </a:r>
          </a:p>
          <a:p>
            <a:pPr lvl="1"/>
            <a:r>
              <a:rPr lang="en-US" altLang="zh-CN" dirty="0" smtClean="0"/>
              <a:t>Efficient memory access layout</a:t>
            </a:r>
          </a:p>
          <a:p>
            <a:pPr lvl="1"/>
            <a:r>
              <a:rPr lang="en-US" altLang="zh-CN" dirty="0" smtClean="0"/>
              <a:t>Block-based sparse matrix compression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08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lang="en-US" altLang="zh-CN" sz="2000" b="1" dirty="0" smtClean="0">
                <a:latin typeface="+mj-lt"/>
              </a:rPr>
              <a:t>Sparse </a:t>
            </a:r>
            <a:r>
              <a:rPr lang="en-US" altLang="zh-CN" sz="2000" b="1" dirty="0" err="1" smtClean="0">
                <a:latin typeface="+mj-lt"/>
              </a:rPr>
              <a:t>Winograd</a:t>
            </a:r>
            <a:r>
              <a:rPr lang="en-US" altLang="zh-CN" sz="2000" b="1" dirty="0" smtClean="0">
                <a:latin typeface="+mj-lt"/>
              </a:rPr>
              <a:t> Convolutional neural networks on small-scale systolic arrays</a:t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Dataflow</a:t>
            </a:r>
          </a:p>
          <a:p>
            <a:pPr lvl="1"/>
            <a:r>
              <a:rPr lang="en-US" altLang="zh-CN" dirty="0" smtClean="0"/>
              <a:t>Add channel dimension:                                     </a:t>
            </a:r>
            <a:r>
              <a:rPr lang="en-US" altLang="zh-CN" dirty="0" smtClean="0">
                <a:sym typeface="Wingdings" panose="05000000000000000000" pitchFamily="2" charset="2"/>
              </a:rPr>
              <a:t>     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Transform to matrix multiplication: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Three steps: input feature map transformations, matrix multiplications, inverse transformation of the output feature maps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720948" y="2312349"/>
                <a:ext cx="322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𝐺𝑔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⊙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𝑑𝐵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948" y="2312349"/>
                <a:ext cx="3221972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193572" y="2010664"/>
                <a:ext cx="3295902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72" y="2010664"/>
                <a:ext cx="3295902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5313485" y="3529816"/>
            <a:ext cx="1090246" cy="15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979609" y="3121229"/>
                <a:ext cx="289047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09" y="3121229"/>
                <a:ext cx="2890471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868907" y="3221128"/>
                <a:ext cx="2486065" cy="87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07" y="3221128"/>
                <a:ext cx="2486065" cy="872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+mj-lt"/>
              </a:rPr>
              <a:t>Accelerator </a:t>
            </a:r>
            <a:r>
              <a:rPr lang="en-US" altLang="zh-CN" sz="3600" dirty="0">
                <a:latin typeface="+mj-lt"/>
              </a:rPr>
              <a:t>based on </a:t>
            </a:r>
            <a:r>
              <a:rPr lang="en-US" altLang="zh-CN" sz="3600" dirty="0" err="1">
                <a:latin typeface="+mj-lt"/>
              </a:rPr>
              <a:t>Winograd</a:t>
            </a:r>
            <a:r>
              <a:rPr lang="en-US" altLang="zh-CN" sz="3600" dirty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convolution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lang="en-US" altLang="zh-CN" sz="2000" b="1" dirty="0" smtClean="0">
                <a:latin typeface="+mj-lt"/>
              </a:rPr>
              <a:t>Sparse </a:t>
            </a:r>
            <a:r>
              <a:rPr lang="en-US" altLang="zh-CN" sz="2000" b="1" dirty="0" err="1" smtClean="0">
                <a:latin typeface="+mj-lt"/>
              </a:rPr>
              <a:t>Winograd</a:t>
            </a:r>
            <a:r>
              <a:rPr lang="en-US" altLang="zh-CN" sz="2000" b="1" dirty="0" smtClean="0">
                <a:latin typeface="+mj-lt"/>
              </a:rPr>
              <a:t> Convolutional neural networks on small-scale systolic arrays</a:t>
            </a:r>
            <a:br>
              <a:rPr lang="en-US" altLang="zh-CN" sz="2000" b="1" dirty="0" smtClean="0">
                <a:latin typeface="+mj-lt"/>
              </a:rPr>
            </a:br>
            <a:r>
              <a:rPr lang="en-US" altLang="zh-CN" sz="2000" b="1" dirty="0" smtClean="0">
                <a:latin typeface="+mj-lt"/>
              </a:rPr>
              <a:t>                                         </a:t>
            </a:r>
            <a:r>
              <a:rPr lang="en-US" altLang="zh-CN" sz="2000" b="1" dirty="0">
                <a:latin typeface="+mj-lt"/>
              </a:rPr>
              <a:t/>
            </a:r>
            <a:br>
              <a:rPr lang="en-US" altLang="zh-CN" sz="2000" b="1" dirty="0">
                <a:latin typeface="+mj-lt"/>
              </a:rPr>
            </a:br>
            <a:endParaRPr lang="zh-CN" altLang="en-US" sz="2000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Dataflow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91" y="2232681"/>
            <a:ext cx="8005617" cy="43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792</Words>
  <Application>Microsoft Office PowerPoint</Application>
  <PresentationFormat>宽屏</PresentationFormat>
  <Paragraphs>125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Wingdings</vt:lpstr>
      <vt:lpstr>Office 主题​​</vt:lpstr>
      <vt:lpstr>Accelerator and Winograd Convolution</vt:lpstr>
      <vt:lpstr>Contents</vt:lpstr>
      <vt:lpstr>Algorithm</vt:lpstr>
      <vt:lpstr>Algorithm</vt:lpstr>
      <vt:lpstr>Algorithm</vt:lpstr>
      <vt:lpstr>Algorithm</vt:lpstr>
      <vt:lpstr> Accelerator based on Winograd convolution         Sparse Winograd Convolutional neural networks on small-scale systolic arrays                                           </vt:lpstr>
      <vt:lpstr> Accelerator based on Winograd convolution         Sparse Winograd Convolutional neural networks on small-scale systolic arrays                                           </vt:lpstr>
      <vt:lpstr> Accelerator based on Winograd convolution         Sparse Winograd Convolutional neural networks on small-scale systolic arrays                                           </vt:lpstr>
      <vt:lpstr> Accelerator based on Winograd convolution         Sparse Winograd Convolutional neural networks on small-scale systolic arrays                                           </vt:lpstr>
      <vt:lpstr> Accelerator based on Winograd convolution         Sparse Winograd Convolutional neural networks on small-scale systolic arrays                                           </vt:lpstr>
      <vt:lpstr> Accelerator based on Winograd convolution         Sparse Winograd Convolutional neural networks on small-scale systolic arrays                                           </vt:lpstr>
      <vt:lpstr> Accelerator based on Winograd convolution         Sparse Winograd Convolutional neural networks on small-scale systolic arrays                                           </vt:lpstr>
      <vt:lpstr> Accelerator based on Winograd convolution         Sparse Winograd Convolutional neural networks on small-scale systolic arrays                                           </vt:lpstr>
      <vt:lpstr> Accelerator based on Winograd convolution         Sparse Winograd Convolutional neural networks on small-scale systolic arrays                                           </vt:lpstr>
      <vt:lpstr> Accelerator based on Winograd convolution                                                                    SpWA                                           </vt:lpstr>
      <vt:lpstr> Accelerator based on Winograd convolution                                                                    SpWA                                           </vt:lpstr>
      <vt:lpstr> Accelerator based on Winograd convolution                                                                    SpWA                                           </vt:lpstr>
      <vt:lpstr> Accelerator based on Winograd convolution                                                                    SpWA                                           </vt:lpstr>
      <vt:lpstr> Accelerator based on Winograd convolution                                                                    SpWA                                           </vt:lpstr>
      <vt:lpstr> Accelerator based on Winograd convolution                                                                    SpWA                                           </vt:lpstr>
      <vt:lpstr> Accelerator based on Winograd convolution                                                                    SpWA                                           </vt:lpstr>
      <vt:lpstr>Winograd-ReLU CNN </vt:lpstr>
      <vt:lpstr>Winograd-ReLU CNN </vt:lpstr>
      <vt:lpstr>Winograd-ReLU CNN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Winograd</dc:title>
  <dc:creator>Windows 用户</dc:creator>
  <cp:lastModifiedBy>Windows 用户</cp:lastModifiedBy>
  <cp:revision>80</cp:revision>
  <dcterms:created xsi:type="dcterms:W3CDTF">2019-03-19T11:35:21Z</dcterms:created>
  <dcterms:modified xsi:type="dcterms:W3CDTF">2019-03-20T09:58:32Z</dcterms:modified>
</cp:coreProperties>
</file>