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78" r:id="rId4"/>
    <p:sldId id="279" r:id="rId5"/>
    <p:sldId id="280" r:id="rId6"/>
    <p:sldId id="290" r:id="rId7"/>
    <p:sldId id="284" r:id="rId8"/>
    <p:sldId id="285" r:id="rId9"/>
    <p:sldId id="286" r:id="rId10"/>
    <p:sldId id="282" r:id="rId11"/>
    <p:sldId id="287" r:id="rId12"/>
    <p:sldId id="28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957"/>
    <a:srgbClr val="627B78"/>
    <a:srgbClr val="3E545F"/>
    <a:srgbClr val="2C424F"/>
    <a:srgbClr val="364A85"/>
    <a:srgbClr val="96C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715959"/>
            <a:ext cx="10697029" cy="269787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337053" y="3390900"/>
            <a:ext cx="164599" cy="1059030"/>
          </a:xfrm>
          <a:prstGeom prst="rect">
            <a:avLst/>
          </a:prstGeom>
          <a:solidFill>
            <a:srgbClr val="33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2277" y="3079751"/>
            <a:ext cx="9614808" cy="1370181"/>
          </a:xfrm>
        </p:spPr>
        <p:txBody>
          <a:bodyPr anchor="b"/>
          <a:lstStyle>
            <a:lvl1pPr algn="l">
              <a:defRPr sz="6000" b="1">
                <a:solidFill>
                  <a:srgbClr val="3349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7051" y="4650764"/>
            <a:ext cx="9910035" cy="4727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2AAE-28DD-4FF8-A97F-CBC86AA49210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1D97-32EB-4883-BF39-9BE6ADFC9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10257142" y="2262764"/>
            <a:ext cx="887959" cy="887959"/>
          </a:xfrm>
          <a:prstGeom prst="ellipse">
            <a:avLst/>
          </a:prstGeom>
          <a:solidFill>
            <a:srgbClr val="33495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74" y="2328249"/>
            <a:ext cx="754767" cy="75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15726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51693" y="365127"/>
            <a:ext cx="11493304" cy="61482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334957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185" y="650877"/>
            <a:ext cx="11034931" cy="688975"/>
          </a:xfrm>
        </p:spPr>
        <p:txBody>
          <a:bodyPr/>
          <a:lstStyle>
            <a:lvl1pPr>
              <a:defRPr b="1">
                <a:solidFill>
                  <a:srgbClr val="3349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165" y="1533380"/>
            <a:ext cx="11123953" cy="4839286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538164" y="650877"/>
            <a:ext cx="87739" cy="688975"/>
          </a:xfrm>
          <a:prstGeom prst="rect">
            <a:avLst/>
          </a:prstGeom>
          <a:solidFill>
            <a:srgbClr val="33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538165" y="1419080"/>
            <a:ext cx="11123953" cy="0"/>
          </a:xfrm>
          <a:prstGeom prst="line">
            <a:avLst/>
          </a:prstGeom>
          <a:ln>
            <a:solidFill>
              <a:srgbClr val="3349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 userDrawn="1"/>
        </p:nvSpPr>
        <p:spPr>
          <a:xfrm>
            <a:off x="11443488" y="6157145"/>
            <a:ext cx="620139" cy="620138"/>
          </a:xfrm>
          <a:prstGeom prst="ellipse">
            <a:avLst/>
          </a:prstGeom>
          <a:solidFill>
            <a:srgbClr val="33495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967" y="6205965"/>
            <a:ext cx="527119" cy="52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141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494971" y="2715959"/>
            <a:ext cx="10697029" cy="269787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>
            <a:off x="11742057" y="3390900"/>
            <a:ext cx="164599" cy="1059030"/>
          </a:xfrm>
          <a:prstGeom prst="rect">
            <a:avLst/>
          </a:prstGeom>
          <a:solidFill>
            <a:srgbClr val="33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832022" y="4650764"/>
            <a:ext cx="9910035" cy="4727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2022" y="3402112"/>
            <a:ext cx="9910035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rgbClr val="3349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832022" y="4581498"/>
            <a:ext cx="9331278" cy="0"/>
          </a:xfrm>
          <a:prstGeom prst="line">
            <a:avLst/>
          </a:prstGeom>
          <a:ln w="9525">
            <a:solidFill>
              <a:srgbClr val="3349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44609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51693" y="365127"/>
            <a:ext cx="11493304" cy="614821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椭圆 6"/>
          <p:cNvSpPr/>
          <p:nvPr userDrawn="1"/>
        </p:nvSpPr>
        <p:spPr>
          <a:xfrm>
            <a:off x="11443488" y="6157145"/>
            <a:ext cx="620139" cy="620138"/>
          </a:xfrm>
          <a:prstGeom prst="ellipse">
            <a:avLst/>
          </a:prstGeom>
          <a:solidFill>
            <a:srgbClr val="33495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967" y="6205965"/>
            <a:ext cx="527119" cy="52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78807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2AAE-28DD-4FF8-A97F-CBC86AA49210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1D97-32EB-4883-BF39-9BE6ADFC9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825344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2AAE-28DD-4FF8-A97F-CBC86AA49210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B1D97-32EB-4883-BF39-9BE6ADFC9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19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5" r:id="rId5"/>
  </p:sldLayoutIdLst>
  <p:transition spd="med">
    <p:pull/>
  </p:transition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2278" y="3154555"/>
            <a:ext cx="9614808" cy="130033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Loosely Coupled Semi-Direct Monocular SLAM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Reading Note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72531335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en-US" altLang="zh-CN" b="0" dirty="0"/>
              <a:t>Result</a:t>
            </a:r>
          </a:p>
        </p:txBody>
      </p:sp>
      <p:pic>
        <p:nvPicPr>
          <p:cNvPr id="8" name="内容占位符 7" descr="地图上有字&#10;&#10;描述已自动生成">
            <a:extLst>
              <a:ext uri="{FF2B5EF4-FFF2-40B4-BE49-F238E27FC236}">
                <a16:creationId xmlns:a16="http://schemas.microsoft.com/office/drawing/2014/main" id="{07280CAB-B7AB-44DD-94A3-2EB93D827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78" y="1533525"/>
            <a:ext cx="4311066" cy="4541838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6FA9E42-0339-4C49-A8D0-74F83CB56364}"/>
              </a:ext>
            </a:extLst>
          </p:cNvPr>
          <p:cNvSpPr/>
          <p:nvPr/>
        </p:nvSpPr>
        <p:spPr>
          <a:xfrm>
            <a:off x="6245410" y="1997178"/>
            <a:ext cx="37785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ORB-VO: disable the loop closing thread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DSO-reduced: resize the input images by half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Ours-VO: use DSO-reduced and ORB-VO</a:t>
            </a:r>
          </a:p>
        </p:txBody>
      </p:sp>
    </p:spTree>
    <p:extLst>
      <p:ext uri="{BB962C8B-B14F-4D97-AF65-F5344CB8AC3E}">
        <p14:creationId xmlns:p14="http://schemas.microsoft.com/office/powerpoint/2010/main" val="417834591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en-US" altLang="zh-CN" b="0" dirty="0"/>
              <a:t>Result</a:t>
            </a:r>
          </a:p>
        </p:txBody>
      </p:sp>
      <p:pic>
        <p:nvPicPr>
          <p:cNvPr id="5" name="内容占位符 4" descr="图片包含 白色, 屏幕, 覆盖, 钟表&#10;&#10;描述已自动生成">
            <a:extLst>
              <a:ext uri="{FF2B5EF4-FFF2-40B4-BE49-F238E27FC236}">
                <a16:creationId xmlns:a16="http://schemas.microsoft.com/office/drawing/2014/main" id="{55AD39AE-6590-4F57-A856-FE332CA15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990" y="2215842"/>
            <a:ext cx="8015319" cy="3119556"/>
          </a:xfrm>
        </p:spPr>
      </p:pic>
    </p:spTree>
    <p:extLst>
      <p:ext uri="{BB962C8B-B14F-4D97-AF65-F5344CB8AC3E}">
        <p14:creationId xmlns:p14="http://schemas.microsoft.com/office/powerpoint/2010/main" val="367712577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en-US" altLang="zh-CN" b="0" dirty="0"/>
              <a:t>Result</a:t>
            </a:r>
          </a:p>
        </p:txBody>
      </p:sp>
      <p:pic>
        <p:nvPicPr>
          <p:cNvPr id="5" name="内容占位符 4" descr="图片包含 草, 大, 游戏机, 白色&#10;&#10;描述已自动生成">
            <a:extLst>
              <a:ext uri="{FF2B5EF4-FFF2-40B4-BE49-F238E27FC236}">
                <a16:creationId xmlns:a16="http://schemas.microsoft.com/office/drawing/2014/main" id="{0E11EE03-19B8-45D1-9BD8-CEF8E571B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09" y="462775"/>
            <a:ext cx="5887845" cy="5932449"/>
          </a:xfrm>
        </p:spPr>
      </p:pic>
    </p:spTree>
    <p:extLst>
      <p:ext uri="{BB962C8B-B14F-4D97-AF65-F5344CB8AC3E}">
        <p14:creationId xmlns:p14="http://schemas.microsoft.com/office/powerpoint/2010/main" val="408923775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Direct method(LSD-SLAM, DSO)</a:t>
            </a:r>
          </a:p>
          <a:p>
            <a:pPr lvl="1"/>
            <a:r>
              <a:rPr lang="en-US" altLang="zh-CN" dirty="0"/>
              <a:t>leverage more point which have high gradient for semi-dense map.</a:t>
            </a:r>
          </a:p>
          <a:p>
            <a:pPr lvl="1"/>
            <a:r>
              <a:rPr lang="en-US" altLang="zh-CN" dirty="0"/>
              <a:t>more robust in low-texture scenes.</a:t>
            </a:r>
          </a:p>
          <a:p>
            <a:pPr lvl="1"/>
            <a:r>
              <a:rPr lang="en-US" altLang="zh-CN" dirty="0"/>
              <a:t>without time costly feature extraction and matching.</a:t>
            </a:r>
          </a:p>
          <a:p>
            <a:r>
              <a:rPr lang="en-US" altLang="zh-CN" dirty="0"/>
              <a:t>Feature Based Method(PTAM, ORB-SLAM)</a:t>
            </a:r>
          </a:p>
          <a:p>
            <a:pPr lvl="1"/>
            <a:r>
              <a:rPr lang="en-US" altLang="zh-CN" dirty="0"/>
              <a:t>have high degree of invariance to viewpoint and illumination change.</a:t>
            </a:r>
          </a:p>
          <a:p>
            <a:pPr lvl="1"/>
            <a:r>
              <a:rPr lang="en-US" altLang="zh-CN" dirty="0"/>
              <a:t>can match over width baseline.</a:t>
            </a:r>
          </a:p>
          <a:p>
            <a:pPr lvl="1"/>
            <a:r>
              <a:rPr lang="en-US" altLang="zh-CN" dirty="0"/>
              <a:t>easy to reuse map such for loop closure.</a:t>
            </a:r>
          </a:p>
          <a:p>
            <a:r>
              <a:rPr lang="en-US" altLang="zh-CN" dirty="0"/>
              <a:t>Semi Direct(SVO)</a:t>
            </a:r>
          </a:p>
          <a:p>
            <a:pPr lvl="1"/>
            <a:r>
              <a:rPr lang="en-US" altLang="zh-CN" dirty="0"/>
              <a:t>take advantage from both direct and feature-based methods.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599594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/>
              <a:t>This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most local level</a:t>
            </a:r>
          </a:p>
          <a:p>
            <a:pPr lvl="1"/>
            <a:r>
              <a:rPr lang="en-US" altLang="zh-CN" dirty="0"/>
              <a:t>slide window for photometric BA</a:t>
            </a:r>
          </a:p>
          <a:p>
            <a:pPr lvl="1"/>
            <a:r>
              <a:rPr lang="en-US" altLang="zh-CN" dirty="0"/>
              <a:t>new frames are tracked using direct method</a:t>
            </a:r>
          </a:p>
          <a:p>
            <a:pPr lvl="1"/>
            <a:r>
              <a:rPr lang="en-US" altLang="zh-CN" dirty="0"/>
              <a:t>depth map created by projecting active points in the window</a:t>
            </a:r>
          </a:p>
          <a:p>
            <a:r>
              <a:rPr lang="en-US" altLang="zh-CN" dirty="0"/>
              <a:t>mid-level optimization</a:t>
            </a:r>
          </a:p>
          <a:p>
            <a:pPr lvl="1"/>
            <a:r>
              <a:rPr lang="en-US" altLang="zh-CN" dirty="0"/>
              <a:t>keyframe marginalized, sent to the feature-based module</a:t>
            </a:r>
          </a:p>
          <a:p>
            <a:pPr lvl="1"/>
            <a:r>
              <a:rPr lang="en-US" altLang="zh-CN" dirty="0"/>
              <a:t>extracts ORB descriptors to refines their poses using motion-only BA</a:t>
            </a:r>
          </a:p>
          <a:p>
            <a:r>
              <a:rPr lang="en-US" altLang="zh-CN" dirty="0"/>
              <a:t>most global level</a:t>
            </a:r>
          </a:p>
          <a:p>
            <a:pPr lvl="1"/>
            <a:r>
              <a:rPr lang="en-US" altLang="zh-CN" dirty="0"/>
              <a:t>pose graph optimization after loop detection</a:t>
            </a:r>
          </a:p>
          <a:p>
            <a:pPr lvl="1"/>
            <a:r>
              <a:rPr lang="en-US" altLang="zh-CN" dirty="0" err="1"/>
              <a:t>gloabal</a:t>
            </a:r>
            <a:r>
              <a:rPr lang="en-US" altLang="zh-CN" dirty="0"/>
              <a:t> BA for all keyframes and map points</a:t>
            </a:r>
          </a:p>
        </p:txBody>
      </p:sp>
    </p:spTree>
    <p:extLst>
      <p:ext uri="{BB962C8B-B14F-4D97-AF65-F5344CB8AC3E}">
        <p14:creationId xmlns:p14="http://schemas.microsoft.com/office/powerpoint/2010/main" val="205509520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/>
              <a:t>Pipeline</a:t>
            </a:r>
            <a:endParaRPr lang="zh-CN" altLang="en-US" dirty="0"/>
          </a:p>
        </p:txBody>
      </p:sp>
      <p:pic>
        <p:nvPicPr>
          <p:cNvPr id="8" name="内容占位符 7" descr="手机屏幕截图&#10;&#10;描述已自动生成">
            <a:extLst>
              <a:ext uri="{FF2B5EF4-FFF2-40B4-BE49-F238E27FC236}">
                <a16:creationId xmlns:a16="http://schemas.microsoft.com/office/drawing/2014/main" id="{569BBED8-2002-4F24-82F0-7F459E542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6" y="1460809"/>
            <a:ext cx="10552531" cy="4627756"/>
          </a:xfrm>
        </p:spPr>
      </p:pic>
    </p:spTree>
    <p:extLst>
      <p:ext uri="{BB962C8B-B14F-4D97-AF65-F5344CB8AC3E}">
        <p14:creationId xmlns:p14="http://schemas.microsoft.com/office/powerpoint/2010/main" val="118493968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en-US" altLang="zh-CN" b="0" dirty="0"/>
              <a:t>Direct Module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Windowed Photometric Bundle Adjustment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Marginalization</a:t>
            </a:r>
          </a:p>
          <a:p>
            <a:pPr lvl="1"/>
            <a:r>
              <a:rPr lang="en-US" altLang="zh-CN" dirty="0"/>
              <a:t>marginalize the least useful keyframes and points using.</a:t>
            </a:r>
          </a:p>
          <a:p>
            <a:pPr lvl="1"/>
            <a:r>
              <a:rPr lang="en-US" altLang="zh-CN" dirty="0"/>
              <a:t>Points: not observed in the latest two keyframes or host keyframe is marginalized</a:t>
            </a:r>
          </a:p>
          <a:p>
            <a:pPr lvl="1"/>
            <a:r>
              <a:rPr lang="en-US" altLang="zh-CN" dirty="0" err="1"/>
              <a:t>Keyfrmae</a:t>
            </a:r>
            <a:r>
              <a:rPr lang="en-US" altLang="zh-CN" dirty="0"/>
              <a:t>: less than 5% points are visible in keyframes or has the highest</a:t>
            </a:r>
            <a:r>
              <a:rPr lang="zh-CN" altLang="en-US" dirty="0"/>
              <a:t>“</a:t>
            </a:r>
            <a:r>
              <a:rPr lang="en-US" altLang="zh-CN" dirty="0"/>
              <a:t>distance score”</a:t>
            </a:r>
          </a:p>
        </p:txBody>
      </p:sp>
      <p:pic>
        <p:nvPicPr>
          <p:cNvPr id="8" name="图片 7" descr="图片包含 游戏机, 物体, 钟表&#10;&#10;描述已自动生成">
            <a:extLst>
              <a:ext uri="{FF2B5EF4-FFF2-40B4-BE49-F238E27FC236}">
                <a16:creationId xmlns:a16="http://schemas.microsoft.com/office/drawing/2014/main" id="{47B1CF54-C9BB-4F18-A5AE-7460BA0E5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7" y="2045929"/>
            <a:ext cx="4133850" cy="571500"/>
          </a:xfrm>
          <a:prstGeom prst="rect">
            <a:avLst/>
          </a:prstGeom>
        </p:spPr>
      </p:pic>
      <p:pic>
        <p:nvPicPr>
          <p:cNvPr id="11" name="图片 10" descr="图片包含 物体, 游戏机, 钟表&#10;&#10;描述已自动生成">
            <a:extLst>
              <a:ext uri="{FF2B5EF4-FFF2-40B4-BE49-F238E27FC236}">
                <a16:creationId xmlns:a16="http://schemas.microsoft.com/office/drawing/2014/main" id="{7AE2FC57-C51A-4493-BD10-F3A59045E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7" y="2617429"/>
            <a:ext cx="4162425" cy="6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6414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en-US" altLang="zh-CN" b="0" dirty="0"/>
              <a:t>Feature Based Module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Relative Scale</a:t>
            </a:r>
          </a:p>
          <a:p>
            <a:pPr lvl="1"/>
            <a:r>
              <a:rPr lang="en-US" altLang="zh-CN" dirty="0"/>
              <a:t>because of loosely-coupled, we maintain two separate maps</a:t>
            </a:r>
          </a:p>
          <a:p>
            <a:pPr lvl="1"/>
            <a:r>
              <a:rPr lang="en-US" altLang="zh-CN" dirty="0"/>
              <a:t>The scale of two map may not converge to the same value</a:t>
            </a:r>
          </a:p>
          <a:p>
            <a:pPr lvl="1"/>
            <a:r>
              <a:rPr lang="en-US" altLang="zh-CN" dirty="0"/>
              <a:t>continuously compute the relative scale from the 30 most recent keyframes</a:t>
            </a:r>
          </a:p>
          <a:p>
            <a:pPr lvl="1"/>
            <a:r>
              <a:rPr lang="en-US" altLang="zh-CN" dirty="0"/>
              <a:t>when s is known:</a:t>
            </a:r>
          </a:p>
        </p:txBody>
      </p:sp>
      <p:pic>
        <p:nvPicPr>
          <p:cNvPr id="6" name="图片 5" descr="手机屏幕的截图&#10;&#10;描述已自动生成">
            <a:extLst>
              <a:ext uri="{FF2B5EF4-FFF2-40B4-BE49-F238E27FC236}">
                <a16:creationId xmlns:a16="http://schemas.microsoft.com/office/drawing/2014/main" id="{B98BCE3A-C934-4717-87E7-B70655BB2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55" y="3953023"/>
            <a:ext cx="5545990" cy="149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0380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en-US" altLang="zh-CN" b="0" dirty="0"/>
              <a:t>Feature Based Module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3D </a:t>
            </a:r>
            <a:r>
              <a:rPr lang="en-US" altLang="zh-CN" dirty="0" err="1"/>
              <a:t>keypoints</a:t>
            </a:r>
            <a:r>
              <a:rPr lang="en-US" altLang="zh-CN" dirty="0"/>
              <a:t> Generation</a:t>
            </a:r>
          </a:p>
          <a:p>
            <a:pPr lvl="1"/>
            <a:r>
              <a:rPr lang="en-US" altLang="zh-CN" dirty="0"/>
              <a:t>map points from the direct module.</a:t>
            </a:r>
          </a:p>
          <a:p>
            <a:pPr lvl="1"/>
            <a:r>
              <a:rPr lang="en-US" altLang="zh-CN" dirty="0"/>
              <a:t>depth = mean of projected in area after extend two pixels.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 tradeoff between speed and mapping accuracy</a:t>
            </a:r>
          </a:p>
          <a:p>
            <a:pPr lvl="1"/>
            <a:r>
              <a:rPr lang="en-US" altLang="zh-CN" dirty="0"/>
              <a:t>N = 2500, if KF &lt; 4Hz </a:t>
            </a:r>
          </a:p>
          <a:p>
            <a:pPr lvl="1"/>
            <a:r>
              <a:rPr lang="en-US" altLang="zh-CN" dirty="0"/>
              <a:t>N = 1500, if KF &gt; 7Hz </a:t>
            </a:r>
          </a:p>
        </p:txBody>
      </p:sp>
    </p:spTree>
    <p:extLst>
      <p:ext uri="{BB962C8B-B14F-4D97-AF65-F5344CB8AC3E}">
        <p14:creationId xmlns:p14="http://schemas.microsoft.com/office/powerpoint/2010/main" val="277378589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en-US" altLang="zh-CN" b="0" dirty="0"/>
              <a:t>Feature Based Module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Relocation</a:t>
            </a:r>
          </a:p>
          <a:p>
            <a:pPr lvl="1"/>
            <a:r>
              <a:rPr lang="en-US" altLang="zh-CN" dirty="0"/>
              <a:t>When feature-based module fails due to insufficient matches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Loop Closing</a:t>
            </a:r>
          </a:p>
          <a:p>
            <a:pPr lvl="1"/>
            <a:r>
              <a:rPr lang="en-US" altLang="zh-CN" dirty="0"/>
              <a:t>a new thread for loop closing based on DBoW2</a:t>
            </a:r>
          </a:p>
          <a:p>
            <a:pPr lvl="1"/>
            <a:r>
              <a:rPr lang="en-US" altLang="zh-CN" dirty="0"/>
              <a:t>pose graph optimization is performed over the essential graph</a:t>
            </a:r>
          </a:p>
          <a:p>
            <a:pPr lvl="1"/>
            <a:r>
              <a:rPr lang="en-US" altLang="zh-CN" dirty="0"/>
              <a:t>Finally, a full BA is performed afterwards</a:t>
            </a:r>
          </a:p>
        </p:txBody>
      </p:sp>
      <p:pic>
        <p:nvPicPr>
          <p:cNvPr id="5" name="图片 4" descr="截图里有图片&#10;&#10;描述已自动生成">
            <a:extLst>
              <a:ext uri="{FF2B5EF4-FFF2-40B4-BE49-F238E27FC236}">
                <a16:creationId xmlns:a16="http://schemas.microsoft.com/office/drawing/2014/main" id="{090F6CC0-6272-4B6B-9028-0BC174AC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009" y="1667024"/>
            <a:ext cx="6743816" cy="415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684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en-US" altLang="zh-CN" b="0" dirty="0"/>
              <a:t>Feature Based Module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Does Feature-based Mapping Always Improve Accuracy?</a:t>
            </a:r>
          </a:p>
          <a:p>
            <a:pPr lvl="1"/>
            <a:r>
              <a:rPr lang="en-US" altLang="zh-CN" dirty="0"/>
              <a:t>feature-based mapping improves when there is loop closure or when the camera motion is mostly loopy</a:t>
            </a:r>
          </a:p>
          <a:p>
            <a:pPr lvl="1"/>
            <a:r>
              <a:rPr lang="en-US" altLang="zh-CN" dirty="0"/>
              <a:t>it causes more drift when the camera motion is mostly exploratory without loop closures</a:t>
            </a:r>
          </a:p>
          <a:p>
            <a:pPr marL="457189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keep two versions trajectory </a:t>
            </a:r>
          </a:p>
          <a:p>
            <a:pPr lvl="1"/>
            <a:r>
              <a:rPr lang="en-US" altLang="zh-CN" dirty="0"/>
              <a:t>if there is loop closure or less </a:t>
            </a:r>
          </a:p>
          <a:p>
            <a:pPr marL="457189" lvl="1" indent="0">
              <a:buNone/>
            </a:pPr>
            <a:r>
              <a:rPr lang="en-US" altLang="zh-CN" dirty="0"/>
              <a:t>than ¼ keyframes have collinear </a:t>
            </a:r>
          </a:p>
          <a:p>
            <a:pPr marL="457189" lvl="1" indent="0">
              <a:buNone/>
            </a:pPr>
            <a:r>
              <a:rPr lang="en-US" altLang="zh-CN" dirty="0" err="1"/>
              <a:t>covisibility</a:t>
            </a:r>
            <a:r>
              <a:rPr lang="en-US" altLang="zh-CN" dirty="0"/>
              <a:t> links use</a:t>
            </a:r>
            <a:r>
              <a:rPr lang="zh-CN" altLang="en-US" dirty="0"/>
              <a:t> </a:t>
            </a:r>
            <a:r>
              <a:rPr lang="en-US" altLang="zh-CN" dirty="0"/>
              <a:t>feature-based</a:t>
            </a:r>
          </a:p>
          <a:p>
            <a:pPr marL="457189" lvl="1" indent="0">
              <a:buNone/>
            </a:pPr>
            <a:r>
              <a:rPr lang="en-US" altLang="zh-CN" dirty="0"/>
              <a:t>map</a:t>
            </a:r>
          </a:p>
        </p:txBody>
      </p:sp>
      <p:pic>
        <p:nvPicPr>
          <p:cNvPr id="6" name="图片 5" descr="地图上有字&#10;&#10;描述已自动生成">
            <a:extLst>
              <a:ext uri="{FF2B5EF4-FFF2-40B4-BE49-F238E27FC236}">
                <a16:creationId xmlns:a16="http://schemas.microsoft.com/office/drawing/2014/main" id="{5BBCFCBE-81F6-45D8-B5C1-B51247DCD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40" y="3529668"/>
            <a:ext cx="5019412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4099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</TotalTime>
  <Words>424</Words>
  <Application>Microsoft Office PowerPoint</Application>
  <PresentationFormat>宽屏</PresentationFormat>
  <Paragraphs>75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Calibri</vt:lpstr>
      <vt:lpstr>Calibri Light</vt:lpstr>
      <vt:lpstr>Office 主题</vt:lpstr>
      <vt:lpstr>Loosely Coupled Semi-Direct Monocular SLAM</vt:lpstr>
      <vt:lpstr>Introduction</vt:lpstr>
      <vt:lpstr>This Work</vt:lpstr>
      <vt:lpstr>Pipeline</vt:lpstr>
      <vt:lpstr>Direct Module</vt:lpstr>
      <vt:lpstr>Feature Based Module</vt:lpstr>
      <vt:lpstr>Feature Based Module</vt:lpstr>
      <vt:lpstr>Feature Based Module</vt:lpstr>
      <vt:lpstr>Feature Based Module</vt:lpstr>
      <vt:lpstr>Result</vt:lpstr>
      <vt:lpstr>Result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Max Wu</dc:creator>
  <cp:lastModifiedBy>董宏伟</cp:lastModifiedBy>
  <cp:revision>48</cp:revision>
  <dcterms:created xsi:type="dcterms:W3CDTF">2015-03-05T11:11:10Z</dcterms:created>
  <dcterms:modified xsi:type="dcterms:W3CDTF">2020-01-14T14:18:21Z</dcterms:modified>
</cp:coreProperties>
</file>