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6" r:id="rId1"/>
  </p:sldMasterIdLst>
  <p:notesMasterIdLst>
    <p:notesMasterId r:id="rId28"/>
  </p:notesMasterIdLst>
  <p:handoutMasterIdLst>
    <p:handoutMasterId r:id="rId29"/>
  </p:handoutMasterIdLst>
  <p:sldIdLst>
    <p:sldId id="298" r:id="rId2"/>
    <p:sldId id="341" r:id="rId3"/>
    <p:sldId id="340" r:id="rId4"/>
    <p:sldId id="342" r:id="rId5"/>
    <p:sldId id="343" r:id="rId6"/>
    <p:sldId id="347" r:id="rId7"/>
    <p:sldId id="348" r:id="rId8"/>
    <p:sldId id="349" r:id="rId9"/>
    <p:sldId id="350" r:id="rId10"/>
    <p:sldId id="359" r:id="rId11"/>
    <p:sldId id="360" r:id="rId12"/>
    <p:sldId id="351" r:id="rId13"/>
    <p:sldId id="361" r:id="rId14"/>
    <p:sldId id="352" r:id="rId15"/>
    <p:sldId id="362" r:id="rId16"/>
    <p:sldId id="363" r:id="rId17"/>
    <p:sldId id="353" r:id="rId18"/>
    <p:sldId id="364" r:id="rId19"/>
    <p:sldId id="365" r:id="rId20"/>
    <p:sldId id="354" r:id="rId21"/>
    <p:sldId id="366" r:id="rId22"/>
    <p:sldId id="356" r:id="rId23"/>
    <p:sldId id="367" r:id="rId24"/>
    <p:sldId id="357" r:id="rId25"/>
    <p:sldId id="358" r:id="rId26"/>
    <p:sldId id="296" r:id="rId2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67B1"/>
    <a:srgbClr val="00566B"/>
    <a:srgbClr val="00568C"/>
    <a:srgbClr val="00549F"/>
    <a:srgbClr val="5D707E"/>
    <a:srgbClr val="4C4C4C"/>
    <a:srgbClr val="00488E"/>
    <a:srgbClr val="D3D9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9" autoAdjust="0"/>
    <p:restoredTop sz="90929" autoAdjust="0"/>
  </p:normalViewPr>
  <p:slideViewPr>
    <p:cSldViewPr>
      <p:cViewPr varScale="1">
        <p:scale>
          <a:sx n="106" d="100"/>
          <a:sy n="106" d="100"/>
        </p:scale>
        <p:origin x="-1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zh-CN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7914F-2441-4E27-8174-26C8EE802EB9}" type="datetimeFigureOut">
              <a:rPr lang="de-DE" smtClean="0"/>
              <a:pPr/>
              <a:t>20.11.2019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Title of the talk</a:t>
            </a:r>
          </a:p>
          <a:p>
            <a:r>
              <a:rPr lang="en-US" altLang="zh-CN" dirty="0"/>
              <a:t>Your Name  | BCRC @ </a:t>
            </a:r>
            <a:r>
              <a:rPr lang="en-US" altLang="zh-CN" dirty="0" err="1"/>
              <a:t>Fudan</a:t>
            </a:r>
            <a:r>
              <a:rPr lang="en-US" altLang="zh-CN" dirty="0"/>
              <a:t> University </a:t>
            </a:r>
            <a:endParaRPr lang="de-DE" altLang="zh-CN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65CEF-8406-4B99-A9F8-DE4EC208401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896113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5730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altLang="zh-CN" dirty="0"/>
              <a:t>Title of the talk</a:t>
            </a:r>
            <a:br>
              <a:rPr lang="de-DE" altLang="zh-CN" dirty="0"/>
            </a:br>
            <a:r>
              <a:rPr lang="de-DE" altLang="zh-CN" dirty="0">
                <a:solidFill>
                  <a:schemeClr val="tx1"/>
                </a:solidFill>
              </a:rPr>
              <a:t>Your Name | </a:t>
            </a:r>
            <a:r>
              <a:rPr lang="en-US" altLang="zh-CN" dirty="0">
                <a:solidFill>
                  <a:schemeClr val="tx1"/>
                </a:solidFill>
              </a:rPr>
              <a:t>BCRC @ </a:t>
            </a:r>
            <a:r>
              <a:rPr lang="en-US" altLang="zh-CN" dirty="0" err="1">
                <a:solidFill>
                  <a:schemeClr val="tx1"/>
                </a:solidFill>
              </a:rPr>
              <a:t>Fudan</a:t>
            </a:r>
            <a:r>
              <a:rPr lang="en-US" altLang="zh-CN" dirty="0">
                <a:solidFill>
                  <a:schemeClr val="tx1"/>
                </a:solidFill>
              </a:rPr>
              <a:t> University</a:t>
            </a:r>
            <a:endParaRPr lang="de-DE" altLang="zh-CN" dirty="0">
              <a:solidFill>
                <a:schemeClr val="tx1"/>
              </a:solidFill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21ACD7-A206-4770-81B8-A7AF2E4964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87007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3952" y="1700808"/>
            <a:ext cx="6406480" cy="1296144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720" y="3356992"/>
            <a:ext cx="6406480" cy="1296144"/>
          </a:xfrm>
        </p:spPr>
        <p:txBody>
          <a:bodyPr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r>
              <a:rPr lang="zh-CN" altLang="en-US"/>
              <a:t>单击以编辑母版副标题样式</a:t>
            </a:r>
            <a:endParaRPr lang="de-DE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4576359" y="921420"/>
            <a:ext cx="3884074" cy="0"/>
          </a:xfrm>
          <a:prstGeom prst="line">
            <a:avLst/>
          </a:prstGeom>
          <a:solidFill>
            <a:schemeClr val="accent1"/>
          </a:solidFill>
          <a:ln w="2286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34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650" y="3243972"/>
            <a:ext cx="7704782" cy="977116"/>
          </a:xfrm>
        </p:spPr>
        <p:txBody>
          <a:bodyPr/>
          <a:lstStyle>
            <a:lvl1pPr algn="l">
              <a:defRPr sz="2800" b="1" cap="none"/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650" y="4410348"/>
            <a:ext cx="7700248" cy="15001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4329104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8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29117-D326-41EA-91B0-9FA3B62EDE3D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20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1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22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377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7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3871" y="1268760"/>
            <a:ext cx="3920029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6300" y="1268760"/>
            <a:ext cx="3905448" cy="47510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1CD8FF9-6CFD-41B1-8D0E-A998C447F53D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4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06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13871" y="1196752"/>
            <a:ext cx="7977877" cy="4977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13871" y="188640"/>
            <a:ext cx="797787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de-D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0" y="1097186"/>
            <a:ext cx="9144000" cy="36000"/>
            <a:chOff x="0" y="1097186"/>
            <a:chExt cx="9144000" cy="36000"/>
          </a:xfrm>
        </p:grpSpPr>
        <p:sp>
          <p:nvSpPr>
            <p:cNvPr id="15" name="Rectangle 6"/>
            <p:cNvSpPr txBox="1">
              <a:spLocks noChangeArrowheads="1"/>
            </p:cNvSpPr>
            <p:nvPr userDrawn="1"/>
          </p:nvSpPr>
          <p:spPr bwMode="auto">
            <a:xfrm flipV="1">
              <a:off x="0" y="1097186"/>
              <a:ext cx="457200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6" name="Rectangle 6"/>
            <p:cNvSpPr txBox="1">
              <a:spLocks noChangeArrowheads="1"/>
            </p:cNvSpPr>
            <p:nvPr userDrawn="1"/>
          </p:nvSpPr>
          <p:spPr bwMode="auto">
            <a:xfrm flipV="1">
              <a:off x="8728364" y="1097186"/>
              <a:ext cx="415636" cy="36000"/>
            </a:xfrm>
            <a:prstGeom prst="rect">
              <a:avLst/>
            </a:prstGeom>
            <a:solidFill>
              <a:srgbClr val="00549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  <p:sp>
          <p:nvSpPr>
            <p:cNvPr id="17" name="Rectangle 6"/>
            <p:cNvSpPr txBox="1">
              <a:spLocks noChangeArrowheads="1"/>
            </p:cNvSpPr>
            <p:nvPr userDrawn="1"/>
          </p:nvSpPr>
          <p:spPr bwMode="auto">
            <a:xfrm flipV="1">
              <a:off x="613871" y="1097186"/>
              <a:ext cx="7977877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ヒラギノ角ゴ Pro W3" pitchFamily="1" charset="-128"/>
                  <a:cs typeface="+mn-cs"/>
                </a:defRPr>
              </a:lvl9pPr>
            </a:lstStyle>
            <a:p>
              <a:pPr algn="ctr">
                <a:defRPr/>
              </a:pPr>
              <a:endParaRPr lang="de-DE" dirty="0">
                <a:solidFill>
                  <a:srgbClr val="D3D9DD"/>
                </a:solidFill>
              </a:endParaRPr>
            </a:p>
          </p:txBody>
        </p:sp>
      </p:grp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19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32A5420-A4CC-4601-9260-FC208C9BE244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35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40" y="1619999"/>
            <a:ext cx="6404707" cy="3105145"/>
          </a:xfrm>
        </p:spPr>
        <p:txBody>
          <a:bodyPr bIns="45720" anchor="b"/>
          <a:lstStyle>
            <a:lvl1pPr marL="0" indent="0">
              <a:buFont typeface="Wingdings" pitchFamily="1" charset="2"/>
              <a:buNone/>
              <a:defRPr sz="1400"/>
            </a:lvl1pPr>
          </a:lstStyle>
          <a:p>
            <a:pPr lvl="0"/>
            <a:r>
              <a:rPr lang="zh-CN" altLang="en-US"/>
              <a:t>单击以编辑母版副标题样式</a:t>
            </a:r>
            <a:endParaRPr lang="de-DE" dirty="0"/>
          </a:p>
        </p:txBody>
      </p:sp>
      <p:grpSp>
        <p:nvGrpSpPr>
          <p:cNvPr id="7" name="Gruppieren 18"/>
          <p:cNvGrpSpPr/>
          <p:nvPr userDrawn="1"/>
        </p:nvGrpSpPr>
        <p:grpSpPr>
          <a:xfrm>
            <a:off x="4576359" y="447675"/>
            <a:ext cx="3884074" cy="902618"/>
            <a:chOff x="5086255" y="447675"/>
            <a:chExt cx="3374177" cy="902618"/>
          </a:xfrm>
        </p:grpSpPr>
        <p:sp>
          <p:nvSpPr>
            <p:cNvPr id="9" name="Rectangle 2"/>
            <p:cNvSpPr txBox="1">
              <a:spLocks noChangeArrowheads="1"/>
            </p:cNvSpPr>
            <p:nvPr userDrawn="1"/>
          </p:nvSpPr>
          <p:spPr bwMode="auto">
            <a:xfrm>
              <a:off x="6145901" y="447675"/>
              <a:ext cx="2242523" cy="902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00549F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549F"/>
                  </a:solidFill>
                  <a:latin typeface="Arial" charset="0"/>
                  <a:ea typeface="ヒラギノ角ゴ Pro W3" pitchFamily="1" charset="-128"/>
                </a:defRPr>
              </a:lvl9pPr>
            </a:lstStyle>
            <a:p>
              <a:pPr algn="l">
                <a:defRPr/>
              </a:pPr>
              <a:r>
                <a:rPr lang="zh-CN" altLang="en-US" sz="1800" b="0" dirty="0"/>
                <a:t>脑神经信号采集模拟前端</a:t>
              </a:r>
              <a:endParaRPr lang="en-US" altLang="zh-CN" sz="1800" b="0" dirty="0"/>
            </a:p>
            <a:p>
              <a:pPr algn="l">
                <a:defRPr/>
              </a:pPr>
              <a:endParaRPr lang="de-DE" altLang="zh-CN" sz="1800" b="0" dirty="0">
                <a:latin typeface="黑体" panose="02010609060101010101" pitchFamily="49" charset="-122"/>
                <a:ea typeface="+mj-ea"/>
              </a:endParaRPr>
            </a:p>
            <a:p>
              <a:pPr>
                <a:defRPr/>
              </a:pPr>
              <a:r>
                <a:rPr lang="zh-CN" altLang="en-US" sz="1800" b="0" dirty="0">
                  <a:latin typeface="黑体" panose="02010609060101010101" pitchFamily="49" charset="-122"/>
                  <a:ea typeface="+mj-ea"/>
                </a:rPr>
                <a:t>吕良剑</a:t>
              </a:r>
              <a:r>
                <a:rPr lang="de-DE" altLang="zh-CN" sz="1800" b="0" dirty="0">
                  <a:latin typeface="黑体" panose="02010609060101010101" pitchFamily="49" charset="-122"/>
                  <a:ea typeface="+mj-ea"/>
                </a:rPr>
                <a:t> | 2017-01-04</a:t>
              </a:r>
            </a:p>
          </p:txBody>
        </p:sp>
        <p:cxnSp>
          <p:nvCxnSpPr>
            <p:cNvPr id="10" name="Gerade Verbindung 20"/>
            <p:cNvCxnSpPr/>
            <p:nvPr userDrawn="1"/>
          </p:nvCxnSpPr>
          <p:spPr bwMode="auto">
            <a:xfrm>
              <a:off x="5086255" y="921420"/>
              <a:ext cx="3374177" cy="0"/>
            </a:xfrm>
            <a:prstGeom prst="line">
              <a:avLst/>
            </a:prstGeom>
            <a:solidFill>
              <a:schemeClr val="accent1"/>
            </a:solidFill>
            <a:ln w="2286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349920"/>
            <a:ext cx="2438740" cy="10669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349920"/>
            <a:ext cx="113823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632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3871" y="188640"/>
            <a:ext cx="797787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871" y="1268760"/>
            <a:ext cx="7977877" cy="475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第一级</a:t>
            </a:r>
            <a:endParaRPr lang="de-DE" dirty="0"/>
          </a:p>
          <a:p>
            <a:pPr lvl="1"/>
            <a:r>
              <a:rPr lang="zh-CN" altLang="en-US" dirty="0"/>
              <a:t>第二级</a:t>
            </a:r>
            <a:endParaRPr lang="de-DE" dirty="0"/>
          </a:p>
          <a:p>
            <a:pPr lvl="2"/>
            <a:r>
              <a:rPr lang="zh-CN" altLang="en-US" dirty="0"/>
              <a:t>第三级</a:t>
            </a:r>
            <a:endParaRPr lang="de-DE" dirty="0"/>
          </a:p>
          <a:p>
            <a:pPr lvl="3"/>
            <a:r>
              <a:rPr lang="zh-CN" altLang="en-US" dirty="0"/>
              <a:t>第四级</a:t>
            </a:r>
            <a:endParaRPr lang="de-DE" dirty="0"/>
          </a:p>
          <a:p>
            <a:pPr lvl="4"/>
            <a:r>
              <a:rPr lang="zh-CN" altLang="en-US" dirty="0"/>
              <a:t>第五级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305550"/>
            <a:ext cx="539417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BCRC Analog IC Technologies</a:t>
            </a:r>
            <a:endParaRPr lang="de-DE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18250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241118-E9D6-445B-AE54-D0A66715DDCB}" type="slidenum">
              <a:rPr lang="de-DE" smtClean="0"/>
              <a:pPr>
                <a:defRPr/>
              </a:pPr>
              <a:t>‹#›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4319" y="6165304"/>
            <a:ext cx="987429" cy="43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6165304"/>
            <a:ext cx="430200" cy="43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49F"/>
          </a:solidFill>
          <a:latin typeface="Arial" charset="0"/>
          <a:ea typeface="ヒラギノ角ゴ Pro W3" pitchFamily="1" charset="-128"/>
        </a:defRPr>
      </a:lvl9pPr>
    </p:titleStyle>
    <p:bodyStyle>
      <a:lvl1pPr marL="474663" indent="-474663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50913" indent="-285750" algn="l" rtl="0" eaLnBrk="1" fontAlgn="base" hangingPunct="1">
        <a:spcBef>
          <a:spcPct val="20000"/>
        </a:spcBef>
        <a:spcAft>
          <a:spcPct val="0"/>
        </a:spcAft>
        <a:buClr>
          <a:srgbClr val="00549F"/>
        </a:buClr>
        <a:buSzPct val="100000"/>
        <a:buFont typeface="Arial" pitchFamily="34" charset="0"/>
        <a:buChar char="►"/>
        <a:defRPr sz="20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C4C4C"/>
          </a:solidFill>
          <a:latin typeface="+mn-lt"/>
          <a:ea typeface="+mn-ea"/>
        </a:defRPr>
      </a:lvl3pPr>
      <a:lvl4pPr marL="1789113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C4C4C"/>
          </a:solidFill>
          <a:latin typeface="+mn-lt"/>
          <a:ea typeface="+mn-ea"/>
        </a:defRPr>
      </a:lvl4pPr>
      <a:lvl5pPr marL="22082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5pPr>
      <a:lvl6pPr marL="26654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6pPr>
      <a:lvl7pPr marL="31226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7pPr>
      <a:lvl8pPr marL="35798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8pPr>
      <a:lvl9pPr marL="4037013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timg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5720" y="214290"/>
            <a:ext cx="3792538" cy="1714500"/>
          </a:xfrm>
        </p:spPr>
      </p:pic>
      <p:pic>
        <p:nvPicPr>
          <p:cNvPr id="11" name="图片 10" descr="timg - 副本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5715016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71157-B6BF-4AAF-AEB4-83CAC59A8907}" type="slidenum">
              <a:rPr lang="de-DE" smtClean="0"/>
              <a:pPr>
                <a:defRPr/>
              </a:pPr>
              <a:t>1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7488" y="1071546"/>
            <a:ext cx="6072230" cy="45719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3" name="图片 12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72264" y="564357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Xie</a:t>
            </a:r>
            <a:r>
              <a:rPr lang="en-US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Wenzhao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1538" y="2928934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STP DLA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项目前期报告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33" name="立方体 32">
            <a:extLst>
              <a:ext uri="{FF2B5EF4-FFF2-40B4-BE49-F238E27FC236}">
                <a16:creationId xmlns="" xmlns:a16="http://schemas.microsoft.com/office/drawing/2014/main" id="{DB131621-DD7B-4F64-ABC5-A162EFA850B0}"/>
              </a:ext>
            </a:extLst>
          </p:cNvPr>
          <p:cNvSpPr/>
          <p:nvPr/>
        </p:nvSpPr>
        <p:spPr>
          <a:xfrm>
            <a:off x="142844" y="5000636"/>
            <a:ext cx="928662" cy="8572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4714876" y="5500702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4714876" y="4572008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4714876" y="3357562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5400000">
            <a:off x="5179222" y="4179100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786050" y="4572008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箭头: 右 19">
            <a:extLst>
              <a:ext uri="{FF2B5EF4-FFF2-40B4-BE49-F238E27FC236}">
                <a16:creationId xmlns="" xmlns:a16="http://schemas.microsoft.com/office/drawing/2014/main" id="{F42779A3-C7A4-466F-BDA0-D86EE917B96F}"/>
              </a:ext>
            </a:extLst>
          </p:cNvPr>
          <p:cNvSpPr/>
          <p:nvPr/>
        </p:nvSpPr>
        <p:spPr>
          <a:xfrm rot="10800000">
            <a:off x="4357686" y="4786321"/>
            <a:ext cx="285752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2786050" y="5500702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wgt_matrix_buf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箭头: 右 22">
            <a:extLst>
              <a:ext uri="{FF2B5EF4-FFF2-40B4-BE49-F238E27FC236}">
                <a16:creationId xmlns="" xmlns:a16="http://schemas.microsoft.com/office/drawing/2014/main" id="{DF085E85-F38C-45B3-B7E1-017A471E0F82}"/>
              </a:ext>
            </a:extLst>
          </p:cNvPr>
          <p:cNvSpPr/>
          <p:nvPr/>
        </p:nvSpPr>
        <p:spPr>
          <a:xfrm rot="10800000">
            <a:off x="4357685" y="5786453"/>
            <a:ext cx="285753" cy="214315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2500298" y="5214950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58B38023-693A-4F54-8F37-C50E1636DF1F}"/>
              </a:ext>
            </a:extLst>
          </p:cNvPr>
          <p:cNvSpPr/>
          <p:nvPr/>
        </p:nvSpPr>
        <p:spPr>
          <a:xfrm>
            <a:off x="4071934" y="1357298"/>
            <a:ext cx="1428760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 Logic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箭头: 右 25">
            <a:extLst>
              <a:ext uri="{FF2B5EF4-FFF2-40B4-BE49-F238E27FC236}">
                <a16:creationId xmlns="" xmlns:a16="http://schemas.microsoft.com/office/drawing/2014/main" id="{6DAF0797-A36D-4BBC-8CF2-54311D149FF7}"/>
              </a:ext>
            </a:extLst>
          </p:cNvPr>
          <p:cNvSpPr/>
          <p:nvPr/>
        </p:nvSpPr>
        <p:spPr>
          <a:xfrm rot="5400000">
            <a:off x="4552666" y="2162450"/>
            <a:ext cx="428629" cy="247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4572008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5500702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4786322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5715016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7143768" y="2857496"/>
            <a:ext cx="1857388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buffer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形状 49"/>
          <p:cNvCxnSpPr>
            <a:stCxn id="49" idx="2"/>
            <a:endCxn id="45" idx="3"/>
          </p:cNvCxnSpPr>
          <p:nvPr/>
        </p:nvCxnSpPr>
        <p:spPr bwMode="auto">
          <a:xfrm rot="5400000">
            <a:off x="7304504" y="4125520"/>
            <a:ext cx="1178727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stCxn id="49" idx="2"/>
            <a:endCxn id="46" idx="3"/>
          </p:cNvCxnSpPr>
          <p:nvPr/>
        </p:nvCxnSpPr>
        <p:spPr bwMode="auto">
          <a:xfrm rot="5400000">
            <a:off x="6840157" y="4589867"/>
            <a:ext cx="2107421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3571876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肘形连接符 52"/>
          <p:cNvCxnSpPr>
            <a:stCxn id="33" idx="0"/>
            <a:endCxn id="52" idx="2"/>
          </p:cNvCxnSpPr>
          <p:nvPr/>
        </p:nvCxnSpPr>
        <p:spPr bwMode="auto">
          <a:xfrm rot="5400000" flipH="1" flipV="1">
            <a:off x="678621" y="4179091"/>
            <a:ext cx="857256" cy="7858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2571744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肘形连接符 54"/>
          <p:cNvCxnSpPr>
            <a:stCxn id="52" idx="0"/>
            <a:endCxn id="54" idx="2"/>
          </p:cNvCxnSpPr>
          <p:nvPr/>
        </p:nvCxnSpPr>
        <p:spPr bwMode="auto">
          <a:xfrm rot="5400000" flipH="1" flipV="1">
            <a:off x="1285852" y="3357562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54" idx="3"/>
            <a:endCxn id="49" idx="1"/>
          </p:cNvCxnSpPr>
          <p:nvPr/>
        </p:nvCxnSpPr>
        <p:spPr bwMode="auto">
          <a:xfrm>
            <a:off x="2143108" y="2857496"/>
            <a:ext cx="5000660" cy="428628"/>
          </a:xfrm>
          <a:prstGeom prst="bentConnector3">
            <a:avLst>
              <a:gd name="adj1" fmla="val 9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1571604" y="4786322"/>
            <a:ext cx="857256" cy="1071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Matrix Fetcher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1214414" y="5214950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Loop A </a:t>
            </a:r>
            <a:r>
              <a:rPr lang="zh-CN" altLang="en-US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涉及的模块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2" y="6396335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蓝色模块即</a:t>
            </a:r>
            <a:r>
              <a:rPr lang="en-US" altLang="zh-CN" sz="2400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Loop A</a:t>
            </a:r>
            <a:r>
              <a:rPr lang="zh-CN" altLang="en-US" sz="2400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涉及的模块。</a:t>
            </a:r>
            <a:endParaRPr lang="zh-CN" altLang="en-US" sz="2400" dirty="0">
              <a:solidFill>
                <a:srgbClr val="00549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="" xmlns:a16="http://schemas.microsoft.com/office/drawing/2014/main" id="{DB131621-DD7B-4F64-ABC5-A162EFA850B0}"/>
              </a:ext>
            </a:extLst>
          </p:cNvPr>
          <p:cNvSpPr/>
          <p:nvPr/>
        </p:nvSpPr>
        <p:spPr>
          <a:xfrm>
            <a:off x="142844" y="4500570"/>
            <a:ext cx="928662" cy="8572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4714876" y="5000636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4714876" y="4071942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4714876" y="2857496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5400000">
            <a:off x="5179222" y="3679034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786050" y="4071942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箭头: 右 19">
            <a:extLst>
              <a:ext uri="{FF2B5EF4-FFF2-40B4-BE49-F238E27FC236}">
                <a16:creationId xmlns="" xmlns:a16="http://schemas.microsoft.com/office/drawing/2014/main" id="{F42779A3-C7A4-466F-BDA0-D86EE917B96F}"/>
              </a:ext>
            </a:extLst>
          </p:cNvPr>
          <p:cNvSpPr/>
          <p:nvPr/>
        </p:nvSpPr>
        <p:spPr>
          <a:xfrm rot="10800000">
            <a:off x="4357686" y="4286255"/>
            <a:ext cx="285752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2786050" y="5000636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wgt_matrix_buf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箭头: 右 22">
            <a:extLst>
              <a:ext uri="{FF2B5EF4-FFF2-40B4-BE49-F238E27FC236}">
                <a16:creationId xmlns="" xmlns:a16="http://schemas.microsoft.com/office/drawing/2014/main" id="{DF085E85-F38C-45B3-B7E1-017A471E0F82}"/>
              </a:ext>
            </a:extLst>
          </p:cNvPr>
          <p:cNvSpPr/>
          <p:nvPr/>
        </p:nvSpPr>
        <p:spPr>
          <a:xfrm rot="10800000">
            <a:off x="4357685" y="5286387"/>
            <a:ext cx="285753" cy="214315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2500298" y="4714884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8B38023-693A-4F54-8F37-C50E1636DF1F}"/>
              </a:ext>
            </a:extLst>
          </p:cNvPr>
          <p:cNvSpPr/>
          <p:nvPr/>
        </p:nvSpPr>
        <p:spPr>
          <a:xfrm>
            <a:off x="4071934" y="1142984"/>
            <a:ext cx="1428760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 Logic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箭头: 右 25">
            <a:extLst>
              <a:ext uri="{FF2B5EF4-FFF2-40B4-BE49-F238E27FC236}">
                <a16:creationId xmlns="" xmlns:a16="http://schemas.microsoft.com/office/drawing/2014/main" id="{6DAF0797-A36D-4BBC-8CF2-54311D149FF7}"/>
              </a:ext>
            </a:extLst>
          </p:cNvPr>
          <p:cNvSpPr/>
          <p:nvPr/>
        </p:nvSpPr>
        <p:spPr>
          <a:xfrm rot="5400000">
            <a:off x="4624104" y="1876699"/>
            <a:ext cx="285753" cy="247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4071942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5000636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4286256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5214950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7286644" y="2357430"/>
            <a:ext cx="1428760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buffer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形状 50"/>
          <p:cNvCxnSpPr>
            <a:stCxn id="50" idx="2"/>
            <a:endCxn id="46" idx="3"/>
          </p:cNvCxnSpPr>
          <p:nvPr/>
        </p:nvCxnSpPr>
        <p:spPr bwMode="auto">
          <a:xfrm rot="5400000">
            <a:off x="7268785" y="3661173"/>
            <a:ext cx="1178727" cy="2857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形状 51"/>
          <p:cNvCxnSpPr>
            <a:stCxn id="50" idx="2"/>
            <a:endCxn id="47" idx="3"/>
          </p:cNvCxnSpPr>
          <p:nvPr/>
        </p:nvCxnSpPr>
        <p:spPr bwMode="auto">
          <a:xfrm rot="5400000">
            <a:off x="6804438" y="4125520"/>
            <a:ext cx="2107421" cy="2857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3071810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肘形连接符 53"/>
          <p:cNvCxnSpPr>
            <a:stCxn id="34" idx="0"/>
            <a:endCxn id="53" idx="2"/>
          </p:cNvCxnSpPr>
          <p:nvPr/>
        </p:nvCxnSpPr>
        <p:spPr bwMode="auto">
          <a:xfrm rot="5400000" flipH="1" flipV="1">
            <a:off x="678621" y="3679025"/>
            <a:ext cx="857256" cy="7858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2071678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肘形连接符 55"/>
          <p:cNvCxnSpPr>
            <a:stCxn id="53" idx="0"/>
            <a:endCxn id="55" idx="2"/>
          </p:cNvCxnSpPr>
          <p:nvPr/>
        </p:nvCxnSpPr>
        <p:spPr bwMode="auto">
          <a:xfrm rot="5400000" flipH="1" flipV="1">
            <a:off x="1285852" y="285749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>
            <a:off x="2143108" y="2285992"/>
            <a:ext cx="5143536" cy="428628"/>
          </a:xfrm>
          <a:prstGeom prst="bentConnector3">
            <a:avLst>
              <a:gd name="adj1" fmla="val 493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1571604" y="4286256"/>
            <a:ext cx="857256" cy="1071570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Matrix Fetcher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1214414" y="4714884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Loop B </a:t>
            </a:r>
            <a:r>
              <a:rPr lang="zh-CN" altLang="en-US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涉及的模块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2" y="6396335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蓝色模块即</a:t>
            </a:r>
            <a:r>
              <a:rPr lang="en-US" altLang="zh-CN" sz="2400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Loop B</a:t>
            </a:r>
            <a:r>
              <a:rPr lang="zh-CN" altLang="en-US" sz="2400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涉及的模块。</a:t>
            </a:r>
            <a:endParaRPr lang="zh-CN" altLang="en-US" sz="2400" dirty="0">
              <a:solidFill>
                <a:srgbClr val="00549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="" xmlns:a16="http://schemas.microsoft.com/office/drawing/2014/main" id="{DB131621-DD7B-4F64-ABC5-A162EFA850B0}"/>
              </a:ext>
            </a:extLst>
          </p:cNvPr>
          <p:cNvSpPr/>
          <p:nvPr/>
        </p:nvSpPr>
        <p:spPr>
          <a:xfrm>
            <a:off x="142844" y="4500570"/>
            <a:ext cx="928662" cy="857256"/>
          </a:xfrm>
          <a:prstGeom prst="cube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4714876" y="5000636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4714876" y="4071942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4714876" y="2857496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5400000">
            <a:off x="5179222" y="3679034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786050" y="4071942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箭头: 右 19">
            <a:extLst>
              <a:ext uri="{FF2B5EF4-FFF2-40B4-BE49-F238E27FC236}">
                <a16:creationId xmlns="" xmlns:a16="http://schemas.microsoft.com/office/drawing/2014/main" id="{F42779A3-C7A4-466F-BDA0-D86EE917B96F}"/>
              </a:ext>
            </a:extLst>
          </p:cNvPr>
          <p:cNvSpPr/>
          <p:nvPr/>
        </p:nvSpPr>
        <p:spPr>
          <a:xfrm rot="10800000">
            <a:off x="4357686" y="4286255"/>
            <a:ext cx="285752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2786050" y="5000636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wgt_matrix_buf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箭头: 右 22">
            <a:extLst>
              <a:ext uri="{FF2B5EF4-FFF2-40B4-BE49-F238E27FC236}">
                <a16:creationId xmlns="" xmlns:a16="http://schemas.microsoft.com/office/drawing/2014/main" id="{DF085E85-F38C-45B3-B7E1-017A471E0F82}"/>
              </a:ext>
            </a:extLst>
          </p:cNvPr>
          <p:cNvSpPr/>
          <p:nvPr/>
        </p:nvSpPr>
        <p:spPr>
          <a:xfrm rot="10800000">
            <a:off x="4357685" y="5286387"/>
            <a:ext cx="285753" cy="214315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2500298" y="4714884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8B38023-693A-4F54-8F37-C50E1636DF1F}"/>
              </a:ext>
            </a:extLst>
          </p:cNvPr>
          <p:cNvSpPr/>
          <p:nvPr/>
        </p:nvSpPr>
        <p:spPr>
          <a:xfrm>
            <a:off x="4071934" y="1142984"/>
            <a:ext cx="1428760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 Logic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箭头: 右 25">
            <a:extLst>
              <a:ext uri="{FF2B5EF4-FFF2-40B4-BE49-F238E27FC236}">
                <a16:creationId xmlns="" xmlns:a16="http://schemas.microsoft.com/office/drawing/2014/main" id="{6DAF0797-A36D-4BBC-8CF2-54311D149FF7}"/>
              </a:ext>
            </a:extLst>
          </p:cNvPr>
          <p:cNvSpPr/>
          <p:nvPr/>
        </p:nvSpPr>
        <p:spPr>
          <a:xfrm rot="5400000">
            <a:off x="4624104" y="1876699"/>
            <a:ext cx="285753" cy="247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4071942"/>
            <a:ext cx="1000132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5000636"/>
            <a:ext cx="1000132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4286256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5214950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7286644" y="2357430"/>
            <a:ext cx="1428760" cy="85725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Global buffer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形状 50"/>
          <p:cNvCxnSpPr>
            <a:stCxn id="50" idx="2"/>
            <a:endCxn id="46" idx="3"/>
          </p:cNvCxnSpPr>
          <p:nvPr/>
        </p:nvCxnSpPr>
        <p:spPr bwMode="auto">
          <a:xfrm rot="5400000">
            <a:off x="7268785" y="3661173"/>
            <a:ext cx="1178727" cy="2857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形状 51"/>
          <p:cNvCxnSpPr>
            <a:stCxn id="50" idx="2"/>
            <a:endCxn id="47" idx="3"/>
          </p:cNvCxnSpPr>
          <p:nvPr/>
        </p:nvCxnSpPr>
        <p:spPr bwMode="auto">
          <a:xfrm rot="5400000">
            <a:off x="6804438" y="4125520"/>
            <a:ext cx="2107421" cy="2857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3071810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肘形连接符 53"/>
          <p:cNvCxnSpPr>
            <a:stCxn id="34" idx="0"/>
            <a:endCxn id="53" idx="2"/>
          </p:cNvCxnSpPr>
          <p:nvPr/>
        </p:nvCxnSpPr>
        <p:spPr bwMode="auto">
          <a:xfrm rot="5400000" flipH="1" flipV="1">
            <a:off x="678621" y="3679025"/>
            <a:ext cx="857256" cy="7858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2071678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肘形连接符 55"/>
          <p:cNvCxnSpPr>
            <a:stCxn id="53" idx="0"/>
            <a:endCxn id="55" idx="2"/>
          </p:cNvCxnSpPr>
          <p:nvPr/>
        </p:nvCxnSpPr>
        <p:spPr bwMode="auto">
          <a:xfrm rot="5400000" flipH="1" flipV="1">
            <a:off x="1285852" y="285749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>
            <a:off x="2143108" y="2285992"/>
            <a:ext cx="5143536" cy="428628"/>
          </a:xfrm>
          <a:prstGeom prst="bentConnector3">
            <a:avLst>
              <a:gd name="adj1" fmla="val 493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1571604" y="4286256"/>
            <a:ext cx="857256" cy="1071570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Matrix Fetcher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1214414" y="4714884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Loop C </a:t>
            </a:r>
            <a:r>
              <a:rPr lang="zh-CN" altLang="en-US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涉及的模块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2" y="6396335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蓝色模块即</a:t>
            </a:r>
            <a:r>
              <a:rPr lang="en-US" altLang="zh-CN" sz="2400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Loop C</a:t>
            </a:r>
            <a:r>
              <a:rPr lang="zh-CN" altLang="en-US" sz="2400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涉及的模块。</a:t>
            </a:r>
            <a:endParaRPr lang="zh-CN" altLang="en-US" sz="2400" dirty="0">
              <a:solidFill>
                <a:srgbClr val="00549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="" xmlns:a16="http://schemas.microsoft.com/office/drawing/2014/main" id="{DB131621-DD7B-4F64-ABC5-A162EFA850B0}"/>
              </a:ext>
            </a:extLst>
          </p:cNvPr>
          <p:cNvSpPr/>
          <p:nvPr/>
        </p:nvSpPr>
        <p:spPr>
          <a:xfrm>
            <a:off x="142844" y="4500570"/>
            <a:ext cx="928662" cy="857256"/>
          </a:xfrm>
          <a:prstGeom prst="cube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4714876" y="5000636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4714876" y="4071942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4714876" y="2857496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5400000">
            <a:off x="5179222" y="3679034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786050" y="4071942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箭头: 右 19">
            <a:extLst>
              <a:ext uri="{FF2B5EF4-FFF2-40B4-BE49-F238E27FC236}">
                <a16:creationId xmlns="" xmlns:a16="http://schemas.microsoft.com/office/drawing/2014/main" id="{F42779A3-C7A4-466F-BDA0-D86EE917B96F}"/>
              </a:ext>
            </a:extLst>
          </p:cNvPr>
          <p:cNvSpPr/>
          <p:nvPr/>
        </p:nvSpPr>
        <p:spPr>
          <a:xfrm rot="10800000">
            <a:off x="4357686" y="4286255"/>
            <a:ext cx="285752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2786050" y="5000636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wgt_matrix_buf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箭头: 右 22">
            <a:extLst>
              <a:ext uri="{FF2B5EF4-FFF2-40B4-BE49-F238E27FC236}">
                <a16:creationId xmlns="" xmlns:a16="http://schemas.microsoft.com/office/drawing/2014/main" id="{DF085E85-F38C-45B3-B7E1-017A471E0F82}"/>
              </a:ext>
            </a:extLst>
          </p:cNvPr>
          <p:cNvSpPr/>
          <p:nvPr/>
        </p:nvSpPr>
        <p:spPr>
          <a:xfrm rot="10800000">
            <a:off x="4357685" y="5286387"/>
            <a:ext cx="285753" cy="214315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2500298" y="4714884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8B38023-693A-4F54-8F37-C50E1636DF1F}"/>
              </a:ext>
            </a:extLst>
          </p:cNvPr>
          <p:cNvSpPr/>
          <p:nvPr/>
        </p:nvSpPr>
        <p:spPr>
          <a:xfrm>
            <a:off x="4071934" y="1142984"/>
            <a:ext cx="1428760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 Logic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箭头: 右 25">
            <a:extLst>
              <a:ext uri="{FF2B5EF4-FFF2-40B4-BE49-F238E27FC236}">
                <a16:creationId xmlns="" xmlns:a16="http://schemas.microsoft.com/office/drawing/2014/main" id="{6DAF0797-A36D-4BBC-8CF2-54311D149FF7}"/>
              </a:ext>
            </a:extLst>
          </p:cNvPr>
          <p:cNvSpPr/>
          <p:nvPr/>
        </p:nvSpPr>
        <p:spPr>
          <a:xfrm rot="5400000">
            <a:off x="4624104" y="1876699"/>
            <a:ext cx="285753" cy="247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4071942"/>
            <a:ext cx="1000132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5000636"/>
            <a:ext cx="1000132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4286256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5214950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7286644" y="2357430"/>
            <a:ext cx="1428760" cy="85725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Global buffer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形状 50"/>
          <p:cNvCxnSpPr>
            <a:stCxn id="50" idx="2"/>
            <a:endCxn id="46" idx="3"/>
          </p:cNvCxnSpPr>
          <p:nvPr/>
        </p:nvCxnSpPr>
        <p:spPr bwMode="auto">
          <a:xfrm rot="5400000">
            <a:off x="7268785" y="3661173"/>
            <a:ext cx="1178727" cy="2857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形状 51"/>
          <p:cNvCxnSpPr>
            <a:stCxn id="50" idx="2"/>
            <a:endCxn id="47" idx="3"/>
          </p:cNvCxnSpPr>
          <p:nvPr/>
        </p:nvCxnSpPr>
        <p:spPr bwMode="auto">
          <a:xfrm rot="5400000">
            <a:off x="6804438" y="4125520"/>
            <a:ext cx="2107421" cy="2857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3071810"/>
            <a:ext cx="1285884" cy="571504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肘形连接符 53"/>
          <p:cNvCxnSpPr>
            <a:stCxn id="34" idx="0"/>
            <a:endCxn id="53" idx="2"/>
          </p:cNvCxnSpPr>
          <p:nvPr/>
        </p:nvCxnSpPr>
        <p:spPr bwMode="auto">
          <a:xfrm rot="5400000" flipH="1" flipV="1">
            <a:off x="678621" y="3679025"/>
            <a:ext cx="857256" cy="7858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2071678"/>
            <a:ext cx="1285884" cy="571504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肘形连接符 55"/>
          <p:cNvCxnSpPr>
            <a:stCxn id="53" idx="0"/>
            <a:endCxn id="55" idx="2"/>
          </p:cNvCxnSpPr>
          <p:nvPr/>
        </p:nvCxnSpPr>
        <p:spPr bwMode="auto">
          <a:xfrm rot="5400000" flipH="1" flipV="1">
            <a:off x="1285852" y="2857496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>
            <a:off x="2143108" y="2285992"/>
            <a:ext cx="5143536" cy="428628"/>
          </a:xfrm>
          <a:prstGeom prst="bentConnector3">
            <a:avLst>
              <a:gd name="adj1" fmla="val 493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1571604" y="4286256"/>
            <a:ext cx="857256" cy="1071570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Matrix Fetcher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1214414" y="4714884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Loop A </a:t>
            </a:r>
            <a:r>
              <a:rPr lang="zh-CN" altLang="en-US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模块解析</a:t>
            </a:r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1643050"/>
            <a:ext cx="7286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① </a:t>
            </a:r>
            <a:r>
              <a:rPr lang="en-US" altLang="zh-CN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ifm_buffer, wgt_buffer</a:t>
            </a:r>
            <a:r>
              <a:rPr lang="zh-CN" altLang="en-US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；</a:t>
            </a:r>
            <a:endParaRPr lang="en-US" altLang="zh-CN" sz="28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>
              <a:defRPr/>
            </a:pPr>
            <a:endParaRPr lang="en-US" altLang="zh-CN" sz="28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>
              <a:defRPr/>
            </a:pPr>
            <a:r>
              <a:rPr lang="zh-CN" altLang="en-US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② </a:t>
            </a:r>
            <a:r>
              <a:rPr lang="en-US" altLang="zh-CN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img2col_weight, img2col_ifm, </a:t>
            </a:r>
            <a:r>
              <a:rPr lang="en-US" altLang="zh-CN" sz="2800" dirty="0" err="1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ifm_addr_gen</a:t>
            </a:r>
            <a:r>
              <a:rPr lang="en-US" altLang="zh-CN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;</a:t>
            </a:r>
          </a:p>
          <a:p>
            <a:pPr lvl="0">
              <a:defRPr/>
            </a:pPr>
            <a:endParaRPr lang="en-US" altLang="zh-CN" sz="28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>
              <a:defRPr/>
            </a:pPr>
            <a:r>
              <a:rPr lang="zh-CN" altLang="en-US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③ </a:t>
            </a:r>
            <a:r>
              <a:rPr lang="en-US" altLang="zh-CN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ifm_matrix_buffer, wgt_matrix_buffer;</a:t>
            </a:r>
          </a:p>
          <a:p>
            <a:pPr lvl="0">
              <a:defRPr/>
            </a:pPr>
            <a:endParaRPr lang="en-US" altLang="zh-CN" sz="28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>
              <a:defRPr/>
            </a:pPr>
            <a:r>
              <a:rPr lang="zh-CN" altLang="en-US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④ </a:t>
            </a:r>
            <a:r>
              <a:rPr lang="en-US" altLang="zh-CN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matrix_fetcher;</a:t>
            </a:r>
          </a:p>
          <a:p>
            <a:pPr lvl="0">
              <a:defRPr/>
            </a:pPr>
            <a:endParaRPr lang="en-US" altLang="zh-CN" sz="28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>
              <a:defRPr/>
            </a:pPr>
            <a:r>
              <a:rPr lang="zh-CN" altLang="en-US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⑤ </a:t>
            </a:r>
            <a:r>
              <a:rPr lang="en-US" altLang="zh-CN" sz="28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cubic_unit.</a:t>
            </a: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357290" y="1571612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71538" y="1857364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28662" y="2000240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85786" y="2143116"/>
            <a:ext cx="1214446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3357562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ifmap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14744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71868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00430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428992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786314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643438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572000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00562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86446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643570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572132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500694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572396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429520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358082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286644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0826" y="200024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9190" y="278605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ofmap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 data storage requirement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786" y="4071942"/>
            <a:ext cx="764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example SIZE = 4.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Every 4 channels of input features should be stacked together .</a:t>
            </a:r>
          </a:p>
        </p:txBody>
      </p:sp>
    </p:spTree>
    <p:extLst>
      <p:ext uri="{BB962C8B-B14F-4D97-AF65-F5344CB8AC3E}">
        <p14:creationId xmlns:p14="http://schemas.microsoft.com/office/powerpoint/2010/main" xmlns="" val="403406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1357290" y="1571612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71538" y="1857364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28662" y="2000240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85786" y="2143116"/>
            <a:ext cx="1214446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3357562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ifmap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14744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71868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00430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428992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786314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643438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572000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00562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786446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643570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572132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500694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572396" y="178592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429520" y="192880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358082" y="200024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286644" y="207167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00826" y="200024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29190" y="278605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ofmap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214290"/>
            <a:ext cx="5643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Wgt data storage requirement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786" y="4071942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example SIZE = 4.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Every 4 channels of certain kernel set should be stacked together .</a:t>
            </a:r>
          </a:p>
        </p:txBody>
      </p:sp>
    </p:spTree>
    <p:extLst>
      <p:ext uri="{BB962C8B-B14F-4D97-AF65-F5344CB8AC3E}">
        <p14:creationId xmlns:p14="http://schemas.microsoft.com/office/powerpoint/2010/main" xmlns="" val="4034061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ifm_buffer,  wgt_buffer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3714752"/>
            <a:ext cx="71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Ifm_buffer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存储一个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tile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，最大所需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BRAM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空间为：</a:t>
            </a:r>
            <a:endParaRPr lang="en-US" altLang="zh-CN" sz="24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28 * 28 * 8 * 2 bytes = 12.25 Kbytes</a:t>
            </a:r>
          </a:p>
          <a:p>
            <a:pPr lvl="0">
              <a:defRPr/>
            </a:pP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设计中需要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8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个，则为：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98Kbytes</a:t>
            </a:r>
          </a:p>
          <a:p>
            <a:pPr lvl="0">
              <a:defRPr/>
            </a:pPr>
            <a:endParaRPr lang="en-US" altLang="zh-CN" sz="24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Wgt_buffer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存储一个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kernel set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里面的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8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个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kernel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，最大所需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BRAM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空间为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需要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8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个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：</a:t>
            </a:r>
            <a:endParaRPr lang="en-US" altLang="zh-CN" sz="24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>
              <a:defRPr/>
            </a:pP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8 * 5 * 5 * 8 *2 bytes = 3.125Kbytes</a:t>
            </a:r>
            <a:endParaRPr lang="zh-CN" altLang="en-US" sz="2400" dirty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71538" y="1571612"/>
            <a:ext cx="1857388" cy="17859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71537" y="1571611"/>
            <a:ext cx="983323" cy="66973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71934" y="171448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357686" y="200024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357686" y="171448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071934" y="200024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643438" y="171448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929190" y="200024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929190" y="171448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643438" y="200024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071934" y="228599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357686" y="257174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357686" y="228599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071934" y="257174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643438" y="228599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929190" y="257174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929190" y="228599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643438" y="257174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357686" y="285749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071934" y="285749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929190" y="285749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643438" y="285749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214942" y="200024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214942" y="171448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214942" y="257174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214942" y="228599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214942" y="285749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hangingPunct="0">
              <a:defRPr/>
            </a:pP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 matrix in the ifm buffer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7000892" y="407194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143900" y="407194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858148" y="407194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858148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143900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572264" y="450057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71527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429520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7429520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715272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143636" y="4929198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000892" y="492919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286644" y="492919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000892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286644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86248" y="407194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143504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857752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857752" y="407194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143504" y="407194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857620" y="450057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714876" y="478634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429124" y="478634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429124" y="450059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714876" y="450059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428992" y="492919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000496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286248" y="492919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000496" y="492919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286248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000892" y="121442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286644" y="12144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572396" y="12144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7286644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572396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572264" y="164305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858016" y="164305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143768" y="164305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85801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14376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143636" y="207167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429388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715140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429388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71514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286248" y="121442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286248" y="12144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572000" y="12144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286248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572000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857620" y="164305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3857620" y="164305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4143372" y="164305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857620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4143372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3428992" y="207167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428992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3714744" y="207167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342899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3714744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92866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92866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92866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92866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92866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92866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92866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92866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92866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92866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92866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92866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92866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92866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92866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92866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28585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28585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128585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128585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128585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128585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128585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28585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28585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28585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128585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28585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128585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28585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128585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28585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164304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64304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164304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64304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64304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64304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64304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164304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164304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164304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164304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164304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164304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164304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164304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164304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200023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200023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200023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200023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200023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200023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200023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200023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200023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200023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00023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200023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200023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200023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200023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00023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3000364" y="2500306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3000364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3286116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3000364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3286116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5715008" y="2500306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6000760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628651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6286512" y="250030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600076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3000364" y="5357802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3571868" y="56435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3857620" y="53578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3571868" y="53578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857620" y="56435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571868" y="535782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3857620" y="535782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571868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857620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715008" y="5357802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6572264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858016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6572264" y="535782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6858016" y="535782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 matrix in the ifm buffer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 bwMode="auto">
          <a:xfrm>
            <a:off x="7358082" y="407194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501090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215338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215338" y="464344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501090" y="464344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929454" y="450057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072462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786710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786710" y="507207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072462" y="507207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500826" y="4929198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358082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643834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358082" y="55007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643834" y="55007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643438" y="407194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500694" y="464344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214942" y="464344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214942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500694" y="435769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214810" y="450057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5072066" y="507207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786314" y="507207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786314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072066" y="478632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786182" y="492919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357686" y="55007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4643438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357686" y="521495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4643438" y="55007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7358082" y="121442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643834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929586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7643834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929586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929454" y="164305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215206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7500958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500826" y="207167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86578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072330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643438" y="1214422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643438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929190" y="150017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643438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929190" y="178592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214810" y="1643050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214810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500562" y="192880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214810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500562" y="221455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786182" y="2071678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786182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071934" y="2357430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786182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071934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42876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42876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4287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142876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142876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142876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142876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142876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142876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142876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42876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142876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42876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42876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42876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42876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0066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00066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0006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00066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00066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00066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00066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500066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00066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00066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500066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00066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00066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00066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500066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00066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857256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57256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5725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857256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57256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857256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857256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857256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857256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57256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857256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857256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857256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57256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857256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857256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1214446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214446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21444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214446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1214446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1214446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214446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1214446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1214446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1214446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14446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1214446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1214446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1214446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214446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214446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3357554" y="2500306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3357554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5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3643306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3357554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3643306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6072198" y="2500306"/>
            <a:ext cx="1428760" cy="13573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635795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6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664370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635795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3357554" y="5357802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3929058" y="59293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4214810" y="56435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3929058" y="56435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214810" y="59293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3929058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7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214810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929058" y="59293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4214810" y="59293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6072198" y="5357802"/>
            <a:ext cx="1428760" cy="13573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6929454" y="59293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7215206" y="59293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6929454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8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7215206" y="56435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1571604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5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1571604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1571604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571604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57160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1571604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1571604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1571604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1571604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571604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571604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1571604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1571604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1571604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1571604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1571604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1928794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6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1928794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1928794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1928794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192879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1928794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1928794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1928794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1928794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1928794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1928794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1928794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1928794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1928794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1928794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1928794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2285984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7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2285984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2285984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2285984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228598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285984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2285984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2285984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2285984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2285984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2285984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2285984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2285984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2285984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2285984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2285984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2643174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8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643174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2643174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2643174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264317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2643174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2643174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2643174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2643174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2643174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2643174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2643174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43174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2643174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2643174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2643174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2214554"/>
            <a:ext cx="7500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设计内容：一个使用通用矩阵乘方法（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GEMM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）进行卷积计算的通用型神经网络加速器。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设计平台：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FPGA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设计目标：达到较好的卷积吞吐率。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img2col_weight, img2col_ifm, ifm_addr_gen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1500174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>
              <a:defRPr/>
            </a:pPr>
            <a:r>
              <a:rPr lang="zh-CN" altLang="en-US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卷积核在特征图上滑动，每滑动一次做一次卷积操作，为了将每次卷积操作所需特征数据拿出（需要</a:t>
            </a:r>
            <a:r>
              <a:rPr lang="en-US" altLang="zh-CN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</a:t>
            </a:r>
            <a:r>
              <a:rPr lang="en-US" altLang="zh-CN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img2col_ifm</a:t>
            </a:r>
            <a:r>
              <a:rPr lang="zh-CN" altLang="en-US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同时拿出</a:t>
            </a:r>
            <a:r>
              <a:rPr lang="en-US" altLang="zh-CN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次的数据），需要指定每一次卷积操作中左上角数据的地址。</a:t>
            </a:r>
            <a:endParaRPr lang="en-US" altLang="zh-CN" dirty="0" smtClean="0">
              <a:solidFill>
                <a:srgbClr val="00549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0" indent="457200">
              <a:defRPr/>
            </a:pPr>
            <a:r>
              <a:rPr lang="en-US" altLang="zh-CN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Ifm_addr_gen</a:t>
            </a:r>
            <a:r>
              <a:rPr lang="zh-CN" altLang="en-US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模块即用于产生上述地址，提供给</a:t>
            </a:r>
            <a:r>
              <a:rPr lang="en-US" altLang="zh-CN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img2col_ifm</a:t>
            </a:r>
            <a:r>
              <a:rPr lang="zh-CN" altLang="en-US" dirty="0" smtClean="0">
                <a:solidFill>
                  <a:srgbClr val="00549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模块。</a:t>
            </a:r>
            <a:endParaRPr lang="zh-CN" altLang="en-US" dirty="0">
              <a:solidFill>
                <a:srgbClr val="00549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1928794" y="385762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1928794" y="421481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1928794" y="492919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1928794" y="457200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1928794" y="528638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1928794" y="564357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1928794" y="635795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1928794" y="600076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4000496" y="3143248"/>
            <a:ext cx="1428760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86578" y="4286256"/>
            <a:ext cx="1857388" cy="17859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786577" y="4286255"/>
            <a:ext cx="983323" cy="669731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cxnSp>
        <p:nvCxnSpPr>
          <p:cNvPr id="27" name="肘形连接符 26"/>
          <p:cNvCxnSpPr>
            <a:stCxn id="18" idx="1"/>
            <a:endCxn id="9" idx="3"/>
          </p:cNvCxnSpPr>
          <p:nvPr/>
        </p:nvCxnSpPr>
        <p:spPr bwMode="auto">
          <a:xfrm rot="10800000">
            <a:off x="3357554" y="4000505"/>
            <a:ext cx="3429024" cy="11787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肘形连接符 28"/>
          <p:cNvCxnSpPr>
            <a:stCxn id="18" idx="1"/>
            <a:endCxn id="10" idx="3"/>
          </p:cNvCxnSpPr>
          <p:nvPr/>
        </p:nvCxnSpPr>
        <p:spPr bwMode="auto">
          <a:xfrm rot="10800000">
            <a:off x="3357554" y="4357695"/>
            <a:ext cx="3429024" cy="8215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肘形连接符 32"/>
          <p:cNvCxnSpPr>
            <a:stCxn id="18" idx="1"/>
            <a:endCxn id="12" idx="3"/>
          </p:cNvCxnSpPr>
          <p:nvPr/>
        </p:nvCxnSpPr>
        <p:spPr bwMode="auto">
          <a:xfrm rot="10800000">
            <a:off x="3357554" y="4714885"/>
            <a:ext cx="3429024" cy="46434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肘形连接符 34"/>
          <p:cNvCxnSpPr>
            <a:stCxn id="18" idx="1"/>
            <a:endCxn id="11" idx="3"/>
          </p:cNvCxnSpPr>
          <p:nvPr/>
        </p:nvCxnSpPr>
        <p:spPr bwMode="auto">
          <a:xfrm rot="10800000">
            <a:off x="3357554" y="5072075"/>
            <a:ext cx="3429024" cy="10715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肘形连接符 36"/>
          <p:cNvCxnSpPr>
            <a:stCxn id="18" idx="1"/>
            <a:endCxn id="13" idx="3"/>
          </p:cNvCxnSpPr>
          <p:nvPr/>
        </p:nvCxnSpPr>
        <p:spPr bwMode="auto">
          <a:xfrm rot="10800000" flipV="1">
            <a:off x="3357554" y="5179230"/>
            <a:ext cx="3429024" cy="25003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肘形连接符 38"/>
          <p:cNvCxnSpPr>
            <a:stCxn id="18" idx="1"/>
            <a:endCxn id="14" idx="3"/>
          </p:cNvCxnSpPr>
          <p:nvPr/>
        </p:nvCxnSpPr>
        <p:spPr bwMode="auto">
          <a:xfrm rot="10800000" flipV="1">
            <a:off x="3357554" y="5179230"/>
            <a:ext cx="3429024" cy="60722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肘形连接符 40"/>
          <p:cNvCxnSpPr>
            <a:stCxn id="18" idx="1"/>
            <a:endCxn id="16" idx="3"/>
          </p:cNvCxnSpPr>
          <p:nvPr/>
        </p:nvCxnSpPr>
        <p:spPr bwMode="auto">
          <a:xfrm rot="10800000" flipV="1">
            <a:off x="3357554" y="5179230"/>
            <a:ext cx="3429024" cy="964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肘形连接符 44"/>
          <p:cNvCxnSpPr>
            <a:stCxn id="18" idx="1"/>
            <a:endCxn id="15" idx="3"/>
          </p:cNvCxnSpPr>
          <p:nvPr/>
        </p:nvCxnSpPr>
        <p:spPr bwMode="auto">
          <a:xfrm rot="10800000" flipV="1">
            <a:off x="3357554" y="5179230"/>
            <a:ext cx="3429024" cy="13216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8703748">
            <a:off x="3523438" y="3592720"/>
            <a:ext cx="385772" cy="20175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Wgt matrix in the wgt buffer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4714876" y="200024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00628" y="200024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14876" y="228599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000628" y="228599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572000" y="21431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857752" y="21431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572000" y="242886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857752" y="242886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429124" y="228599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14876" y="228599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429124" y="257174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714876" y="257174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28585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28585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28585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28585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28585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8585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8585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28585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28585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28585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28585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28585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28585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28585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28585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28585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64304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164304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64304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64304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64304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164304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64304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164304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64304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64304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4304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64304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64304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64304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64304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164304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00023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00023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00023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00023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200023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00023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00023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00023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00023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00023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200023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200023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00023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00023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00023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00023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357422" y="150017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357422" y="178592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357422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2357422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35742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357422" y="300037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357422" y="3286124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357422" y="357187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357422" y="3929066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2357422" y="421481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2357422" y="450057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2357422" y="478632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2357422" y="514351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7422" y="542926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357422" y="57150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357422" y="6000768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286248" y="24288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572000" y="24288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286248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572000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000760" y="200024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6286512" y="200024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000760" y="228599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6286512" y="228599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857884" y="21431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143636" y="214311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857884" y="242886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143636" y="242886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715008" y="228599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000760" y="228599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715008" y="257174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000760" y="257174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572132" y="24288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857884" y="242886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572132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857884" y="271462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714876" y="335756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000628" y="335756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4714876" y="364331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000628" y="364331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4572000" y="350043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4857752" y="350043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4572000" y="378619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4857752" y="378619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4429124" y="364331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4714876" y="364331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4429124" y="392906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4714876" y="392906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4286248" y="378619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4572000" y="378619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4286248" y="407194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4572000" y="407194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6000760" y="335756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286512" y="335756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000760" y="364331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286512" y="364331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5857884" y="350043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6143636" y="350043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857884" y="378619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6143636" y="378619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5715008" y="364331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000760" y="364331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5715008" y="392906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6000760" y="392906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5572132" y="378619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rPr>
              <a:t>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5857884" y="378619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5572132" y="407194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5857884" y="407194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928926" y="5072074"/>
            <a:ext cx="5643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>
              <a:defRPr/>
            </a:pP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Img2col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一次将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wgt_buffer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内的数据全部读出并转换，所以不需要</a:t>
            </a:r>
            <a:r>
              <a:rPr lang="en-US" altLang="zh-CN" sz="2400" dirty="0" err="1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addr_gen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，只需要告诉它</a:t>
            </a:r>
            <a:r>
              <a:rPr lang="en-US" altLang="zh-CN" sz="2400" dirty="0" err="1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ksize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ifm_matrix_buffer, wgt_matrix_buffer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4357694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>
              <a:defRPr/>
            </a:pP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Matrix buffer 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用于接收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img2col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发送的数据，并由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matrix fetcher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取出用于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cubic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计算。</a:t>
            </a:r>
            <a:endParaRPr lang="zh-CN" altLang="en-US" sz="2400" dirty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5429256" y="2857496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5429256" y="1928802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3500430" y="1928802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箭头: 右 19">
            <a:extLst>
              <a:ext uri="{FF2B5EF4-FFF2-40B4-BE49-F238E27FC236}">
                <a16:creationId xmlns="" xmlns:a16="http://schemas.microsoft.com/office/drawing/2014/main" id="{F42779A3-C7A4-466F-BDA0-D86EE917B96F}"/>
              </a:ext>
            </a:extLst>
          </p:cNvPr>
          <p:cNvSpPr/>
          <p:nvPr/>
        </p:nvSpPr>
        <p:spPr>
          <a:xfrm rot="10800000">
            <a:off x="5072066" y="2143115"/>
            <a:ext cx="285752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3500430" y="2857496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wgt_matrix_buf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箭头: 右 22">
            <a:extLst>
              <a:ext uri="{FF2B5EF4-FFF2-40B4-BE49-F238E27FC236}">
                <a16:creationId xmlns="" xmlns:a16="http://schemas.microsoft.com/office/drawing/2014/main" id="{DF085E85-F38C-45B3-B7E1-017A471E0F82}"/>
              </a:ext>
            </a:extLst>
          </p:cNvPr>
          <p:cNvSpPr/>
          <p:nvPr/>
        </p:nvSpPr>
        <p:spPr>
          <a:xfrm rot="10800000">
            <a:off x="5072065" y="3143247"/>
            <a:ext cx="285753" cy="214315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3214678" y="2571744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285984" y="2143116"/>
            <a:ext cx="857256" cy="1071570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Matrix Fetcher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ifm_matrix_buffer, wgt_matrix_buffer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4214818"/>
            <a:ext cx="7358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>
              <a:defRPr/>
            </a:pP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Ifm_m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atrix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_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buffer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需要的空间为（预计需要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个）：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3 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 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25 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 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8 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 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2 bytes = 1200 bytes</a:t>
            </a:r>
          </a:p>
          <a:p>
            <a:pPr lvl="0" indent="457200">
              <a:defRPr/>
            </a:pPr>
            <a:endParaRPr lang="en-US" altLang="zh-CN" sz="24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 indent="457200">
              <a:defRPr/>
            </a:pP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Wgt_matrix_buffer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需要的空间为（仅需一个）：</a:t>
            </a:r>
            <a:endParaRPr lang="en-US" altLang="zh-CN" sz="2400" dirty="0" smtClean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  <a:p>
            <a:pPr lvl="0" indent="457200">
              <a:defRPr/>
            </a:pP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25 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 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8 </a:t>
            </a:r>
            <a:r>
              <a:rPr lang="zh-CN" altLang="en-US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* </a:t>
            </a:r>
            <a:r>
              <a:rPr lang="en-US" altLang="zh-CN" sz="2400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2 bytes = 400 bytes</a:t>
            </a:r>
            <a:endParaRPr lang="zh-CN" altLang="en-US" sz="2400" dirty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5429256" y="2857496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5429256" y="1928802"/>
            <a:ext cx="1428760" cy="642942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3500430" y="1928802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箭头: 右 19">
            <a:extLst>
              <a:ext uri="{FF2B5EF4-FFF2-40B4-BE49-F238E27FC236}">
                <a16:creationId xmlns="" xmlns:a16="http://schemas.microsoft.com/office/drawing/2014/main" id="{F42779A3-C7A4-466F-BDA0-D86EE917B96F}"/>
              </a:ext>
            </a:extLst>
          </p:cNvPr>
          <p:cNvSpPr/>
          <p:nvPr/>
        </p:nvSpPr>
        <p:spPr>
          <a:xfrm rot="10800000">
            <a:off x="5072066" y="2143115"/>
            <a:ext cx="285752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3500430" y="2857496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wgt_matrix_buf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箭头: 右 22">
            <a:extLst>
              <a:ext uri="{FF2B5EF4-FFF2-40B4-BE49-F238E27FC236}">
                <a16:creationId xmlns="" xmlns:a16="http://schemas.microsoft.com/office/drawing/2014/main" id="{DF085E85-F38C-45B3-B7E1-017A471E0F82}"/>
              </a:ext>
            </a:extLst>
          </p:cNvPr>
          <p:cNvSpPr/>
          <p:nvPr/>
        </p:nvSpPr>
        <p:spPr>
          <a:xfrm rot="10800000">
            <a:off x="5072065" y="3143247"/>
            <a:ext cx="285753" cy="214315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3214678" y="2571744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285984" y="2143116"/>
            <a:ext cx="857256" cy="1071570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Matrix Fetcher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Matrix fetcher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1643050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Datas of certain layer</a:t>
            </a:r>
            <a:endParaRPr lang="zh-CN" altLang="en-US" sz="2400" b="1" dirty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1643050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Datas of certain layer</a:t>
            </a:r>
            <a:endParaRPr lang="zh-CN" altLang="en-US" sz="2400" b="1" dirty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5715016"/>
            <a:ext cx="2730500" cy="10033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F6E5984A-E0ED-46E7-B9E0-F74D5416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88" y="2714620"/>
            <a:ext cx="3571900" cy="1000132"/>
          </a:xfrm>
        </p:spPr>
        <p:txBody>
          <a:bodyPr/>
          <a:lstStyle/>
          <a:p>
            <a:r>
              <a:rPr lang="en-US" altLang="zh-CN" sz="5400" dirty="0"/>
              <a:t>Thank you</a:t>
            </a:r>
            <a:r>
              <a:rPr lang="zh-CN" altLang="en-US" sz="5400" dirty="0"/>
              <a:t>！</a:t>
            </a:r>
          </a:p>
        </p:txBody>
      </p:sp>
      <p:pic>
        <p:nvPicPr>
          <p:cNvPr id="7" name="图片 6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884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矩阵乘实现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662" y="1785926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矩阵乘的实现方式：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8³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个乘法器，通过特定的排列和数据流动方式，在一个周期内实现两个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8²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矩阵数据的相乘、累加。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3500438"/>
            <a:ext cx="2648099" cy="272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55FE900-887D-4EB4-92D9-4E9011CA5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3500438"/>
            <a:ext cx="3929090" cy="27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33" name="立方体 32">
            <a:extLst>
              <a:ext uri="{FF2B5EF4-FFF2-40B4-BE49-F238E27FC236}">
                <a16:creationId xmlns="" xmlns:a16="http://schemas.microsoft.com/office/drawing/2014/main" id="{DB131621-DD7B-4F64-ABC5-A162EFA850B0}"/>
              </a:ext>
            </a:extLst>
          </p:cNvPr>
          <p:cNvSpPr/>
          <p:nvPr/>
        </p:nvSpPr>
        <p:spPr>
          <a:xfrm>
            <a:off x="142844" y="5000636"/>
            <a:ext cx="928662" cy="8572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323D2977-9EBC-4362-85D0-E84A2300462E}"/>
              </a:ext>
            </a:extLst>
          </p:cNvPr>
          <p:cNvSpPr/>
          <p:nvPr/>
        </p:nvSpPr>
        <p:spPr>
          <a:xfrm>
            <a:off x="4714876" y="5500702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Img2col_wgt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4714876" y="4572008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Img2col_ifm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4714876" y="3357562"/>
            <a:ext cx="142876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Ifm_addr_gen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5400000">
            <a:off x="5179222" y="4179100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2786050" y="4572008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箭头: 右 19">
            <a:extLst>
              <a:ext uri="{FF2B5EF4-FFF2-40B4-BE49-F238E27FC236}">
                <a16:creationId xmlns="" xmlns:a16="http://schemas.microsoft.com/office/drawing/2014/main" id="{F42779A3-C7A4-466F-BDA0-D86EE917B96F}"/>
              </a:ext>
            </a:extLst>
          </p:cNvPr>
          <p:cNvSpPr/>
          <p:nvPr/>
        </p:nvSpPr>
        <p:spPr>
          <a:xfrm rot="10800000">
            <a:off x="4357686" y="4786321"/>
            <a:ext cx="285752" cy="212231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C55B629E-5062-45A0-869B-D3F2D4C70EBB}"/>
              </a:ext>
            </a:extLst>
          </p:cNvPr>
          <p:cNvSpPr/>
          <p:nvPr/>
        </p:nvSpPr>
        <p:spPr>
          <a:xfrm>
            <a:off x="2786050" y="5500702"/>
            <a:ext cx="1496348" cy="664576"/>
          </a:xfrm>
          <a:prstGeom prst="rect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Ifm_matrix_buf</a:t>
            </a:r>
            <a:endParaRPr lang="zh-CN" alt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箭头: 右 22">
            <a:extLst>
              <a:ext uri="{FF2B5EF4-FFF2-40B4-BE49-F238E27FC236}">
                <a16:creationId xmlns="" xmlns:a16="http://schemas.microsoft.com/office/drawing/2014/main" id="{DF085E85-F38C-45B3-B7E1-017A471E0F82}"/>
              </a:ext>
            </a:extLst>
          </p:cNvPr>
          <p:cNvSpPr/>
          <p:nvPr/>
        </p:nvSpPr>
        <p:spPr>
          <a:xfrm rot="10800000">
            <a:off x="4357685" y="5786453"/>
            <a:ext cx="285753" cy="214315"/>
          </a:xfrm>
          <a:prstGeom prst="rightArrow">
            <a:avLst/>
          </a:prstGeom>
          <a:solidFill>
            <a:srgbClr val="0967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2500298" y="5214950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58B38023-693A-4F54-8F37-C50E1636DF1F}"/>
              </a:ext>
            </a:extLst>
          </p:cNvPr>
          <p:cNvSpPr/>
          <p:nvPr/>
        </p:nvSpPr>
        <p:spPr>
          <a:xfrm>
            <a:off x="4071934" y="1357298"/>
            <a:ext cx="1428760" cy="6429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Ctrl Logic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箭头: 右 25">
            <a:extLst>
              <a:ext uri="{FF2B5EF4-FFF2-40B4-BE49-F238E27FC236}">
                <a16:creationId xmlns="" xmlns:a16="http://schemas.microsoft.com/office/drawing/2014/main" id="{6DAF0797-A36D-4BBC-8CF2-54311D149FF7}"/>
              </a:ext>
            </a:extLst>
          </p:cNvPr>
          <p:cNvSpPr/>
          <p:nvPr/>
        </p:nvSpPr>
        <p:spPr>
          <a:xfrm rot="5400000">
            <a:off x="4552666" y="2162450"/>
            <a:ext cx="428629" cy="2470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4572008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Ifm_buf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8020DBAD-8E2F-40E3-AD4B-CC24F8000A47}"/>
              </a:ext>
            </a:extLst>
          </p:cNvPr>
          <p:cNvSpPr/>
          <p:nvPr/>
        </p:nvSpPr>
        <p:spPr>
          <a:xfrm>
            <a:off x="6715140" y="5500702"/>
            <a:ext cx="100013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Wgt_buf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4786322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箭头: 右 3">
            <a:extLst>
              <a:ext uri="{FF2B5EF4-FFF2-40B4-BE49-F238E27FC236}">
                <a16:creationId xmlns="" xmlns:a16="http://schemas.microsoft.com/office/drawing/2014/main" id="{22417B9A-C192-4748-B182-DBE823175819}"/>
              </a:ext>
            </a:extLst>
          </p:cNvPr>
          <p:cNvSpPr/>
          <p:nvPr/>
        </p:nvSpPr>
        <p:spPr>
          <a:xfrm rot="10800000">
            <a:off x="6215074" y="5715016"/>
            <a:ext cx="428627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7ED6CA2B-484E-4E95-B460-558DC7795794}"/>
              </a:ext>
            </a:extLst>
          </p:cNvPr>
          <p:cNvSpPr/>
          <p:nvPr/>
        </p:nvSpPr>
        <p:spPr>
          <a:xfrm>
            <a:off x="7143768" y="2857496"/>
            <a:ext cx="1857388" cy="8572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buffer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形状 49"/>
          <p:cNvCxnSpPr>
            <a:stCxn id="49" idx="2"/>
            <a:endCxn id="45" idx="3"/>
          </p:cNvCxnSpPr>
          <p:nvPr/>
        </p:nvCxnSpPr>
        <p:spPr bwMode="auto">
          <a:xfrm rot="5400000">
            <a:off x="7304504" y="4125520"/>
            <a:ext cx="1178727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stCxn id="49" idx="2"/>
            <a:endCxn id="46" idx="3"/>
          </p:cNvCxnSpPr>
          <p:nvPr/>
        </p:nvCxnSpPr>
        <p:spPr bwMode="auto">
          <a:xfrm rot="5400000">
            <a:off x="6840157" y="4589867"/>
            <a:ext cx="2107421" cy="35719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3571876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肘形连接符 52"/>
          <p:cNvCxnSpPr>
            <a:stCxn id="33" idx="0"/>
            <a:endCxn id="52" idx="2"/>
          </p:cNvCxnSpPr>
          <p:nvPr/>
        </p:nvCxnSpPr>
        <p:spPr bwMode="auto">
          <a:xfrm rot="5400000" flipH="1" flipV="1">
            <a:off x="678621" y="4179091"/>
            <a:ext cx="857256" cy="78583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857224" y="2571744"/>
            <a:ext cx="1285884" cy="5715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Pooling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肘形连接符 54"/>
          <p:cNvCxnSpPr>
            <a:stCxn id="52" idx="0"/>
            <a:endCxn id="54" idx="2"/>
          </p:cNvCxnSpPr>
          <p:nvPr/>
        </p:nvCxnSpPr>
        <p:spPr bwMode="auto">
          <a:xfrm rot="5400000" flipH="1" flipV="1">
            <a:off x="1285852" y="3357562"/>
            <a:ext cx="428628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54" idx="3"/>
            <a:endCxn id="49" idx="1"/>
          </p:cNvCxnSpPr>
          <p:nvPr/>
        </p:nvCxnSpPr>
        <p:spPr bwMode="auto">
          <a:xfrm>
            <a:off x="2143108" y="2857496"/>
            <a:ext cx="5000660" cy="428628"/>
          </a:xfrm>
          <a:prstGeom prst="bentConnector3">
            <a:avLst>
              <a:gd name="adj1" fmla="val 9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="" xmlns:a16="http://schemas.microsoft.com/office/drawing/2014/main" id="{DBFDC146-95AD-4F45-BFFD-991DE3D5EB30}"/>
              </a:ext>
            </a:extLst>
          </p:cNvPr>
          <p:cNvSpPr/>
          <p:nvPr/>
        </p:nvSpPr>
        <p:spPr>
          <a:xfrm>
            <a:off x="1571604" y="4786322"/>
            <a:ext cx="857256" cy="10715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Matrix Fetcher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箭头: 右 23">
            <a:extLst>
              <a:ext uri="{FF2B5EF4-FFF2-40B4-BE49-F238E27FC236}">
                <a16:creationId xmlns="" xmlns:a16="http://schemas.microsoft.com/office/drawing/2014/main" id="{8A412D14-CAF1-4434-9592-9F97E8E67079}"/>
              </a:ext>
            </a:extLst>
          </p:cNvPr>
          <p:cNvSpPr/>
          <p:nvPr/>
        </p:nvSpPr>
        <p:spPr>
          <a:xfrm rot="10800000">
            <a:off x="1214414" y="5214950"/>
            <a:ext cx="246074" cy="21223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4" y="1643050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 smtClean="0">
                <a:solidFill>
                  <a:srgbClr val="00549F"/>
                </a:solidFill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Datas of certain layer</a:t>
            </a:r>
            <a:endParaRPr lang="zh-CN" altLang="en-US" sz="2400" b="1" dirty="0">
              <a:solidFill>
                <a:srgbClr val="00549F"/>
              </a:solidFill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28728" y="2643182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42976" y="2928934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000100" y="3071810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57224" y="3214686"/>
            <a:ext cx="1214446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4429132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ifmap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786182" y="285749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643306" y="300037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71868" y="307181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500430" y="314324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857752" y="285749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714876" y="300037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643438" y="307181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572000" y="314324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857884" y="285749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715008" y="300037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643570" y="307181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572132" y="314324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643834" y="2857496"/>
            <a:ext cx="500066" cy="5000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500958" y="3000372"/>
            <a:ext cx="500066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429520" y="3071810"/>
            <a:ext cx="500066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58082" y="3143248"/>
            <a:ext cx="500066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2264" y="3071810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0628" y="3857628"/>
            <a:ext cx="221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 ofmap channels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Loop A operation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842965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71540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71540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28677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57252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57252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14390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42965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42965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00102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28677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28677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35808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64383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64383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21520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50095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50095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07233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35808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35808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92945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21520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21520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28651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57226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57226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4363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42938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42938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00076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8651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28651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585788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14363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14363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214942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500694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50069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072066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357818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357818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929190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214942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214942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786314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072066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072066" y="250030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428860" y="121442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143108" y="157161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1857356" y="200024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1571604" y="242886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64343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92919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92919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50056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78631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8631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35768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64343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35768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64343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21481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50056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21481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50056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71500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00076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00076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557213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585788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85788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542925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71500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42925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71500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28638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57213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28638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57213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78657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07233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07233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64370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692945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92945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50082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78657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650082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678657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635795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64370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35795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64370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858148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8143900" y="235743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143900" y="264318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7715272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8001024" y="250030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8001024" y="278605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572396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58148" y="264318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7572396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858148" y="292893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7429520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715272" y="278605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7429520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7715272" y="307181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285852" y="285749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000100" y="328612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714348" y="371475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428628" y="414338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428628" y="4143380"/>
            <a:ext cx="642942" cy="4286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14348" y="3714752"/>
            <a:ext cx="642942" cy="4286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1000100" y="3286124"/>
            <a:ext cx="642942" cy="4286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1285852" y="2857496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521494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50069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50069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507206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35781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535781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492919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521494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521494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78631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07206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507206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64343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92919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492919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50056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78631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78631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35768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464343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435768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64343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421481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450056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21481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50056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628651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657226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57226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14363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42938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642938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600076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28651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28651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585788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614363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614363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571500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600076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600076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557213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585788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585788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42925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71500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542925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571500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28638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57213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28638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557213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735808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764383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764383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21520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50095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750095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707233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735808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5808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692945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21520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21520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678657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707233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707233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64370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692945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692945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650082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678657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650082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678657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635795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664370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635795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664370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29652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8715404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871540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8286776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572528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857252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8143900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8429652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842965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8001024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8286776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828677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7858148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143900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814390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7715272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001024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8001024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7572396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7858148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7572396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7858148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3" name="矩形 272"/>
          <p:cNvSpPr/>
          <p:nvPr/>
        </p:nvSpPr>
        <p:spPr bwMode="auto">
          <a:xfrm>
            <a:off x="7429520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7715272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429520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7715272" y="485776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642910" y="5429264"/>
            <a:ext cx="6000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example SIZE = 4.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arenBoth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 tiles from 4 channels of input feature maps;</a:t>
            </a:r>
          </a:p>
          <a:p>
            <a:pPr marL="457200" indent="-457200">
              <a:buAutoNum type="arabicParenBoth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 channels of 4 kernel sets.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Loop B operation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428860" y="107154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43108" y="142873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57356" y="185736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71604" y="228599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85852" y="2714620"/>
            <a:ext cx="642942" cy="42862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8628" y="400050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28628" y="4000504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42965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71540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828677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57252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14390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42965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800102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28677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35808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64383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721520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50095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07233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35808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92945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21520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28651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57226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14363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42938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00076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28651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85788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14363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214942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500694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072066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357818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929190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214942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786314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072066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64343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92919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50056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478631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435768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435768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464343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21481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421481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50056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571500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00076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57213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85788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542925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42925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71500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28638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28638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57213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678657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707233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64370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92945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650082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650082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78657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35795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635795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664370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85814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14390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71527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800102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757239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757239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785814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742952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742952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771527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521494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50069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550069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507206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535781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535781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492919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521494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478631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507206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64343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92919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50056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78631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435768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435768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464343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421481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421481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450056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628651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657226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657226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614363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642938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642938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00076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628651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585788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614363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571500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600076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557213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5788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42925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542925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71500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528638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528638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557213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735808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764383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64383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21520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750095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750095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707233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735808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692945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721520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678657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07233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664370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692945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650082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650082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678657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635795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635795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664370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842965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871540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871540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828677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57252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857252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814390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842965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800102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828677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785814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814390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771527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800102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757239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757239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3" name="矩形 272"/>
          <p:cNvSpPr/>
          <p:nvPr/>
        </p:nvSpPr>
        <p:spPr bwMode="auto">
          <a:xfrm>
            <a:off x="785814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742952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742952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771527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642910" y="5500702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example SIZE = 4.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Repeat loop A, calculate all tiles of 4 input feature maps.</a:t>
            </a: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Loop C operation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428828" y="100010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43076" y="142873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57324" y="185736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71604" y="228599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428828" y="1000108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143076" y="1428736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57324" y="1857364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571604" y="2285992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21494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50069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07206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35781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2919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1494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78631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07206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64343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2919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50056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78631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5768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35768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64343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1481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21481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50056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28628" y="400050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8628" y="4000504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521494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50069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550069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507206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35781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535781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492919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21494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78631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07206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464343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492919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50056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478631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435768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435768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464343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421481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421481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450056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628651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657226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57226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614363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42938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42938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00076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28651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585788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14363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71500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00076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557213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585788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542925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542925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571500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528638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28638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557213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735808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764383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764383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721520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750095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750095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707233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735808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692945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721520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678657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707233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664370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692945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650082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50082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678657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635795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635795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664370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8429652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871540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8715404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8286776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857252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8572528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8143900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8429652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8001024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8286776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858148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8143900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7715272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8001024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572396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7572396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7858148" y="4572008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7429520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7429520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7715272" y="471488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628651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657226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614363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642938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600076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628651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585788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614363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571500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600076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557213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585788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542925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42925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571500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528638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528638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557213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735808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764383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721520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750095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707233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735808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692945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721520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678657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707233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664370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692945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650082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650082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78657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35795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635795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664370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842965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71540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828677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857252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814390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3" name="矩形 272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842965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800102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828677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785814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814390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5" name="矩形 284"/>
          <p:cNvSpPr/>
          <p:nvPr/>
        </p:nvSpPr>
        <p:spPr bwMode="auto">
          <a:xfrm>
            <a:off x="771527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6" name="矩形 285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7" name="矩形 286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800102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757239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1" name="矩形 290"/>
          <p:cNvSpPr/>
          <p:nvPr/>
        </p:nvSpPr>
        <p:spPr bwMode="auto">
          <a:xfrm>
            <a:off x="757239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2" name="矩形 291"/>
          <p:cNvSpPr/>
          <p:nvPr/>
        </p:nvSpPr>
        <p:spPr bwMode="auto">
          <a:xfrm>
            <a:off x="785814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3" name="矩形 292"/>
          <p:cNvSpPr/>
          <p:nvPr/>
        </p:nvSpPr>
        <p:spPr bwMode="auto">
          <a:xfrm>
            <a:off x="742952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4" name="矩形 293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5" name="矩形 294"/>
          <p:cNvSpPr/>
          <p:nvPr/>
        </p:nvSpPr>
        <p:spPr bwMode="auto">
          <a:xfrm>
            <a:off x="742952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6" name="矩形 295"/>
          <p:cNvSpPr/>
          <p:nvPr/>
        </p:nvSpPr>
        <p:spPr bwMode="auto">
          <a:xfrm>
            <a:off x="771527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42910" y="5500702"/>
            <a:ext cx="785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example SIZE = 4.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Repeat loop B, calculate all tiles of all input feature maps, generating 4 entire output feature map channels.</a:t>
            </a: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timg - 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643578"/>
            <a:ext cx="2730500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5" y="188640"/>
            <a:ext cx="8091714" cy="838200"/>
          </a:xfrm>
        </p:spPr>
        <p:txBody>
          <a:bodyPr/>
          <a:lstStyle/>
          <a:p>
            <a:pPr lvl="0" eaLnBrk="0" hangingPunct="0">
              <a:defRPr/>
            </a:pPr>
            <a:r>
              <a:rPr lang="en-US" altLang="zh-CN" dirty="0" smtClean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Loop D operation</a:t>
            </a:r>
            <a:endParaRPr lang="zh-CN" altLang="en-US" kern="1200" dirty="0">
              <a:latin typeface="Times New Roman" pitchFamily="18" charset="0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71157-B6BF-4AAF-AEB4-83CAC59A89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D3D9DD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pic>
        <p:nvPicPr>
          <p:cNvPr id="8" name="图片 7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8" y="6357958"/>
            <a:ext cx="400043" cy="3891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428828" y="100010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43076" y="142873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57324" y="185736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71604" y="2285992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428828" y="1000108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143076" y="1428736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57324" y="1857364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571604" y="2285992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21494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50069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50069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07206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35781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35781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2919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21494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1494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78631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07206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07206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64343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92919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92919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50056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78631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78631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35768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64343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35768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64343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1481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50056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21481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50056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28628" y="4000504"/>
            <a:ext cx="1214446" cy="1143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285852" y="2714620"/>
            <a:ext cx="121444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000100" y="3143248"/>
            <a:ext cx="1214446" cy="1143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14348" y="3571876"/>
            <a:ext cx="1214446" cy="1143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428628" y="4000504"/>
            <a:ext cx="1214414" cy="11430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628651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57226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657226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14363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42938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42938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00076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28651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28651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85788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614363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14363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571500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00076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600076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557213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585788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85788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42925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71500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42925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71500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528638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557213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28638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557213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735808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764383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764383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721520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750095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750095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07233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35808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35808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92945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21520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21520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678657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707233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707233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664370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692945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92945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650082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678657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650082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678657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635795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664370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635795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664370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8429652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8715404" y="164305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8715404" y="192880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8286776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8572528" y="178592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8572528" y="207167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8143900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8429652" y="192880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8429652" y="221455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8001024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8286776" y="207167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8286776" y="235743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7858148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8143900" y="221455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8143900" y="250030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7715272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8001024" y="235743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8001024" y="264318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7572396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7858148" y="250030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7572396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7858148" y="278605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7429520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7715272" y="264318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7429520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7715272" y="292893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550069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35781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5214942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5500694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500694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5072066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5357818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5357818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929190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214942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5214942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4786314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5072066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5072066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4643438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4929190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4929190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4500562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4786314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4786314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4357686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4643438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4357686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4643438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4214810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4500562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4214810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4500562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57226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642938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6286512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6572264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6572264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6143636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6429388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6429388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000760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6286512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6286512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5857884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6143636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6143636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5715008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6000760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6000760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572132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857884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857884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5429256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5715008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5" name="矩形 234"/>
          <p:cNvSpPr/>
          <p:nvPr/>
        </p:nvSpPr>
        <p:spPr bwMode="auto">
          <a:xfrm>
            <a:off x="5429256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6" name="矩形 235"/>
          <p:cNvSpPr/>
          <p:nvPr/>
        </p:nvSpPr>
        <p:spPr bwMode="auto">
          <a:xfrm>
            <a:off x="5715008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7" name="矩形 236"/>
          <p:cNvSpPr/>
          <p:nvPr/>
        </p:nvSpPr>
        <p:spPr bwMode="auto">
          <a:xfrm>
            <a:off x="5286380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5572132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39" name="矩形 238"/>
          <p:cNvSpPr/>
          <p:nvPr/>
        </p:nvSpPr>
        <p:spPr bwMode="auto">
          <a:xfrm>
            <a:off x="5286380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72132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764383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750095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7358082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7643834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643834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7215206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8" name="矩形 247"/>
          <p:cNvSpPr/>
          <p:nvPr/>
        </p:nvSpPr>
        <p:spPr bwMode="auto">
          <a:xfrm>
            <a:off x="7500958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49" name="矩形 248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500958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7072330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2" name="矩形 251"/>
          <p:cNvSpPr/>
          <p:nvPr/>
        </p:nvSpPr>
        <p:spPr bwMode="auto">
          <a:xfrm>
            <a:off x="7358082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3" name="矩形 252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4" name="矩形 253"/>
          <p:cNvSpPr/>
          <p:nvPr/>
        </p:nvSpPr>
        <p:spPr bwMode="auto">
          <a:xfrm>
            <a:off x="7358082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5" name="矩形 254"/>
          <p:cNvSpPr/>
          <p:nvPr/>
        </p:nvSpPr>
        <p:spPr bwMode="auto">
          <a:xfrm>
            <a:off x="6929454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7215206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8" name="矩形 257"/>
          <p:cNvSpPr/>
          <p:nvPr/>
        </p:nvSpPr>
        <p:spPr bwMode="auto">
          <a:xfrm>
            <a:off x="7215206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59" name="矩形 258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0" name="矩形 259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6786578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7072330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3" name="矩形 262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4" name="矩形 263"/>
          <p:cNvSpPr/>
          <p:nvPr/>
        </p:nvSpPr>
        <p:spPr bwMode="auto">
          <a:xfrm>
            <a:off x="7072330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6643702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6929454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7" name="矩形 266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8" name="矩形 267"/>
          <p:cNvSpPr/>
          <p:nvPr/>
        </p:nvSpPr>
        <p:spPr bwMode="auto">
          <a:xfrm>
            <a:off x="6929454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6500826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0" name="矩形 269"/>
          <p:cNvSpPr/>
          <p:nvPr/>
        </p:nvSpPr>
        <p:spPr bwMode="auto">
          <a:xfrm>
            <a:off x="6786578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1" name="矩形 270"/>
          <p:cNvSpPr/>
          <p:nvPr/>
        </p:nvSpPr>
        <p:spPr bwMode="auto">
          <a:xfrm>
            <a:off x="6500826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2" name="矩形 271"/>
          <p:cNvSpPr/>
          <p:nvPr/>
        </p:nvSpPr>
        <p:spPr bwMode="auto">
          <a:xfrm>
            <a:off x="6786578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3" name="矩形 272"/>
          <p:cNvSpPr/>
          <p:nvPr/>
        </p:nvSpPr>
        <p:spPr bwMode="auto">
          <a:xfrm>
            <a:off x="6357950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6643702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6357950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6643702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8715404" y="342900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8572528" y="3571876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8429652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8715404" y="3429000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8715404" y="3714752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8286776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8572528" y="3571876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5" name="矩形 284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6" name="矩形 285"/>
          <p:cNvSpPr/>
          <p:nvPr/>
        </p:nvSpPr>
        <p:spPr bwMode="auto">
          <a:xfrm>
            <a:off x="8572528" y="385762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7" name="矩形 286"/>
          <p:cNvSpPr/>
          <p:nvPr/>
        </p:nvSpPr>
        <p:spPr bwMode="auto">
          <a:xfrm>
            <a:off x="8143900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8" name="矩形 287"/>
          <p:cNvSpPr/>
          <p:nvPr/>
        </p:nvSpPr>
        <p:spPr bwMode="auto">
          <a:xfrm>
            <a:off x="8429652" y="3714752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89" name="矩形 288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0" name="矩形 289"/>
          <p:cNvSpPr/>
          <p:nvPr/>
        </p:nvSpPr>
        <p:spPr bwMode="auto">
          <a:xfrm>
            <a:off x="8429652" y="4000504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1" name="矩形 290"/>
          <p:cNvSpPr/>
          <p:nvPr/>
        </p:nvSpPr>
        <p:spPr bwMode="auto">
          <a:xfrm>
            <a:off x="8001024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2" name="矩形 291"/>
          <p:cNvSpPr/>
          <p:nvPr/>
        </p:nvSpPr>
        <p:spPr bwMode="auto">
          <a:xfrm>
            <a:off x="8286776" y="3857628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3" name="矩形 292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4" name="矩形 293"/>
          <p:cNvSpPr/>
          <p:nvPr/>
        </p:nvSpPr>
        <p:spPr bwMode="auto">
          <a:xfrm>
            <a:off x="8286776" y="4143380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5" name="矩形 294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6" name="矩形 295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7" name="矩形 296"/>
          <p:cNvSpPr/>
          <p:nvPr/>
        </p:nvSpPr>
        <p:spPr bwMode="auto">
          <a:xfrm>
            <a:off x="7858148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8" name="矩形 297"/>
          <p:cNvSpPr/>
          <p:nvPr/>
        </p:nvSpPr>
        <p:spPr bwMode="auto">
          <a:xfrm>
            <a:off x="8143900" y="4000504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99" name="矩形 298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0" name="矩形 299"/>
          <p:cNvSpPr/>
          <p:nvPr/>
        </p:nvSpPr>
        <p:spPr bwMode="auto">
          <a:xfrm>
            <a:off x="8143900" y="4286256"/>
            <a:ext cx="285752" cy="2857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1" name="矩形 300"/>
          <p:cNvSpPr/>
          <p:nvPr/>
        </p:nvSpPr>
        <p:spPr bwMode="auto">
          <a:xfrm>
            <a:off x="7715272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2" name="矩形 301"/>
          <p:cNvSpPr/>
          <p:nvPr/>
        </p:nvSpPr>
        <p:spPr bwMode="auto">
          <a:xfrm>
            <a:off x="8001024" y="4143380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3" name="矩形 302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4" name="矩形 303"/>
          <p:cNvSpPr/>
          <p:nvPr/>
        </p:nvSpPr>
        <p:spPr bwMode="auto">
          <a:xfrm>
            <a:off x="8001024" y="4429132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5" name="矩形 304"/>
          <p:cNvSpPr/>
          <p:nvPr/>
        </p:nvSpPr>
        <p:spPr bwMode="auto">
          <a:xfrm>
            <a:off x="7572396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6" name="矩形 305"/>
          <p:cNvSpPr/>
          <p:nvPr/>
        </p:nvSpPr>
        <p:spPr bwMode="auto">
          <a:xfrm>
            <a:off x="7858148" y="4286256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7" name="矩形 306"/>
          <p:cNvSpPr/>
          <p:nvPr/>
        </p:nvSpPr>
        <p:spPr bwMode="auto">
          <a:xfrm>
            <a:off x="7572396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8" name="矩形 307"/>
          <p:cNvSpPr/>
          <p:nvPr/>
        </p:nvSpPr>
        <p:spPr bwMode="auto">
          <a:xfrm>
            <a:off x="7858148" y="4572008"/>
            <a:ext cx="285752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09" name="矩形 308"/>
          <p:cNvSpPr/>
          <p:nvPr/>
        </p:nvSpPr>
        <p:spPr bwMode="auto">
          <a:xfrm>
            <a:off x="7429520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0" name="矩形 309"/>
          <p:cNvSpPr/>
          <p:nvPr/>
        </p:nvSpPr>
        <p:spPr bwMode="auto">
          <a:xfrm>
            <a:off x="7715272" y="4429132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1" name="矩形 310"/>
          <p:cNvSpPr/>
          <p:nvPr/>
        </p:nvSpPr>
        <p:spPr bwMode="auto">
          <a:xfrm>
            <a:off x="7429520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2" name="矩形 311"/>
          <p:cNvSpPr/>
          <p:nvPr/>
        </p:nvSpPr>
        <p:spPr bwMode="auto">
          <a:xfrm>
            <a:off x="7715272" y="4714884"/>
            <a:ext cx="285752" cy="28575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42910" y="5429264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example SIZE = 4.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Repeat loop C, calculate all kernel sets, generating all output feature map channels.</a:t>
            </a:r>
          </a:p>
        </p:txBody>
      </p:sp>
    </p:spTree>
    <p:extLst>
      <p:ext uri="{BB962C8B-B14F-4D97-AF65-F5344CB8AC3E}">
        <p14:creationId xmlns:p14="http://schemas.microsoft.com/office/powerpoint/2010/main" xmlns="" val="1942153986"/>
      </p:ext>
    </p:extLst>
  </p:cSld>
  <p:clrMapOvr>
    <a:masterClrMapping/>
  </p:clrMapOvr>
</p:sld>
</file>

<file path=ppt/theme/theme1.xml><?xml version="1.0" encoding="utf-8"?>
<a:theme xmlns:a="http://schemas.openxmlformats.org/drawingml/2006/main" name="BCRC PPT模板">
  <a:themeElements>
    <a:clrScheme name="RWTH">
      <a:dk1>
        <a:sysClr val="windowText" lastClr="000000"/>
      </a:dk1>
      <a:lt1>
        <a:sysClr val="window" lastClr="FFFFFF"/>
      </a:lt1>
      <a:dk2>
        <a:srgbClr val="00549F"/>
      </a:dk2>
      <a:lt2>
        <a:srgbClr val="EEECE1"/>
      </a:lt2>
      <a:accent1>
        <a:srgbClr val="00549F"/>
      </a:accent1>
      <a:accent2>
        <a:srgbClr val="C0504D"/>
      </a:accent2>
      <a:accent3>
        <a:srgbClr val="9BBB59"/>
      </a:accent3>
      <a:accent4>
        <a:srgbClr val="8064A2"/>
      </a:accent4>
      <a:accent5>
        <a:srgbClr val="8EBAE5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FDU2.potx" id="{BBAFD282-3202-417A-ABCB-2489C4086253}" vid="{CA5BB3BE-77C5-4B08-9C5C-1EDB9789F3F8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FDU2</Template>
  <TotalTime>14359</TotalTime>
  <Words>642</Words>
  <Application>Microsoft Office PowerPoint</Application>
  <PresentationFormat>全屏显示(4:3)</PresentationFormat>
  <Paragraphs>222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BCRC PPT模板</vt:lpstr>
      <vt:lpstr>幻灯片 1</vt:lpstr>
      <vt:lpstr>设计需求</vt:lpstr>
      <vt:lpstr>矩阵乘实现</vt:lpstr>
      <vt:lpstr>结构框图</vt:lpstr>
      <vt:lpstr>数据流分析</vt:lpstr>
      <vt:lpstr>Loop A operation</vt:lpstr>
      <vt:lpstr>Loop B operation</vt:lpstr>
      <vt:lpstr>Loop C operation</vt:lpstr>
      <vt:lpstr>Loop D operation</vt:lpstr>
      <vt:lpstr>结构框图</vt:lpstr>
      <vt:lpstr>Loop A 涉及的模块</vt:lpstr>
      <vt:lpstr>Loop B 涉及的模块</vt:lpstr>
      <vt:lpstr>Loop C 涉及的模块</vt:lpstr>
      <vt:lpstr>Loop A 模块解析</vt:lpstr>
      <vt:lpstr>幻灯片 15</vt:lpstr>
      <vt:lpstr>幻灯片 16</vt:lpstr>
      <vt:lpstr>ifm_buffer,  wgt_buffer</vt:lpstr>
      <vt:lpstr>Ifm matrix in the ifm buffer</vt:lpstr>
      <vt:lpstr>Ifm matrix in the ifm buffer</vt:lpstr>
      <vt:lpstr>img2col_weight, img2col_ifm, ifm_addr_gen</vt:lpstr>
      <vt:lpstr>Wgt matrix in the wgt buffer</vt:lpstr>
      <vt:lpstr>ifm_matrix_buffer, wgt_matrix_buffer</vt:lpstr>
      <vt:lpstr>ifm_matrix_buffer, wgt_matrix_buffer</vt:lpstr>
      <vt:lpstr>Matrix fetcher</vt:lpstr>
      <vt:lpstr>标题</vt:lpstr>
      <vt:lpstr>Thank you！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Multi-channel Neural Recording System</dc:title>
  <dc:creator>Yu Wang</dc:creator>
  <cp:lastModifiedBy>xiewenzhao</cp:lastModifiedBy>
  <cp:revision>1040</cp:revision>
  <dcterms:created xsi:type="dcterms:W3CDTF">2016-12-26T10:45:22Z</dcterms:created>
  <dcterms:modified xsi:type="dcterms:W3CDTF">2019-11-20T08:29:19Z</dcterms:modified>
</cp:coreProperties>
</file>