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78" r:id="rId4"/>
    <p:sldId id="279" r:id="rId5"/>
    <p:sldId id="281" r:id="rId6"/>
    <p:sldId id="280" r:id="rId7"/>
    <p:sldId id="283" r:id="rId8"/>
    <p:sldId id="282" r:id="rId9"/>
    <p:sldId id="277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957"/>
    <a:srgbClr val="627B78"/>
    <a:srgbClr val="3E545F"/>
    <a:srgbClr val="2C424F"/>
    <a:srgbClr val="364A85"/>
    <a:srgbClr val="96C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959"/>
            <a:ext cx="10697029" cy="269787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337053" y="3390900"/>
            <a:ext cx="164599" cy="1059030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2277" y="3079751"/>
            <a:ext cx="9614808" cy="1370181"/>
          </a:xfrm>
        </p:spPr>
        <p:txBody>
          <a:bodyPr anchor="b"/>
          <a:lstStyle>
            <a:lvl1pPr algn="l">
              <a:defRPr sz="6000"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051" y="4650764"/>
            <a:ext cx="9910035" cy="4727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AAE-28DD-4FF8-A97F-CBC86AA4921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0257142" y="2262764"/>
            <a:ext cx="887959" cy="887959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4" y="2328249"/>
            <a:ext cx="754767" cy="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1572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51693" y="365127"/>
            <a:ext cx="11493304" cy="61482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334957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185" y="650877"/>
            <a:ext cx="11034931" cy="688975"/>
          </a:xfrm>
        </p:spPr>
        <p:txBody>
          <a:bodyPr/>
          <a:lstStyle>
            <a:lvl1pPr>
              <a:defRPr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165" y="1533380"/>
            <a:ext cx="11123953" cy="483928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38164" y="650877"/>
            <a:ext cx="87739" cy="688975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538165" y="1419080"/>
            <a:ext cx="11123953" cy="0"/>
          </a:xfrm>
          <a:prstGeom prst="line">
            <a:avLst/>
          </a:prstGeom>
          <a:ln>
            <a:solidFill>
              <a:srgbClr val="3349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11443488" y="6157145"/>
            <a:ext cx="620139" cy="620138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67" y="6205965"/>
            <a:ext cx="527119" cy="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41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494971" y="2715959"/>
            <a:ext cx="10697029" cy="26978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11742057" y="3390900"/>
            <a:ext cx="164599" cy="1059030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832022" y="4650764"/>
            <a:ext cx="9910035" cy="4727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2022" y="3402112"/>
            <a:ext cx="9910035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832022" y="4581498"/>
            <a:ext cx="9331278" cy="0"/>
          </a:xfrm>
          <a:prstGeom prst="line">
            <a:avLst/>
          </a:prstGeom>
          <a:ln w="9525">
            <a:solidFill>
              <a:srgbClr val="3349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460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51693" y="365127"/>
            <a:ext cx="11493304" cy="614821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>
            <a:off x="11443488" y="6157145"/>
            <a:ext cx="620139" cy="620138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67" y="6205965"/>
            <a:ext cx="527119" cy="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880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AAE-28DD-4FF8-A97F-CBC86AA4921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2534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2AAE-28DD-4FF8-A97F-CBC86AA4921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</p:sldLayoutIdLst>
  <p:transition spd="med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s%3A//arxiv.org/abs/1606.003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2278" y="3098799"/>
            <a:ext cx="9614808" cy="130033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CNN-SLAM Real-time dense monocular SLAM with learned depth prediction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Reading Note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253133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Evaluation</a:t>
            </a:r>
            <a:endParaRPr lang="zh-CN" altLang="en-US" dirty="0"/>
          </a:p>
        </p:txBody>
      </p:sp>
      <p:pic>
        <p:nvPicPr>
          <p:cNvPr id="9" name="内容占位符 8" descr="图片包含 白色, 红色, 木, 钟表&#10;&#10;描述已自动生成">
            <a:extLst>
              <a:ext uri="{FF2B5EF4-FFF2-40B4-BE49-F238E27FC236}">
                <a16:creationId xmlns:a16="http://schemas.microsoft.com/office/drawing/2014/main" id="{C10C59D6-44CA-4D19-8C1E-AB05B7C9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85" y="1533525"/>
            <a:ext cx="9863015" cy="4838700"/>
          </a:xfrm>
        </p:spPr>
      </p:pic>
    </p:spTree>
    <p:extLst>
      <p:ext uri="{BB962C8B-B14F-4D97-AF65-F5344CB8AC3E}">
        <p14:creationId xmlns:p14="http://schemas.microsoft.com/office/powerpoint/2010/main" val="11030978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Problems to solve for Monocular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Absence absolute scale of depth.</a:t>
            </a:r>
          </a:p>
          <a:p>
            <a:r>
              <a:rPr lang="en-US" altLang="zh-CN" dirty="0"/>
              <a:t>High-uncertainty pose and depths within low-textured regions.</a:t>
            </a:r>
          </a:p>
          <a:p>
            <a:r>
              <a:rPr lang="en-US" altLang="zh-CN" dirty="0"/>
              <a:t>Failed under pure rotational because of lack of stereo baseline.</a:t>
            </a:r>
          </a:p>
          <a:p>
            <a:endParaRPr lang="en-US" altLang="zh-CN" dirty="0"/>
          </a:p>
          <a:p>
            <a:r>
              <a:rPr lang="en-US" altLang="zh-CN" dirty="0"/>
              <a:t>Semantic segment from single view.</a:t>
            </a:r>
          </a:p>
        </p:txBody>
      </p:sp>
    </p:spTree>
    <p:extLst>
      <p:ext uri="{BB962C8B-B14F-4D97-AF65-F5344CB8AC3E}">
        <p14:creationId xmlns:p14="http://schemas.microsoft.com/office/powerpoint/2010/main" val="26959959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CNN predict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 absolute scale of can be learned.</a:t>
            </a:r>
          </a:p>
          <a:p>
            <a:pPr lvl="1"/>
            <a:r>
              <a:rPr lang="en-US" altLang="zh-CN" dirty="0"/>
              <a:t>Even in low-texture and pure rotation.</a:t>
            </a:r>
          </a:p>
          <a:p>
            <a:r>
              <a:rPr lang="en-US" altLang="zh-CN" dirty="0"/>
              <a:t>Semantic information can be learned.</a:t>
            </a:r>
          </a:p>
          <a:p>
            <a:endParaRPr lang="en-US" altLang="zh-CN" dirty="0"/>
          </a:p>
          <a:p>
            <a:r>
              <a:rPr lang="en-US" altLang="zh-CN" dirty="0"/>
              <a:t>But depth border locally blurred in CNN.</a:t>
            </a:r>
          </a:p>
          <a:p>
            <a:endParaRPr lang="en-US" altLang="zh-CN" dirty="0"/>
          </a:p>
          <a:p>
            <a:r>
              <a:rPr lang="en-US" altLang="zh-CN" dirty="0"/>
              <a:t>So, fuse together depth predict &amp; direct depth.</a:t>
            </a:r>
          </a:p>
          <a:p>
            <a:pPr lvl="1"/>
            <a:r>
              <a:rPr lang="en-US" altLang="zh-CN" dirty="0"/>
              <a:t>for initial depth scale.</a:t>
            </a:r>
          </a:p>
          <a:p>
            <a:pPr lvl="1"/>
            <a:r>
              <a:rPr lang="en-US" altLang="zh-CN" dirty="0"/>
              <a:t>direct depth use PnP and BA for refinement. </a:t>
            </a:r>
          </a:p>
        </p:txBody>
      </p:sp>
    </p:spTree>
    <p:extLst>
      <p:ext uri="{BB962C8B-B14F-4D97-AF65-F5344CB8AC3E}">
        <p14:creationId xmlns:p14="http://schemas.microsoft.com/office/powerpoint/2010/main" val="20550952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CNN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165" y="1533380"/>
            <a:ext cx="11123953" cy="4839286"/>
          </a:xfrm>
        </p:spPr>
        <p:txBody>
          <a:bodyPr/>
          <a:lstStyle/>
          <a:p>
            <a:r>
              <a:rPr lang="en-US" altLang="zh-CN" dirty="0"/>
              <a:t>ResNet50 (pre trained Weight on ImageNet)</a:t>
            </a:r>
          </a:p>
          <a:p>
            <a:r>
              <a:rPr lang="en-US" altLang="zh-CN" dirty="0"/>
              <a:t>Up-Sampling (</a:t>
            </a:r>
            <a:r>
              <a:rPr lang="en-US" altLang="zh-CN" dirty="0" err="1"/>
              <a:t>unpooling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Drop-Out</a:t>
            </a:r>
          </a:p>
          <a:p>
            <a:r>
              <a:rPr lang="en-US" altLang="zh-CN" dirty="0"/>
              <a:t>Convolutional layer (output 1-channel depth predict)</a:t>
            </a:r>
          </a:p>
          <a:p>
            <a:endParaRPr lang="en-US" altLang="zh-CN" dirty="0"/>
          </a:p>
          <a:p>
            <a:r>
              <a:rPr lang="en-US" altLang="zh-CN" dirty="0"/>
              <a:t>Loss based on reverse Huber loss function.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More information find from </a:t>
            </a:r>
            <a:r>
              <a:rPr lang="en-US" altLang="zh-CN" sz="2000" dirty="0">
                <a:hlinkClick r:id="rId2"/>
              </a:rPr>
              <a:t>Deeper Depth Prediction with Fully Convolutional Residual Networks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49396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CNN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6699" y="1533380"/>
            <a:ext cx="6845419" cy="48392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d : disparity map.</a:t>
            </a:r>
          </a:p>
          <a:p>
            <a:pPr marL="0" indent="0">
              <a:buNone/>
            </a:pPr>
            <a:r>
              <a:rPr lang="en-US" altLang="zh-CN" dirty="0"/>
              <a:t>  I : Input Image(left or right)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Predict binocular disparity from CNN ,instead of direct predict depth by hand-craft label depth.</a:t>
            </a:r>
          </a:p>
          <a:p>
            <a:pPr marL="0" indent="0" fontAlgn="t">
              <a:buNone/>
            </a:pPr>
            <a:r>
              <a:rPr lang="en-US" altLang="zh-CN" dirty="0"/>
              <a:t>Right image act as ground truth.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185" y="1533380"/>
            <a:ext cx="3881315" cy="4342764"/>
          </a:xfrm>
          <a:prstGeom prst="rect">
            <a:avLst/>
          </a:prstGeom>
          <a:solidFill>
            <a:schemeClr val="bg2"/>
          </a:solidFill>
          <a:ln w="57150">
            <a:solidFill>
              <a:srgbClr val="334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476490"/>
                </a:solidFill>
              </a:rPr>
              <a:t>此处插入图片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2884" y="5903156"/>
            <a:ext cx="333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</a:t>
            </a:r>
            <a:r>
              <a:rPr lang="en-US" altLang="zh-CN" dirty="0"/>
              <a:t> Unsupervised Monocular Depth Estimation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2B35EF-9C9D-4175-B20B-F36D36E5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9" y="5072206"/>
            <a:ext cx="6661644" cy="830949"/>
          </a:xfrm>
          <a:prstGeom prst="rect">
            <a:avLst/>
          </a:prstGeom>
        </p:spPr>
      </p:pic>
      <p:pic>
        <p:nvPicPr>
          <p:cNvPr id="8" name="图片 7" descr="图片包含 钟表, 空地, 街道, 游戏机&#10;&#10;描述已自动生成">
            <a:extLst>
              <a:ext uri="{FF2B5EF4-FFF2-40B4-BE49-F238E27FC236}">
                <a16:creationId xmlns:a16="http://schemas.microsoft.com/office/drawing/2014/main" id="{4A72C31B-6ED9-40F9-87F8-64EDD79FC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7" y="1604499"/>
            <a:ext cx="37623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27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Key-frame (use CNN)</a:t>
            </a:r>
          </a:p>
          <a:p>
            <a:pPr lvl="1"/>
            <a:r>
              <a:rPr lang="en-US" altLang="zh-CN" dirty="0"/>
              <a:t>Dense depth predict</a:t>
            </a:r>
          </a:p>
          <a:p>
            <a:pPr lvl="1"/>
            <a:r>
              <a:rPr lang="en-US" altLang="zh-CN" dirty="0"/>
              <a:t>Pose</a:t>
            </a:r>
          </a:p>
          <a:p>
            <a:pPr lvl="1"/>
            <a:r>
              <a:rPr lang="en-US" altLang="zh-CN" dirty="0"/>
              <a:t>Uncertainty map (confidence of depth predict)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7B372-B8F1-407E-8A36-B9D2B2CC5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4" y="3213928"/>
            <a:ext cx="6492875" cy="612627"/>
          </a:xfrm>
          <a:prstGeom prst="rect">
            <a:avLst/>
          </a:prstGeom>
        </p:spPr>
      </p:pic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230BD36C-5F31-4E4F-9536-193FEDEB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4" y="4700966"/>
            <a:ext cx="5427663" cy="1189260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F2EC09B1-6543-4792-B285-36DF766C4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4" y="3816272"/>
            <a:ext cx="391636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41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Sensor different between slam and training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80EC453-E136-443A-8EB1-A84AB437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676231"/>
            <a:ext cx="3907064" cy="927100"/>
          </a:xfrm>
          <a:prstGeom prst="rect">
            <a:avLst/>
          </a:prstGeom>
        </p:spPr>
      </p:pic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41E5D5E2-59F2-4DB5-934F-0A349E80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647847"/>
            <a:ext cx="8220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0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165" y="1533379"/>
            <a:ext cx="11123953" cy="4542381"/>
          </a:xfrm>
        </p:spPr>
        <p:txBody>
          <a:bodyPr>
            <a:normAutofit/>
          </a:bodyPr>
          <a:lstStyle/>
          <a:p>
            <a:r>
              <a:rPr lang="en-US" altLang="zh-CN" dirty="0"/>
              <a:t>Every-frame </a:t>
            </a:r>
          </a:p>
          <a:p>
            <a:pPr lvl="1"/>
            <a:r>
              <a:rPr lang="en-US" altLang="zh-CN" dirty="0"/>
              <a:t>Pose (relative to the nearest key-frame)</a:t>
            </a:r>
          </a:p>
          <a:p>
            <a:pPr lvl="2"/>
            <a:r>
              <a:rPr lang="en-US" altLang="zh-CN" dirty="0"/>
              <a:t>Only compute high gradient pixel.</a:t>
            </a:r>
          </a:p>
          <a:p>
            <a:pPr lvl="2"/>
            <a:r>
              <a:rPr lang="en-US" altLang="zh-CN" dirty="0"/>
              <a:t>Pose graph optimization with G-N algorithm.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Depth </a:t>
            </a:r>
          </a:p>
          <a:p>
            <a:pPr lvl="2"/>
            <a:r>
              <a:rPr lang="en-US" altLang="zh-CN" dirty="0"/>
              <a:t>small baseline stereo matching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Uncertainty map</a:t>
            </a:r>
          </a:p>
          <a:p>
            <a:pPr lvl="2"/>
            <a:r>
              <a:rPr lang="en-US" altLang="zh-CN" dirty="0"/>
              <a:t>Based on 5-pixel matching along the </a:t>
            </a:r>
            <a:r>
              <a:rPr lang="en-US" altLang="zh-CN" dirty="0" err="1"/>
              <a:t>epipolar</a:t>
            </a:r>
            <a:r>
              <a:rPr lang="en-US" altLang="zh-CN" dirty="0"/>
              <a:t> line.</a:t>
            </a:r>
          </a:p>
          <a:p>
            <a:pPr lvl="2"/>
            <a:r>
              <a:rPr lang="en-US" altLang="zh-CN" dirty="0"/>
              <a:t>Refine the nearest key-frame depth map.</a:t>
            </a:r>
          </a:p>
          <a:p>
            <a:pPr lvl="2"/>
            <a:endParaRPr lang="en-US" altLang="zh-CN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A6D596AE-E996-4D88-BED5-D99FC22C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054498"/>
            <a:ext cx="4749800" cy="10984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1861B14-6B04-4955-99D1-7424AF594A0B}"/>
              </a:ext>
            </a:extLst>
          </p:cNvPr>
          <p:cNvSpPr txBox="1"/>
          <p:nvPr/>
        </p:nvSpPr>
        <p:spPr>
          <a:xfrm>
            <a:off x="627185" y="3189016"/>
            <a:ext cx="10866315" cy="123110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predict depth, uncertainty is lower in low-texture region.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depth direct, uncertainty is lower in gradient region.</a:t>
            </a:r>
          </a:p>
          <a:p>
            <a:endParaRPr lang="zh-CN" altLang="en-US" dirty="0"/>
          </a:p>
        </p:txBody>
      </p:sp>
      <p:pic>
        <p:nvPicPr>
          <p:cNvPr id="12" name="图片 11" descr="地图的截图&#10;&#10;描述已自动生成">
            <a:extLst>
              <a:ext uri="{FF2B5EF4-FFF2-40B4-BE49-F238E27FC236}">
                <a16:creationId xmlns:a16="http://schemas.microsoft.com/office/drawing/2014/main" id="{E74FD2A0-861F-46C4-936A-67A39C78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04" y="650877"/>
            <a:ext cx="8220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5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 : for CNN predict to key-frame.</a:t>
            </a:r>
          </a:p>
          <a:p>
            <a:pPr lvl="1"/>
            <a:r>
              <a:rPr lang="en-US" altLang="zh-CN" dirty="0"/>
              <a:t>Depth predict</a:t>
            </a:r>
          </a:p>
          <a:p>
            <a:pPr lvl="1"/>
            <a:r>
              <a:rPr lang="en-US" altLang="zh-CN" dirty="0"/>
              <a:t>Semantic segmentation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CPU1 : for key-frame</a:t>
            </a:r>
          </a:p>
          <a:p>
            <a:pPr lvl="1"/>
            <a:r>
              <a:rPr lang="en-US" altLang="zh-CN" dirty="0"/>
              <a:t>key-frame initial &amp; optimization &amp; semantic fusion</a:t>
            </a:r>
          </a:p>
          <a:p>
            <a:r>
              <a:rPr lang="en-US" altLang="zh-CN" dirty="0"/>
              <a:t>CPU2 : for every frame</a:t>
            </a:r>
          </a:p>
          <a:p>
            <a:pPr lvl="1"/>
            <a:r>
              <a:rPr lang="en-US" altLang="zh-CN" dirty="0"/>
              <a:t>pose estimate &amp; refinement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A784CEF-732F-443B-B80E-F5057947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4" y="2336165"/>
            <a:ext cx="10387952" cy="3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45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321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CNN-SLAM Real-time dense monocular SLAM with learned depth prediction</vt:lpstr>
      <vt:lpstr>Problems to solve for Monocular</vt:lpstr>
      <vt:lpstr>CNN predict</vt:lpstr>
      <vt:lpstr>CNN structure</vt:lpstr>
      <vt:lpstr>CNN structure</vt:lpstr>
      <vt:lpstr>Implementation</vt:lpstr>
      <vt:lpstr>Implementation</vt:lpstr>
      <vt:lpstr>Implementation</vt:lpstr>
      <vt:lpstr>Structure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董宏伟</cp:lastModifiedBy>
  <cp:revision>37</cp:revision>
  <dcterms:created xsi:type="dcterms:W3CDTF">2015-03-05T11:11:10Z</dcterms:created>
  <dcterms:modified xsi:type="dcterms:W3CDTF">2019-10-15T12:45:24Z</dcterms:modified>
</cp:coreProperties>
</file>