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06" r:id="rId1"/>
  </p:sldMasterIdLst>
  <p:notesMasterIdLst>
    <p:notesMasterId r:id="rId13"/>
  </p:notesMasterIdLst>
  <p:handoutMasterIdLst>
    <p:handoutMasterId r:id="rId14"/>
  </p:handoutMasterIdLst>
  <p:sldIdLst>
    <p:sldId id="430" r:id="rId2"/>
    <p:sldId id="420" r:id="rId3"/>
    <p:sldId id="411" r:id="rId4"/>
    <p:sldId id="419" r:id="rId5"/>
    <p:sldId id="421" r:id="rId6"/>
    <p:sldId id="431" r:id="rId7"/>
    <p:sldId id="432" r:id="rId8"/>
    <p:sldId id="433" r:id="rId9"/>
    <p:sldId id="434" r:id="rId10"/>
    <p:sldId id="436" r:id="rId11"/>
    <p:sldId id="435" r:id="rId12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28AD4"/>
    <a:srgbClr val="92106D"/>
    <a:srgbClr val="0967B1"/>
    <a:srgbClr val="00566B"/>
    <a:srgbClr val="00568C"/>
    <a:srgbClr val="00549F"/>
    <a:srgbClr val="5D707E"/>
    <a:srgbClr val="4C4C4C"/>
    <a:srgbClr val="00488E"/>
    <a:srgbClr val="D3D9D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39" autoAdjust="0"/>
    <p:restoredTop sz="90929" autoAdjust="0"/>
  </p:normalViewPr>
  <p:slideViewPr>
    <p:cSldViewPr>
      <p:cViewPr varScale="1">
        <p:scale>
          <a:sx n="106" d="100"/>
          <a:sy n="106" d="100"/>
        </p:scale>
        <p:origin x="-1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altLang="zh-CN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7914F-2441-4E27-8174-26C8EE802EB9}" type="datetimeFigureOut">
              <a:rPr lang="de-DE" smtClean="0"/>
              <a:pPr/>
              <a:t>13.11.2019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/>
              <a:t>Title of the talk</a:t>
            </a:r>
          </a:p>
          <a:p>
            <a:r>
              <a:rPr lang="en-US" altLang="zh-CN" dirty="0"/>
              <a:t>Your Name  | BCRC @ </a:t>
            </a:r>
            <a:r>
              <a:rPr lang="en-US" altLang="zh-CN" dirty="0" err="1"/>
              <a:t>Fudan</a:t>
            </a:r>
            <a:r>
              <a:rPr lang="en-US" altLang="zh-CN" dirty="0"/>
              <a:t> University </a:t>
            </a:r>
            <a:endParaRPr lang="de-DE" altLang="zh-CN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65CEF-8406-4B99-A9F8-DE4EC208401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08961132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35730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 altLang="zh-CN" dirty="0"/>
              <a:t>Title of the talk</a:t>
            </a:r>
            <a:br>
              <a:rPr lang="de-DE" altLang="zh-CN" dirty="0"/>
            </a:br>
            <a:r>
              <a:rPr lang="de-DE" altLang="zh-CN" dirty="0">
                <a:solidFill>
                  <a:schemeClr val="tx1"/>
                </a:solidFill>
              </a:rPr>
              <a:t>Your Name | </a:t>
            </a:r>
            <a:r>
              <a:rPr lang="en-US" altLang="zh-CN" dirty="0">
                <a:solidFill>
                  <a:schemeClr val="tx1"/>
                </a:solidFill>
              </a:rPr>
              <a:t>BCRC @ </a:t>
            </a:r>
            <a:r>
              <a:rPr lang="en-US" altLang="zh-CN" dirty="0" err="1">
                <a:solidFill>
                  <a:schemeClr val="tx1"/>
                </a:solidFill>
              </a:rPr>
              <a:t>Fudan</a:t>
            </a:r>
            <a:r>
              <a:rPr lang="en-US" altLang="zh-CN" dirty="0">
                <a:solidFill>
                  <a:schemeClr val="tx1"/>
                </a:solidFill>
              </a:rPr>
              <a:t> University</a:t>
            </a:r>
            <a:endParaRPr lang="de-DE" altLang="zh-CN" dirty="0">
              <a:solidFill>
                <a:schemeClr val="tx1"/>
              </a:solidFill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A21ACD7-A206-4770-81B8-A7AF2E4964E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38700709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3952" y="1700808"/>
            <a:ext cx="6406480" cy="129614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1720" y="3356992"/>
            <a:ext cx="6406480" cy="1296144"/>
          </a:xfrm>
        </p:spPr>
        <p:txBody>
          <a:bodyPr/>
          <a:lstStyle>
            <a:lvl1pPr marL="0" indent="0">
              <a:buFont typeface="Wingdings" pitchFamily="1" charset="2"/>
              <a:buNone/>
              <a:defRPr sz="1400"/>
            </a:lvl1pPr>
          </a:lstStyle>
          <a:p>
            <a:r>
              <a:rPr lang="zh-CN" altLang="en-US"/>
              <a:t>单击以编辑母版副标题样式</a:t>
            </a:r>
            <a:endParaRPr lang="de-DE" dirty="0"/>
          </a:p>
        </p:txBody>
      </p:sp>
      <p:cxnSp>
        <p:nvCxnSpPr>
          <p:cNvPr id="21" name="Gerade Verbindung 20"/>
          <p:cNvCxnSpPr/>
          <p:nvPr userDrawn="1"/>
        </p:nvCxnSpPr>
        <p:spPr bwMode="auto">
          <a:xfrm>
            <a:off x="4576359" y="921420"/>
            <a:ext cx="3884074" cy="0"/>
          </a:xfrm>
          <a:prstGeom prst="line">
            <a:avLst/>
          </a:prstGeom>
          <a:solidFill>
            <a:schemeClr val="accent1"/>
          </a:solidFill>
          <a:ln w="2286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9920"/>
            <a:ext cx="2438740" cy="10669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9920"/>
            <a:ext cx="1138238" cy="114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834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650" y="3243972"/>
            <a:ext cx="7704782" cy="977116"/>
          </a:xfrm>
        </p:spPr>
        <p:txBody>
          <a:bodyPr/>
          <a:lstStyle>
            <a:lvl1pPr algn="l">
              <a:defRPr sz="2800" b="1" cap="none"/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55650" y="4410348"/>
            <a:ext cx="7700248" cy="15001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4329104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281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3871" y="188640"/>
            <a:ext cx="7977877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29117-D326-41EA-91B0-9FA3B62EDE3D}" type="slidenum">
              <a:rPr lang="de-DE" smtClean="0"/>
              <a:pPr>
                <a:defRPr/>
              </a:pPr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20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21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22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377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71157-B6BF-4AAF-AEB4-83CAC59A8907}" type="slidenum">
              <a:rPr lang="de-DE" smtClean="0"/>
              <a:pPr>
                <a:defRPr/>
              </a:pPr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372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13871" y="1268760"/>
            <a:ext cx="3920029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86300" y="1268760"/>
            <a:ext cx="3905448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1CD8FF9-6CFD-41B1-8D0E-A998C447F53D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906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13871" y="1196752"/>
            <a:ext cx="7977877" cy="4977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de-DE" noProof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13871" y="188640"/>
            <a:ext cx="7977877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7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19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132A5420-A4CC-4601-9260-FC208C9BE244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735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9540" y="1619999"/>
            <a:ext cx="6404707" cy="3105145"/>
          </a:xfrm>
        </p:spPr>
        <p:txBody>
          <a:bodyPr bIns="45720" anchor="b"/>
          <a:lstStyle>
            <a:lvl1pPr marL="0" indent="0">
              <a:buFont typeface="Wingdings" pitchFamily="1" charset="2"/>
              <a:buNone/>
              <a:defRPr sz="1400"/>
            </a:lvl1pPr>
          </a:lstStyle>
          <a:p>
            <a:pPr lvl="0"/>
            <a:r>
              <a:rPr lang="zh-CN" altLang="en-US"/>
              <a:t>单击以编辑母版副标题样式</a:t>
            </a:r>
            <a:endParaRPr lang="de-DE" dirty="0"/>
          </a:p>
        </p:txBody>
      </p:sp>
      <p:grpSp>
        <p:nvGrpSpPr>
          <p:cNvPr id="7" name="Gruppieren 18"/>
          <p:cNvGrpSpPr/>
          <p:nvPr userDrawn="1"/>
        </p:nvGrpSpPr>
        <p:grpSpPr>
          <a:xfrm>
            <a:off x="4576359" y="447675"/>
            <a:ext cx="3884074" cy="902618"/>
            <a:chOff x="5086255" y="447675"/>
            <a:chExt cx="3374177" cy="902618"/>
          </a:xfrm>
        </p:grpSpPr>
        <p:sp>
          <p:nvSpPr>
            <p:cNvPr id="9" name="Rectangle 2"/>
            <p:cNvSpPr txBox="1">
              <a:spLocks noChangeArrowheads="1"/>
            </p:cNvSpPr>
            <p:nvPr userDrawn="1"/>
          </p:nvSpPr>
          <p:spPr bwMode="auto">
            <a:xfrm>
              <a:off x="6145901" y="447675"/>
              <a:ext cx="2242523" cy="902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549F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pPr algn="l">
                <a:defRPr/>
              </a:pPr>
              <a:r>
                <a:rPr lang="zh-CN" altLang="en-US" sz="1800" b="0" dirty="0"/>
                <a:t>脑神经信号采集模拟前端</a:t>
              </a:r>
              <a:endParaRPr lang="en-US" altLang="zh-CN" sz="1800" b="0" dirty="0"/>
            </a:p>
            <a:p>
              <a:pPr algn="l">
                <a:defRPr/>
              </a:pPr>
              <a:endParaRPr lang="de-DE" altLang="zh-CN" sz="1800" b="0" dirty="0">
                <a:latin typeface="黑体" panose="02010609060101010101" pitchFamily="49" charset="-122"/>
                <a:ea typeface="+mj-ea"/>
              </a:endParaRPr>
            </a:p>
            <a:p>
              <a:pPr>
                <a:defRPr/>
              </a:pPr>
              <a:r>
                <a:rPr lang="zh-CN" altLang="en-US" sz="1800" b="0" dirty="0">
                  <a:latin typeface="黑体" panose="02010609060101010101" pitchFamily="49" charset="-122"/>
                  <a:ea typeface="+mj-ea"/>
                </a:rPr>
                <a:t>吕良剑</a:t>
              </a:r>
              <a:r>
                <a:rPr lang="de-DE" altLang="zh-CN" sz="1800" b="0" dirty="0">
                  <a:latin typeface="黑体" panose="02010609060101010101" pitchFamily="49" charset="-122"/>
                  <a:ea typeface="+mj-ea"/>
                </a:rPr>
                <a:t> | 2017-01-04</a:t>
              </a:r>
            </a:p>
          </p:txBody>
        </p:sp>
        <p:cxnSp>
          <p:nvCxnSpPr>
            <p:cNvPr id="10" name="Gerade Verbindung 20"/>
            <p:cNvCxnSpPr/>
            <p:nvPr userDrawn="1"/>
          </p:nvCxnSpPr>
          <p:spPr bwMode="auto">
            <a:xfrm>
              <a:off x="5086255" y="921420"/>
              <a:ext cx="3374177" cy="0"/>
            </a:xfrm>
            <a:prstGeom prst="line">
              <a:avLst/>
            </a:prstGeom>
            <a:solidFill>
              <a:schemeClr val="accent1"/>
            </a:solidFill>
            <a:ln w="2286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9920"/>
            <a:ext cx="2438740" cy="106694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9920"/>
            <a:ext cx="1138238" cy="114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5632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3871" y="188640"/>
            <a:ext cx="7977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3871" y="1268760"/>
            <a:ext cx="7977877" cy="475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第一级</a:t>
            </a:r>
            <a:endParaRPr lang="de-DE" dirty="0"/>
          </a:p>
          <a:p>
            <a:pPr lvl="1"/>
            <a:r>
              <a:rPr lang="zh-CN" altLang="en-US" dirty="0"/>
              <a:t>第二级</a:t>
            </a:r>
            <a:endParaRPr lang="de-DE" dirty="0"/>
          </a:p>
          <a:p>
            <a:pPr lvl="2"/>
            <a:r>
              <a:rPr lang="zh-CN" altLang="en-US" dirty="0"/>
              <a:t>第三级</a:t>
            </a:r>
            <a:endParaRPr lang="de-DE" dirty="0"/>
          </a:p>
          <a:p>
            <a:pPr lvl="3"/>
            <a:r>
              <a:rPr lang="zh-CN" altLang="en-US" dirty="0"/>
              <a:t>第四级</a:t>
            </a:r>
            <a:endParaRPr lang="de-DE" dirty="0"/>
          </a:p>
          <a:p>
            <a:pPr lvl="4"/>
            <a:r>
              <a:rPr lang="zh-CN" altLang="en-US" dirty="0"/>
              <a:t>第五级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18250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19" y="6165304"/>
            <a:ext cx="987429" cy="43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165304"/>
            <a:ext cx="430200" cy="43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9pPr>
    </p:titleStyle>
    <p:bodyStyle>
      <a:lvl1pPr marL="474663" indent="-474663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50913" indent="-285750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SzPct val="100000"/>
        <a:buFont typeface="Arial" pitchFamily="34" charset="0"/>
        <a:buChar char="►"/>
        <a:defRPr sz="2000">
          <a:solidFill>
            <a:schemeClr val="tx1"/>
          </a:solidFill>
          <a:latin typeface="+mn-lt"/>
          <a:ea typeface="+mn-ea"/>
        </a:defRPr>
      </a:lvl2pPr>
      <a:lvl3pPr marL="137001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C4C4C"/>
          </a:solidFill>
          <a:latin typeface="+mn-lt"/>
          <a:ea typeface="+mn-ea"/>
        </a:defRPr>
      </a:lvl3pPr>
      <a:lvl4pPr marL="1789113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4C4C4C"/>
          </a:solidFill>
          <a:latin typeface="+mn-lt"/>
          <a:ea typeface="+mn-ea"/>
        </a:defRPr>
      </a:lvl4pPr>
      <a:lvl5pPr marL="22082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5pPr>
      <a:lvl6pPr marL="26654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6pPr>
      <a:lvl7pPr marL="31226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7pPr>
      <a:lvl8pPr marL="35798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8pPr>
      <a:lvl9pPr marL="40370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28" y="2928934"/>
            <a:ext cx="664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Junk DLA module description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406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4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21429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 smtClean="0">
                <a:solidFill>
                  <a:srgbClr val="00549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Img2col_ifm.sv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1426F528-0157-4A47-9AF8-E2692AC6561E}"/>
              </a:ext>
            </a:extLst>
          </p:cNvPr>
          <p:cNvSpPr/>
          <p:nvPr/>
        </p:nvSpPr>
        <p:spPr>
          <a:xfrm>
            <a:off x="1142976" y="5786454"/>
            <a:ext cx="6500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Input feature map 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元素的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img2col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操作，一个周期读入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128Bits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，该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128Bits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应为同一</a:t>
            </a:r>
            <a:r>
              <a:rPr lang="en-US" altLang="zh-CN" sz="1800" dirty="0" err="1" smtClean="0">
                <a:latin typeface="华文楷体" pitchFamily="2" charset="-122"/>
                <a:ea typeface="华文楷体" pitchFamily="2" charset="-122"/>
              </a:rPr>
              <a:t>ifmap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位置上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个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channel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的元素。</a:t>
            </a:r>
            <a:endParaRPr lang="en-US" altLang="zh-CN" sz="1800" dirty="0" smtClean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428736"/>
            <a:ext cx="6392549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9169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4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21429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 smtClean="0">
                <a:solidFill>
                  <a:srgbClr val="00549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Img2col_ifm.sv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1426F528-0157-4A47-9AF8-E2692AC6561E}"/>
              </a:ext>
            </a:extLst>
          </p:cNvPr>
          <p:cNvSpPr/>
          <p:nvPr/>
        </p:nvSpPr>
        <p:spPr>
          <a:xfrm>
            <a:off x="1214414" y="4786322"/>
            <a:ext cx="65008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以接收到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i2c_ifm_start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信号的那个上升沿为第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上升沿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，第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上升沿</a:t>
            </a:r>
            <a:r>
              <a:rPr lang="en-US" altLang="zh-CN" sz="1800" dirty="0" err="1" smtClean="0">
                <a:latin typeface="华文楷体" pitchFamily="2" charset="-122"/>
                <a:ea typeface="华文楷体" pitchFamily="2" charset="-122"/>
              </a:rPr>
              <a:t>ifm_rd_en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信号拉高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，第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上升沿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开始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读取数据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1800" dirty="0" smtClean="0">
              <a:latin typeface="华文楷体" pitchFamily="2" charset="-122"/>
              <a:ea typeface="华文楷体" pitchFamily="2" charset="-122"/>
            </a:endParaRPr>
          </a:p>
          <a:p>
            <a:pPr indent="457200"/>
            <a:endParaRPr lang="en-US" altLang="zh-CN" sz="1800" dirty="0" smtClean="0">
              <a:latin typeface="华文楷体" pitchFamily="2" charset="-122"/>
              <a:ea typeface="华文楷体" pitchFamily="2" charset="-122"/>
            </a:endParaRPr>
          </a:p>
          <a:p>
            <a:pPr indent="457200"/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上升沿开始写入第一个</a:t>
            </a:r>
            <a:r>
              <a:rPr lang="en-US" altLang="zh-CN" sz="1800" dirty="0" err="1" smtClean="0">
                <a:latin typeface="华文楷体" pitchFamily="2" charset="-122"/>
                <a:ea typeface="华文楷体" pitchFamily="2" charset="-122"/>
              </a:rPr>
              <a:t>ifmap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数据，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在第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ksize²+4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个上升沿写入最后一个数据，下一个上升沿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i2c_ready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拉高，模块准备好下一次转换。</a:t>
            </a:r>
            <a:endParaRPr lang="en-US" altLang="zh-CN" sz="1800" dirty="0" smtClean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357298"/>
            <a:ext cx="62769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916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214290"/>
            <a:ext cx="30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srgbClr val="00549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cmp_cubic.sv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4484" y="4293096"/>
            <a:ext cx="6500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      输入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两个矩阵，在采到数据的下一个周期将计算结果送出，仿真图形见下一页。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61A52EE2-AAE0-4E2D-8C39-9FC9A4C9D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84784"/>
            <a:ext cx="5857875" cy="2362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3406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2C1624A6-596B-4EAC-BB1E-2A20A188B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56792"/>
            <a:ext cx="7452320" cy="4485387"/>
          </a:xfrm>
          <a:prstGeom prst="rect">
            <a:avLst/>
          </a:prstGeom>
        </p:spPr>
      </p:pic>
      <p:sp>
        <p:nvSpPr>
          <p:cNvPr id="47" name="TextBox 4">
            <a:extLst>
              <a:ext uri="{FF2B5EF4-FFF2-40B4-BE49-F238E27FC236}">
                <a16:creationId xmlns="" xmlns:a16="http://schemas.microsoft.com/office/drawing/2014/main" id="{7C709597-86F6-4DB7-BFAD-2BEEED2D6CEB}"/>
              </a:ext>
            </a:extLst>
          </p:cNvPr>
          <p:cNvSpPr txBox="1"/>
          <p:nvPr/>
        </p:nvSpPr>
        <p:spPr>
          <a:xfrm>
            <a:off x="285720" y="214290"/>
            <a:ext cx="30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srgbClr val="00549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cmp_cubic.sv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406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timg - 副本.jpg">
            <a:extLst>
              <a:ext uri="{FF2B5EF4-FFF2-40B4-BE49-F238E27FC236}">
                <a16:creationId xmlns="" xmlns:a16="http://schemas.microsoft.com/office/drawing/2014/main" id="{74DB7556-274C-49EF-8EE7-4FE06F700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21429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srgbClr val="00549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Img2col_weight.sv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CB880F7C-4084-4DE8-8BB7-986097F2B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40" y="980728"/>
            <a:ext cx="7358118" cy="39936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1426F528-0157-4A47-9AF8-E2692AC6561E}"/>
              </a:ext>
            </a:extLst>
          </p:cNvPr>
          <p:cNvSpPr/>
          <p:nvPr/>
        </p:nvSpPr>
        <p:spPr>
          <a:xfrm>
            <a:off x="564974" y="5138608"/>
            <a:ext cx="77514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         kernel</a:t>
            </a:r>
            <a:r>
              <a:rPr lang="zh-CN" altLang="en-US" sz="1800" dirty="0">
                <a:latin typeface="华文楷体" pitchFamily="2" charset="-122"/>
                <a:ea typeface="华文楷体" pitchFamily="2" charset="-122"/>
              </a:rPr>
              <a:t>的存储格式应该为，一个</a:t>
            </a:r>
            <a:r>
              <a:rPr lang="en-US" altLang="zh-CN" sz="1800" dirty="0" err="1">
                <a:latin typeface="华文楷体" pitchFamily="2" charset="-122"/>
                <a:ea typeface="华文楷体" pitchFamily="2" charset="-122"/>
              </a:rPr>
              <a:t>bram</a:t>
            </a:r>
            <a:r>
              <a:rPr lang="en-US" altLang="zh-CN" sz="1800" dirty="0">
                <a:latin typeface="华文楷体" pitchFamily="2" charset="-122"/>
                <a:ea typeface="华文楷体" pitchFamily="2" charset="-122"/>
              </a:rPr>
              <a:t> buffer</a:t>
            </a:r>
            <a:r>
              <a:rPr lang="zh-CN" altLang="en-US" sz="1800" dirty="0">
                <a:latin typeface="华文楷体" pitchFamily="2" charset="-122"/>
                <a:ea typeface="华文楷体" pitchFamily="2" charset="-122"/>
              </a:rPr>
              <a:t>存储一个</a:t>
            </a:r>
            <a:r>
              <a:rPr lang="en-US" altLang="zh-CN" sz="1800" dirty="0">
                <a:latin typeface="华文楷体" pitchFamily="2" charset="-122"/>
                <a:ea typeface="华文楷体" pitchFamily="2" charset="-122"/>
              </a:rPr>
              <a:t>kernel set</a:t>
            </a:r>
            <a:r>
              <a:rPr lang="zh-CN" altLang="en-US" sz="1800" dirty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kernels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，一</a:t>
            </a:r>
            <a:r>
              <a:rPr lang="zh-CN" altLang="en-US" sz="1800" dirty="0">
                <a:latin typeface="华文楷体" pitchFamily="2" charset="-122"/>
                <a:ea typeface="华文楷体" pitchFamily="2" charset="-122"/>
              </a:rPr>
              <a:t>个地址空间为</a:t>
            </a:r>
            <a:r>
              <a:rPr lang="en-US" altLang="zh-CN" sz="1800" dirty="0">
                <a:latin typeface="华文楷体" pitchFamily="2" charset="-122"/>
                <a:ea typeface="华文楷体" pitchFamily="2" charset="-122"/>
              </a:rPr>
              <a:t>128bits</a:t>
            </a:r>
            <a:r>
              <a:rPr lang="zh-CN" altLang="en-US" sz="1800" dirty="0">
                <a:latin typeface="华文楷体" pitchFamily="2" charset="-122"/>
                <a:ea typeface="华文楷体" pitchFamily="2" charset="-122"/>
              </a:rPr>
              <a:t>，可存储</a:t>
            </a:r>
            <a:r>
              <a:rPr lang="en-US" altLang="zh-CN" sz="1800" dirty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sz="1800" dirty="0">
                <a:latin typeface="华文楷体" pitchFamily="2" charset="-122"/>
                <a:ea typeface="华文楷体" pitchFamily="2" charset="-122"/>
              </a:rPr>
              <a:t>个</a:t>
            </a:r>
            <a:r>
              <a:rPr lang="en-US" altLang="zh-CN" sz="1800" dirty="0">
                <a:latin typeface="华文楷体" pitchFamily="2" charset="-122"/>
                <a:ea typeface="华文楷体" pitchFamily="2" charset="-122"/>
              </a:rPr>
              <a:t>INT16</a:t>
            </a:r>
            <a:r>
              <a:rPr lang="zh-CN" altLang="en-US" sz="1800" dirty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en-US" altLang="zh-CN" sz="1800" dirty="0">
                <a:latin typeface="华文楷体" pitchFamily="2" charset="-122"/>
                <a:ea typeface="华文楷体" pitchFamily="2" charset="-122"/>
              </a:rPr>
              <a:t>weights</a:t>
            </a:r>
            <a:r>
              <a:rPr lang="zh-CN" altLang="en-US" sz="1800" dirty="0">
                <a:latin typeface="华文楷体" pitchFamily="2" charset="-122"/>
                <a:ea typeface="华文楷体" pitchFamily="2" charset="-122"/>
              </a:rPr>
              <a:t>，这</a:t>
            </a:r>
            <a:r>
              <a:rPr lang="en-US" altLang="zh-CN" sz="1800" dirty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sz="1800" dirty="0">
                <a:latin typeface="华文楷体" pitchFamily="2" charset="-122"/>
                <a:ea typeface="华文楷体" pitchFamily="2" charset="-122"/>
              </a:rPr>
              <a:t>个应为某一</a:t>
            </a:r>
            <a:r>
              <a:rPr lang="en-US" altLang="zh-CN" sz="1800" dirty="0">
                <a:latin typeface="华文楷体" pitchFamily="2" charset="-122"/>
                <a:ea typeface="华文楷体" pitchFamily="2" charset="-122"/>
              </a:rPr>
              <a:t>kernel pixel</a:t>
            </a:r>
            <a:r>
              <a:rPr lang="zh-CN" altLang="en-US" sz="1800" dirty="0">
                <a:latin typeface="华文楷体" pitchFamily="2" charset="-122"/>
                <a:ea typeface="华文楷体" pitchFamily="2" charset="-122"/>
              </a:rPr>
              <a:t>位置</a:t>
            </a:r>
            <a:r>
              <a:rPr lang="en-US" altLang="zh-CN" sz="1800" dirty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sz="1800" dirty="0">
                <a:latin typeface="华文楷体" pitchFamily="2" charset="-122"/>
                <a:ea typeface="华文楷体" pitchFamily="2" charset="-122"/>
              </a:rPr>
              <a:t>个深度下的</a:t>
            </a:r>
            <a:r>
              <a:rPr lang="en-US" altLang="zh-CN" sz="1800" dirty="0">
                <a:latin typeface="华文楷体" pitchFamily="2" charset="-122"/>
                <a:ea typeface="华文楷体" pitchFamily="2" charset="-122"/>
              </a:rPr>
              <a:t>pixel</a:t>
            </a:r>
            <a:r>
              <a:rPr lang="zh-CN" altLang="en-US" sz="1800" dirty="0">
                <a:latin typeface="华文楷体" pitchFamily="2" charset="-122"/>
                <a:ea typeface="华文楷体" pitchFamily="2" charset="-122"/>
              </a:rPr>
              <a:t>，下一个地址为次一位置的</a:t>
            </a:r>
            <a:r>
              <a:rPr lang="en-US" altLang="zh-CN" sz="1800" dirty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sz="1800" dirty="0">
                <a:latin typeface="华文楷体" pitchFamily="2" charset="-122"/>
                <a:ea typeface="华文楷体" pitchFamily="2" charset="-122"/>
              </a:rPr>
              <a:t>个深度下的</a:t>
            </a:r>
            <a:r>
              <a:rPr lang="en-US" altLang="zh-CN" sz="1800" dirty="0">
                <a:latin typeface="华文楷体" pitchFamily="2" charset="-122"/>
                <a:ea typeface="华文楷体" pitchFamily="2" charset="-122"/>
              </a:rPr>
              <a:t>pixel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18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如此</a:t>
            </a:r>
            <a:r>
              <a:rPr lang="zh-CN" altLang="en-US" sz="1800" dirty="0">
                <a:latin typeface="华文楷体" pitchFamily="2" charset="-122"/>
                <a:ea typeface="华文楷体" pitchFamily="2" charset="-122"/>
              </a:rPr>
              <a:t>往复，直到遍历</a:t>
            </a:r>
            <a:r>
              <a:rPr lang="en-US" altLang="zh-CN" sz="1800" dirty="0">
                <a:latin typeface="华文楷体" pitchFamily="2" charset="-122"/>
                <a:ea typeface="华文楷体" pitchFamily="2" charset="-122"/>
              </a:rPr>
              <a:t>ksize²</a:t>
            </a:r>
            <a:r>
              <a:rPr lang="zh-CN" altLang="en-US" sz="1800" dirty="0">
                <a:latin typeface="华文楷体" pitchFamily="2" charset="-122"/>
                <a:ea typeface="华文楷体" pitchFamily="2" charset="-122"/>
              </a:rPr>
              <a:t>个位置，此即应为本模块一次</a:t>
            </a:r>
            <a:r>
              <a:rPr lang="en-US" altLang="zh-CN" sz="1800" dirty="0">
                <a:latin typeface="华文楷体" pitchFamily="2" charset="-122"/>
                <a:ea typeface="华文楷体" pitchFamily="2" charset="-122"/>
              </a:rPr>
              <a:t>img2col_go</a:t>
            </a:r>
            <a:r>
              <a:rPr lang="zh-CN" altLang="en-US" sz="1800" dirty="0">
                <a:latin typeface="华文楷体" pitchFamily="2" charset="-122"/>
                <a:ea typeface="华文楷体" pitchFamily="2" charset="-122"/>
              </a:rPr>
              <a:t>操作中应当转换的</a:t>
            </a:r>
            <a:r>
              <a:rPr lang="en-US" altLang="zh-CN" sz="1800" dirty="0">
                <a:latin typeface="华文楷体" pitchFamily="2" charset="-122"/>
                <a:ea typeface="华文楷体" pitchFamily="2" charset="-122"/>
              </a:rPr>
              <a:t>kernel</a:t>
            </a:r>
            <a:r>
              <a:rPr lang="zh-CN" altLang="en-US" sz="1800" dirty="0">
                <a:latin typeface="华文楷体" pitchFamily="2" charset="-122"/>
                <a:ea typeface="华文楷体" pitchFamily="2" charset="-122"/>
              </a:rPr>
              <a:t>数据。</a:t>
            </a:r>
          </a:p>
        </p:txBody>
      </p:sp>
    </p:spTree>
    <p:extLst>
      <p:ext uri="{BB962C8B-B14F-4D97-AF65-F5344CB8AC3E}">
        <p14:creationId xmlns="" xmlns:p14="http://schemas.microsoft.com/office/powerpoint/2010/main" val="403406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21429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srgbClr val="00549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Img2col_weight.sv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1426F528-0157-4A47-9AF8-E2692AC6561E}"/>
              </a:ext>
            </a:extLst>
          </p:cNvPr>
          <p:cNvSpPr/>
          <p:nvPr/>
        </p:nvSpPr>
        <p:spPr>
          <a:xfrm>
            <a:off x="785786" y="5214950"/>
            <a:ext cx="77514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        以接收到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i2c_wgt_start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信号的那个上升沿为第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个上升沿，则在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个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上升沿开始向</a:t>
            </a:r>
            <a:r>
              <a:rPr lang="en-US" altLang="zh-CN" sz="1800" dirty="0" err="1" smtClean="0">
                <a:latin typeface="华文楷体" pitchFamily="2" charset="-122"/>
                <a:ea typeface="华文楷体" pitchFamily="2" charset="-122"/>
              </a:rPr>
              <a:t>wgt_buffer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写入第一个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weight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数据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。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在第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ksize²+5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个上升沿写入最后一个数据，并把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i2c_done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拉高。</a:t>
            </a:r>
            <a:endParaRPr lang="en-US" altLang="zh-CN" sz="1800" dirty="0" smtClean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428736"/>
            <a:ext cx="612457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3406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4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21429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 smtClean="0">
                <a:solidFill>
                  <a:srgbClr val="00549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Ifm_addr_gen.sv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1426F528-0157-4A47-9AF8-E2692AC6561E}"/>
              </a:ext>
            </a:extLst>
          </p:cNvPr>
          <p:cNvSpPr/>
          <p:nvPr/>
        </p:nvSpPr>
        <p:spPr>
          <a:xfrm>
            <a:off x="1214414" y="5715016"/>
            <a:ext cx="6357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给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个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img2col_weight.sv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模块提供卷积区域的左上角地址。</a:t>
            </a:r>
            <a:endParaRPr lang="en-US" altLang="zh-CN" sz="1800" dirty="0" smtClean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714488"/>
            <a:ext cx="656272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916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4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21429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 smtClean="0">
                <a:solidFill>
                  <a:srgbClr val="00549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Ifm_addr_gen.sv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1426F528-0157-4A47-9AF8-E2692AC6561E}"/>
              </a:ext>
            </a:extLst>
          </p:cNvPr>
          <p:cNvSpPr/>
          <p:nvPr/>
        </p:nvSpPr>
        <p:spPr>
          <a:xfrm>
            <a:off x="571472" y="4786322"/>
            <a:ext cx="80371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        给出</a:t>
            </a:r>
            <a:r>
              <a:rPr lang="en-US" altLang="zh-CN" sz="1800" dirty="0" err="1" smtClean="0">
                <a:latin typeface="华文楷体" pitchFamily="2" charset="-122"/>
                <a:ea typeface="华文楷体" pitchFamily="2" charset="-122"/>
              </a:rPr>
              <a:t>tile_start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信号后，模块开始根据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tile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size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stride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1800" dirty="0" err="1" smtClean="0">
                <a:latin typeface="华文楷体" pitchFamily="2" charset="-122"/>
                <a:ea typeface="华文楷体" pitchFamily="2" charset="-122"/>
              </a:rPr>
              <a:t>ksize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等值生成地址，在一个周期后</a:t>
            </a:r>
            <a:r>
              <a:rPr lang="en-US" altLang="zh-CN" sz="1800" dirty="0" err="1" smtClean="0">
                <a:latin typeface="华文楷体" pitchFamily="2" charset="-122"/>
                <a:ea typeface="华文楷体" pitchFamily="2" charset="-122"/>
              </a:rPr>
              <a:t>addr_gen_done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拉高，表示地址生成完毕。</a:t>
            </a:r>
            <a:endParaRPr lang="en-US" altLang="zh-CN" sz="18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        此时，</a:t>
            </a:r>
            <a:r>
              <a:rPr lang="en-US" altLang="zh-CN" sz="1800" dirty="0" err="1" smtClean="0">
                <a:latin typeface="华文楷体" pitchFamily="2" charset="-122"/>
                <a:ea typeface="华文楷体" pitchFamily="2" charset="-122"/>
              </a:rPr>
              <a:t>tile_continue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可以开始拉高。</a:t>
            </a:r>
            <a:endParaRPr lang="en-US" altLang="zh-CN" sz="1800" dirty="0" smtClean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1428736"/>
            <a:ext cx="54292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9169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4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21429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 smtClean="0">
                <a:solidFill>
                  <a:srgbClr val="00549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Ifm_addr_gen.sv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1426F528-0157-4A47-9AF8-E2692AC6561E}"/>
              </a:ext>
            </a:extLst>
          </p:cNvPr>
          <p:cNvSpPr/>
          <p:nvPr/>
        </p:nvSpPr>
        <p:spPr>
          <a:xfrm>
            <a:off x="1357290" y="535782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每检测到</a:t>
            </a:r>
            <a:r>
              <a:rPr lang="en-US" altLang="zh-CN" sz="1800" dirty="0" err="1" smtClean="0">
                <a:latin typeface="华文楷体" pitchFamily="2" charset="-122"/>
                <a:ea typeface="华文楷体" pitchFamily="2" charset="-122"/>
              </a:rPr>
              <a:t>tile_continue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一次高电平，输出的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个首地址换一次。（注意：</a:t>
            </a:r>
            <a:r>
              <a:rPr lang="en-US" altLang="zh-CN" sz="1800" dirty="0" err="1" smtClean="0">
                <a:latin typeface="华文楷体" pitchFamily="2" charset="-122"/>
                <a:ea typeface="华文楷体" pitchFamily="2" charset="-122"/>
              </a:rPr>
              <a:t>tile_continue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高电平只能维持一个周期！）</a:t>
            </a:r>
            <a:endParaRPr lang="en-US" altLang="zh-CN" sz="1800" dirty="0" smtClean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1857364"/>
            <a:ext cx="58293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916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4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21429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 smtClean="0">
                <a:solidFill>
                  <a:srgbClr val="00549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Ifm_addr_gen.sv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1426F528-0157-4A47-9AF8-E2692AC6561E}"/>
              </a:ext>
            </a:extLst>
          </p:cNvPr>
          <p:cNvSpPr/>
          <p:nvPr/>
        </p:nvSpPr>
        <p:spPr>
          <a:xfrm>
            <a:off x="1357290" y="5357826"/>
            <a:ext cx="6357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输出最后一轮</a:t>
            </a:r>
            <a:r>
              <a:rPr lang="en-US" altLang="zh-CN" sz="1800" dirty="0" err="1" smtClean="0">
                <a:latin typeface="华文楷体" pitchFamily="2" charset="-122"/>
                <a:ea typeface="华文楷体" pitchFamily="2" charset="-122"/>
              </a:rPr>
              <a:t>base_addr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后，自动进入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END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状态。在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END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状态下，所有</a:t>
            </a:r>
            <a:r>
              <a:rPr lang="en-US" altLang="zh-CN" sz="1800" dirty="0" err="1" smtClean="0">
                <a:latin typeface="华文楷体" pitchFamily="2" charset="-122"/>
                <a:ea typeface="华文楷体" pitchFamily="2" charset="-122"/>
              </a:rPr>
              <a:t>addr_valid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置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1800" dirty="0" err="1" smtClean="0">
                <a:latin typeface="华文楷体" pitchFamily="2" charset="-122"/>
                <a:ea typeface="华文楷体" pitchFamily="2" charset="-122"/>
              </a:rPr>
              <a:t>ifmap_end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拉高，表示一轮工作结束（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cycle A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）。</a:t>
            </a:r>
            <a:endParaRPr lang="en-US" altLang="zh-CN" sz="1800" dirty="0" smtClean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1214422"/>
            <a:ext cx="4929222" cy="360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9169846"/>
      </p:ext>
    </p:extLst>
  </p:cSld>
  <p:clrMapOvr>
    <a:masterClrMapping/>
  </p:clrMapOvr>
</p:sld>
</file>

<file path=ppt/theme/theme1.xml><?xml version="1.0" encoding="utf-8"?>
<a:theme xmlns:a="http://schemas.openxmlformats.org/drawingml/2006/main" name="BCRC PPT模板">
  <a:themeElements>
    <a:clrScheme name="RWTH">
      <a:dk1>
        <a:sysClr val="windowText" lastClr="000000"/>
      </a:dk1>
      <a:lt1>
        <a:sysClr val="window" lastClr="FFFFFF"/>
      </a:lt1>
      <a:dk2>
        <a:srgbClr val="00549F"/>
      </a:dk2>
      <a:lt2>
        <a:srgbClr val="EEECE1"/>
      </a:lt2>
      <a:accent1>
        <a:srgbClr val="00549F"/>
      </a:accent1>
      <a:accent2>
        <a:srgbClr val="C0504D"/>
      </a:accent2>
      <a:accent3>
        <a:srgbClr val="9BBB59"/>
      </a:accent3>
      <a:accent4>
        <a:srgbClr val="8064A2"/>
      </a:accent4>
      <a:accent5>
        <a:srgbClr val="8EBAE5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FDU2.potx" id="{BBAFD282-3202-417A-ABCB-2489C4086253}" vid="{CA5BB3BE-77C5-4B08-9C5C-1EDB9789F3F8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FDU2</Template>
  <TotalTime>16779</TotalTime>
  <Words>414</Words>
  <Application>Microsoft Office PowerPoint</Application>
  <PresentationFormat>全屏显示(4:3)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BCRC PPT模板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Multi-channel Neural Recording System</dc:title>
  <dc:creator>Yu Wang</dc:creator>
  <cp:lastModifiedBy>xiewenzhao</cp:lastModifiedBy>
  <cp:revision>1203</cp:revision>
  <dcterms:created xsi:type="dcterms:W3CDTF">2016-12-26T10:45:22Z</dcterms:created>
  <dcterms:modified xsi:type="dcterms:W3CDTF">2019-11-13T05:46:34Z</dcterms:modified>
</cp:coreProperties>
</file>