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20"/>
  </p:notesMasterIdLst>
  <p:handoutMasterIdLst>
    <p:handoutMasterId r:id="rId21"/>
  </p:handoutMasterIdLst>
  <p:sldIdLst>
    <p:sldId id="298" r:id="rId2"/>
    <p:sldId id="301" r:id="rId3"/>
    <p:sldId id="302" r:id="rId4"/>
    <p:sldId id="303" r:id="rId5"/>
    <p:sldId id="306" r:id="rId6"/>
    <p:sldId id="304" r:id="rId7"/>
    <p:sldId id="305" r:id="rId8"/>
    <p:sldId id="307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8" r:id="rId17"/>
    <p:sldId id="309" r:id="rId18"/>
    <p:sldId id="296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B1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0929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05.09.2019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timg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3792538" cy="1714500"/>
          </a:xfrm>
        </p:spPr>
      </p:pic>
      <p:pic>
        <p:nvPicPr>
          <p:cNvPr id="11" name="图片 10" descr="timg - 副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715016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7488" y="1071546"/>
            <a:ext cx="6072230" cy="45719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3" name="图片 12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72264" y="564357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Xie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Wenzhao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2857496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WaveNet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9" y="1445713"/>
            <a:ext cx="7786984" cy="1003300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下面简单介绍</a:t>
            </a:r>
            <a:r>
              <a:rPr lang="en-US" altLang="zh-CN" sz="20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每一层的内部结构：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851A10-B950-4875-959F-1B2B053E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03" y="2055644"/>
            <a:ext cx="5681858" cy="38858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243BF2-9DED-43BB-8A17-E996698DBD1F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层内结构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3F52B4-704E-4CD6-B9FA-DFED0EB06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427" y="6046954"/>
            <a:ext cx="5749026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0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41" y="4131531"/>
            <a:ext cx="2847016" cy="533649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此即前述带洞因果卷积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851A10-B950-4875-959F-1B2B053E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82" y="1516762"/>
            <a:ext cx="5260346" cy="35975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FB6644-D0E8-4227-8508-A9C4AD48975B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层内结构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CC501119-AD7E-4498-8DCC-E2855C569C87}"/>
              </a:ext>
            </a:extLst>
          </p:cNvPr>
          <p:cNvSpPr/>
          <p:nvPr/>
        </p:nvSpPr>
        <p:spPr bwMode="auto">
          <a:xfrm rot="2776633">
            <a:off x="3122688" y="3517646"/>
            <a:ext cx="216024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5CE9B04-1D71-4CEE-98A1-C23857E8947E}"/>
              </a:ext>
            </a:extLst>
          </p:cNvPr>
          <p:cNvSpPr/>
          <p:nvPr/>
        </p:nvSpPr>
        <p:spPr bwMode="auto">
          <a:xfrm rot="2776633">
            <a:off x="4553737" y="5058985"/>
            <a:ext cx="216024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342F5B6-667A-4D19-8309-644F52B0CE96}"/>
              </a:ext>
            </a:extLst>
          </p:cNvPr>
          <p:cNvSpPr txBox="1">
            <a:spLocks/>
          </p:cNvSpPr>
          <p:nvPr/>
        </p:nvSpPr>
        <p:spPr bwMode="auto">
          <a:xfrm>
            <a:off x="2258879" y="5643578"/>
            <a:ext cx="2132129" cy="53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74663" indent="-474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SzPct val="10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0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C4C4C"/>
                </a:solidFill>
                <a:latin typeface="+mn-lt"/>
                <a:ea typeface="+mn-ea"/>
              </a:defRPr>
            </a:lvl3pPr>
            <a:lvl4pPr marL="17891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C4C4C"/>
                </a:solidFill>
                <a:latin typeface="+mn-lt"/>
                <a:ea typeface="+mn-ea"/>
              </a:defRPr>
            </a:lvl4pPr>
            <a:lvl5pPr marL="2208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5pPr>
            <a:lvl6pPr marL="26654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6pPr>
            <a:lvl7pPr marL="31226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7pPr>
            <a:lvl8pPr marL="35798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8pPr>
            <a:lvl9pPr marL="40370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000" b="0" kern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原始音频特征输入</a:t>
            </a:r>
            <a:br>
              <a:rPr lang="el-GR" sz="2000" b="0" kern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kern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851A10-B950-4875-959F-1B2B053E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24" y="1956532"/>
            <a:ext cx="5629536" cy="3850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FB6644-D0E8-4227-8508-A9C4AD48975B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WaveNet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层内结构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5CE9B04-1D71-4CEE-98A1-C23857E8947E}"/>
              </a:ext>
            </a:extLst>
          </p:cNvPr>
          <p:cNvSpPr/>
          <p:nvPr/>
        </p:nvSpPr>
        <p:spPr bwMode="auto">
          <a:xfrm rot="18417296">
            <a:off x="5666264" y="4567143"/>
            <a:ext cx="216024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342F5B6-667A-4D19-8309-644F52B0CE96}"/>
              </a:ext>
            </a:extLst>
          </p:cNvPr>
          <p:cNvSpPr txBox="1">
            <a:spLocks/>
          </p:cNvSpPr>
          <p:nvPr/>
        </p:nvSpPr>
        <p:spPr bwMode="auto">
          <a:xfrm>
            <a:off x="6300333" y="5114507"/>
            <a:ext cx="2433118" cy="69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74663" indent="-474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SzPct val="10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0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C4C4C"/>
                </a:solidFill>
                <a:latin typeface="+mn-lt"/>
                <a:ea typeface="+mn-ea"/>
              </a:defRPr>
            </a:lvl3pPr>
            <a:lvl4pPr marL="17891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C4C4C"/>
                </a:solidFill>
                <a:latin typeface="+mn-lt"/>
                <a:ea typeface="+mn-ea"/>
              </a:defRPr>
            </a:lvl4pPr>
            <a:lvl5pPr marL="2208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5pPr>
            <a:lvl6pPr marL="26654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6pPr>
            <a:lvl7pPr marL="31226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7pPr>
            <a:lvl8pPr marL="35798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8pPr>
            <a:lvl9pPr marL="40370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这一堆是什么呢？是用于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condition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y</a:t>
            </a:r>
            <a:r>
              <a:rPr lang="zh-CN" altLang="en-US" sz="2000" b="0" kern="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。</a:t>
            </a:r>
            <a:b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851A10-B950-4875-959F-1B2B053E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82" y="1988840"/>
            <a:ext cx="5629536" cy="3850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FB6644-D0E8-4227-8508-A9C4AD48975B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WaveNet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层内结构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14EB25-080E-47F8-8CEA-F939D02D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79" y="3717032"/>
            <a:ext cx="352074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851A10-B950-4875-959F-1B2B053E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232" y="1462859"/>
            <a:ext cx="5629536" cy="3850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FB6644-D0E8-4227-8508-A9C4AD48975B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WaveNet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层内结构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0348B3-390A-45C7-BD46-4BB256321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" y="5536781"/>
            <a:ext cx="8772554" cy="597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21368F-38CE-4EBA-93A7-90057EDCD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79" y="6214544"/>
            <a:ext cx="4146642" cy="51275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ACEFF9C-FDFB-449D-BE5D-7FA970129CBC}"/>
              </a:ext>
            </a:extLst>
          </p:cNvPr>
          <p:cNvSpPr/>
          <p:nvPr/>
        </p:nvSpPr>
        <p:spPr bwMode="auto">
          <a:xfrm>
            <a:off x="2627784" y="2392526"/>
            <a:ext cx="209113" cy="17237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2B797E7-FD08-4171-AF9A-55A000B945A5}"/>
              </a:ext>
            </a:extLst>
          </p:cNvPr>
          <p:cNvSpPr/>
          <p:nvPr/>
        </p:nvSpPr>
        <p:spPr bwMode="auto">
          <a:xfrm rot="9457449">
            <a:off x="1520072" y="2616401"/>
            <a:ext cx="1080120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55050-AAA2-437A-A49D-6DEAEB25D352}"/>
              </a:ext>
            </a:extLst>
          </p:cNvPr>
          <p:cNvSpPr txBox="1"/>
          <p:nvPr/>
        </p:nvSpPr>
        <p:spPr>
          <a:xfrm>
            <a:off x="965144" y="276996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52EE303-C01A-4DF5-98C3-8090FE11A205}"/>
              </a:ext>
            </a:extLst>
          </p:cNvPr>
          <p:cNvSpPr/>
          <p:nvPr/>
        </p:nvSpPr>
        <p:spPr bwMode="auto">
          <a:xfrm rot="9457449">
            <a:off x="1665470" y="4312198"/>
            <a:ext cx="1080120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BD21A-03B0-4E21-AD47-E91874351C82}"/>
              </a:ext>
            </a:extLst>
          </p:cNvPr>
          <p:cNvSpPr txBox="1"/>
          <p:nvPr/>
        </p:nvSpPr>
        <p:spPr>
          <a:xfrm>
            <a:off x="862330" y="4402557"/>
            <a:ext cx="91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x(i-1)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4BB5E28-5656-4D15-B4E6-AADC4F26ADA9}"/>
              </a:ext>
            </a:extLst>
          </p:cNvPr>
          <p:cNvSpPr/>
          <p:nvPr/>
        </p:nvSpPr>
        <p:spPr bwMode="auto">
          <a:xfrm rot="10800000">
            <a:off x="1547664" y="1379115"/>
            <a:ext cx="1080120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0593F-D0ED-4C4F-9DD7-37CBB735B5D4}"/>
              </a:ext>
            </a:extLst>
          </p:cNvPr>
          <p:cNvSpPr txBox="1"/>
          <p:nvPr/>
        </p:nvSpPr>
        <p:spPr>
          <a:xfrm>
            <a:off x="984684" y="124253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7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851A10-B950-4875-959F-1B2B053E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82" y="1988840"/>
            <a:ext cx="5629536" cy="3850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FB6644-D0E8-4227-8508-A9C4AD48975B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WaveNet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层内结构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D00FC7-8F34-461D-B488-2E7D0A55B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89" y="2598969"/>
            <a:ext cx="1707028" cy="184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3E683C-336C-4615-88BD-30C1919A1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93" y="5033480"/>
            <a:ext cx="3475021" cy="457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643F58-D4DD-44D1-AC36-CDE527CDB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93" y="5483357"/>
            <a:ext cx="3622707" cy="405687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B870A2D4-78C3-4F9D-B85F-806FD73F7E6D}"/>
              </a:ext>
            </a:extLst>
          </p:cNvPr>
          <p:cNvSpPr/>
          <p:nvPr/>
        </p:nvSpPr>
        <p:spPr bwMode="auto">
          <a:xfrm rot="19100049">
            <a:off x="2784883" y="2329650"/>
            <a:ext cx="1080120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8BCCB-A43A-46D7-9A2E-54723B85D976}"/>
              </a:ext>
            </a:extLst>
          </p:cNvPr>
          <p:cNvSpPr txBox="1"/>
          <p:nvPr/>
        </p:nvSpPr>
        <p:spPr>
          <a:xfrm>
            <a:off x="3684473" y="162880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1C4C25-3675-4D83-8A27-7A07CD62C6FA}"/>
              </a:ext>
            </a:extLst>
          </p:cNvPr>
          <p:cNvSpPr txBox="1"/>
          <p:nvPr/>
        </p:nvSpPr>
        <p:spPr>
          <a:xfrm>
            <a:off x="5367745" y="1624465"/>
            <a:ext cx="307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最终预测得到的下一个点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1898BAB-2093-4F96-BB0D-3119388423E4}"/>
              </a:ext>
            </a:extLst>
          </p:cNvPr>
          <p:cNvSpPr/>
          <p:nvPr/>
        </p:nvSpPr>
        <p:spPr bwMode="auto">
          <a:xfrm rot="19100049">
            <a:off x="5336174" y="2077195"/>
            <a:ext cx="370237" cy="20612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91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8" y="1445712"/>
            <a:ext cx="7858721" cy="1722397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最终得到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Gate Activation Unit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的结构：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BA4FE7-6E7D-4A5F-AC5E-9282B2532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92" y="2426144"/>
            <a:ext cx="4828743" cy="33667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824669-5FA1-4177-8E0E-FCC2E30A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384" y="2426144"/>
            <a:ext cx="4585624" cy="2005712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7DDDF383-5D46-4950-84B1-9AEA9B408C16}"/>
              </a:ext>
            </a:extLst>
          </p:cNvPr>
          <p:cNvSpPr/>
          <p:nvPr/>
        </p:nvSpPr>
        <p:spPr bwMode="auto">
          <a:xfrm rot="906695">
            <a:off x="2467451" y="2880624"/>
            <a:ext cx="1881437" cy="8863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287131-3E4E-4EDC-B156-1C938D8DACF5}"/>
              </a:ext>
            </a:extLst>
          </p:cNvPr>
          <p:cNvSpPr txBox="1"/>
          <p:nvPr/>
        </p:nvSpPr>
        <p:spPr>
          <a:xfrm>
            <a:off x="5029392" y="551314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Z</a:t>
            </a:r>
            <a:r>
              <a:rPr lang="zh-CN" altLang="en-US" sz="1600" dirty="0">
                <a:latin typeface="+mn-ea"/>
                <a:ea typeface="+mn-ea"/>
              </a:rPr>
              <a:t>应该是一个长度不断减小的序列，</a:t>
            </a:r>
            <a:r>
              <a:rPr lang="en-US" altLang="zh-CN" sz="1600" dirty="0">
                <a:latin typeface="+mn-ea"/>
                <a:ea typeface="+mn-ea"/>
              </a:rPr>
              <a:t>1024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512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·····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32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8" y="1445712"/>
            <a:ext cx="7858721" cy="1722397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堆叠得到：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081A720-DA29-4101-9ECD-050ACA42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391882"/>
            <a:ext cx="7188011" cy="375334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57604CD2-66FF-415B-BAA9-444DBF9E665F}"/>
              </a:ext>
            </a:extLst>
          </p:cNvPr>
          <p:cNvSpPr/>
          <p:nvPr/>
        </p:nvSpPr>
        <p:spPr bwMode="auto">
          <a:xfrm>
            <a:off x="3995936" y="4941168"/>
            <a:ext cx="1008112" cy="216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405D2D-A5D0-4179-BFAC-B203825C7EA1}"/>
              </a:ext>
            </a:extLst>
          </p:cNvPr>
          <p:cNvSpPr txBox="1"/>
          <p:nvPr/>
        </p:nvSpPr>
        <p:spPr>
          <a:xfrm>
            <a:off x="5260160" y="478905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这个东西就是一个</a:t>
            </a:r>
            <a:r>
              <a:rPr lang="en-US" altLang="zh-CN" dirty="0">
                <a:latin typeface="+mn-ea"/>
                <a:ea typeface="+mn-ea"/>
              </a:rPr>
              <a:t>resident block</a:t>
            </a:r>
            <a:r>
              <a:rPr lang="zh-CN" altLang="en-US" dirty="0">
                <a:latin typeface="+mn-ea"/>
                <a:ea typeface="+mn-ea"/>
              </a:rPr>
              <a:t>，计算后会得到一个预测的新点。</a:t>
            </a:r>
          </a:p>
        </p:txBody>
      </p:sp>
    </p:spTree>
    <p:extLst>
      <p:ext uri="{BB962C8B-B14F-4D97-AF65-F5344CB8AC3E}">
        <p14:creationId xmlns:p14="http://schemas.microsoft.com/office/powerpoint/2010/main" val="198916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715016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6E5984A-E0ED-46E7-B9E0-F74D541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88" y="2714620"/>
            <a:ext cx="3571900" cy="1000132"/>
          </a:xfrm>
        </p:spPr>
        <p:txBody>
          <a:bodyPr/>
          <a:lstStyle/>
          <a:p>
            <a:r>
              <a:rPr lang="en-US" altLang="zh-CN" sz="5400" dirty="0"/>
              <a:t>Thank you</a:t>
            </a:r>
            <a:r>
              <a:rPr lang="zh-CN" altLang="en-US" sz="5400" dirty="0"/>
              <a:t>！</a:t>
            </a:r>
          </a:p>
        </p:txBody>
      </p:sp>
      <p:pic>
        <p:nvPicPr>
          <p:cNvPr id="7" name="图片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48" y="1500174"/>
            <a:ext cx="7858180" cy="1857388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现在我们的需求是，进行一个文字转语音的任务。</a:t>
            </a:r>
            <a:endParaRPr lang="en-US" altLang="zh-CN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一个做法是，先训练一个语音转文字的网络，然后转换成反卷积模型，可以通过这个模型将文字转换成语音。</a:t>
            </a:r>
            <a:endParaRPr lang="en-US" altLang="zh-CN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问题在于，这个模型产生的语音品质非常糟糕。</a:t>
            </a:r>
            <a:endParaRPr lang="en-US" altLang="zh-CN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3074" name="Picture 2" descr="https://pic4.zhimg.com/80/v2-cbebe488470e87d21d4a9d3455c65380_h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7800975" cy="2790825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078D6E-79E4-44FE-B942-D441F687C8C1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需求的提出</a:t>
            </a:r>
          </a:p>
        </p:txBody>
      </p:sp>
    </p:spTree>
    <p:extLst>
      <p:ext uri="{BB962C8B-B14F-4D97-AF65-F5344CB8AC3E}">
        <p14:creationId xmlns:p14="http://schemas.microsoft.com/office/powerpoint/2010/main" val="194215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48" y="1500174"/>
            <a:ext cx="7858180" cy="1857388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因此，我们将这个反卷积模型的语音特征（或者原始语音波形）输出作为</a:t>
            </a:r>
            <a:r>
              <a:rPr lang="en-US" altLang="zh-CN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en-US" altLang="zh-CN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的输入，将人工产生的语音调整成更接近真实效果的声音。</a:t>
            </a:r>
            <a:endParaRPr lang="en-US" altLang="zh-CN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en-US" altLang="zh-CN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zh-CN" altLang="en-US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的核心概念是条件概率模型：</a:t>
            </a:r>
            <a:endParaRPr lang="en-US" altLang="zh-CN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3728" y="3322969"/>
            <a:ext cx="4786346" cy="104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A5D46A-07EF-4038-98FF-5FB0EEC2A77F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4215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0" y="1285860"/>
            <a:ext cx="7858180" cy="4500594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 = [x1, x2, x3, ······, xt-1, </a:t>
            </a:r>
            <a:r>
              <a:rPr lang="en-US" altLang="zh-CN" sz="18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xt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] 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是一个语音序列。</a:t>
            </a:r>
            <a:endParaRPr lang="en-US" altLang="zh-CN" sz="18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 | h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 P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x2 | x1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 P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x3 | x1x2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 P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x4 | x1x2x3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 ······ </a:t>
            </a:r>
          </a:p>
          <a:p>
            <a:pPr marL="0" indent="457200">
              <a:lnSpc>
                <a:spcPts val="3200"/>
              </a:lnSpc>
              <a:buNone/>
            </a:pP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		* P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8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xt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| x1x2x3······xt-1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altLang="zh-CN" sz="18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也就是说，通过已知的输入序列</a:t>
            </a:r>
            <a:r>
              <a:rPr lang="en-US" altLang="zh-CN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x1~xt-1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，去预测下一个点</a:t>
            </a:r>
            <a:r>
              <a:rPr lang="en-US" altLang="zh-CN" sz="18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xt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的值。</a:t>
            </a:r>
            <a:endParaRPr lang="en-US" altLang="zh-CN" sz="18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en-US" altLang="zh-CN" sz="18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的网络层所用的是类似于</a:t>
            </a:r>
            <a:r>
              <a:rPr lang="en-US" altLang="zh-CN" sz="18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PixelCNN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的结构，</a:t>
            </a:r>
            <a:r>
              <a:rPr lang="en-US" altLang="zh-CN" sz="18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PixelCNN</a:t>
            </a:r>
            <a:r>
              <a:rPr lang="zh-CN" altLang="en-US" sz="18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是根据前面的像素值生成下一个像素值。</a:t>
            </a:r>
            <a:endParaRPr lang="en-US" altLang="zh-CN" sz="18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16386" name="Picture 2" descr="https://pic2.zhimg.com/80/v2-7ecabbc55978624fbcc055535fdbe92d_h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4429132"/>
            <a:ext cx="4286280" cy="2119366"/>
          </a:xfrm>
          <a:prstGeom prst="rect">
            <a:avLst/>
          </a:prstGeom>
          <a:noFill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AF7E50-9F38-4A09-B6D1-2DCFA0548EA9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4215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87935208-0F1F-4F54-BB84-0E15B204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8" y="3602583"/>
            <a:ext cx="6190377" cy="3228050"/>
          </a:xfrm>
          <a:prstGeom prst="rect">
            <a:avLst/>
          </a:prstGeom>
        </p:spPr>
      </p:pic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72" y="1535622"/>
            <a:ext cx="7977876" cy="942731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换到</a:t>
            </a:r>
            <a:r>
              <a:rPr lang="en-US" altLang="zh-CN" sz="20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来说就是，给定一个语音序列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，可以预测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下一时刻的输出，也可以生成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之后任意长度的语音序列。</a:t>
            </a: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6CB8AB7C-4892-4140-A130-830106A31786}"/>
              </a:ext>
            </a:extLst>
          </p:cNvPr>
          <p:cNvSpPr/>
          <p:nvPr/>
        </p:nvSpPr>
        <p:spPr bwMode="auto">
          <a:xfrm>
            <a:off x="414636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E73F62E-FAD4-4D80-8AD9-C97BB081DC0A}"/>
              </a:ext>
            </a:extLst>
          </p:cNvPr>
          <p:cNvSpPr/>
          <p:nvPr/>
        </p:nvSpPr>
        <p:spPr bwMode="auto">
          <a:xfrm>
            <a:off x="774676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7A1A8DF-4C5B-4B0D-A100-4D7DFAFC84E0}"/>
              </a:ext>
            </a:extLst>
          </p:cNvPr>
          <p:cNvSpPr/>
          <p:nvPr/>
        </p:nvSpPr>
        <p:spPr bwMode="auto">
          <a:xfrm>
            <a:off x="1129777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7F86E9A-4203-400B-9527-EF1A86A5B523}"/>
              </a:ext>
            </a:extLst>
          </p:cNvPr>
          <p:cNvSpPr/>
          <p:nvPr/>
        </p:nvSpPr>
        <p:spPr bwMode="auto">
          <a:xfrm>
            <a:off x="1489817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82242DA-3B8F-4B33-BD8C-902E07265FA5}"/>
              </a:ext>
            </a:extLst>
          </p:cNvPr>
          <p:cNvSpPr/>
          <p:nvPr/>
        </p:nvSpPr>
        <p:spPr bwMode="auto">
          <a:xfrm>
            <a:off x="1819273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D7B5BE-7D4A-41DF-9DC0-60117DC67A79}"/>
              </a:ext>
            </a:extLst>
          </p:cNvPr>
          <p:cNvSpPr/>
          <p:nvPr/>
        </p:nvSpPr>
        <p:spPr bwMode="auto">
          <a:xfrm>
            <a:off x="2179313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89A1293-B669-4387-B26E-E5A42231A808}"/>
              </a:ext>
            </a:extLst>
          </p:cNvPr>
          <p:cNvSpPr/>
          <p:nvPr/>
        </p:nvSpPr>
        <p:spPr bwMode="auto">
          <a:xfrm>
            <a:off x="3568827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9FDE4DE-70AB-4B3A-B09A-6EC1EF4BB6FC}"/>
              </a:ext>
            </a:extLst>
          </p:cNvPr>
          <p:cNvSpPr/>
          <p:nvPr/>
        </p:nvSpPr>
        <p:spPr bwMode="auto">
          <a:xfrm>
            <a:off x="3923928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B4F871D-E4FF-4A69-931D-530DA59F291E}"/>
              </a:ext>
            </a:extLst>
          </p:cNvPr>
          <p:cNvSpPr/>
          <p:nvPr/>
        </p:nvSpPr>
        <p:spPr bwMode="auto">
          <a:xfrm>
            <a:off x="4283968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E1E55AC-B795-4508-8C3D-F42A41957E9C}"/>
              </a:ext>
            </a:extLst>
          </p:cNvPr>
          <p:cNvSpPr/>
          <p:nvPr/>
        </p:nvSpPr>
        <p:spPr bwMode="auto">
          <a:xfrm>
            <a:off x="4613424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DB9B43-DFC8-48EC-A3E2-0153AFC41698}"/>
              </a:ext>
            </a:extLst>
          </p:cNvPr>
          <p:cNvSpPr/>
          <p:nvPr/>
        </p:nvSpPr>
        <p:spPr bwMode="auto">
          <a:xfrm>
            <a:off x="4973464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9F16A8A-01CD-4F88-B705-CB379906F877}"/>
              </a:ext>
            </a:extLst>
          </p:cNvPr>
          <p:cNvSpPr/>
          <p:nvPr/>
        </p:nvSpPr>
        <p:spPr bwMode="auto">
          <a:xfrm>
            <a:off x="5328565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A169C24-ADC0-4B86-AD54-FADACBE5E598}"/>
              </a:ext>
            </a:extLst>
          </p:cNvPr>
          <p:cNvSpPr/>
          <p:nvPr/>
        </p:nvSpPr>
        <p:spPr bwMode="auto">
          <a:xfrm>
            <a:off x="5688605" y="285293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D960D13-8609-4710-A43E-C75760EC62B7}"/>
              </a:ext>
            </a:extLst>
          </p:cNvPr>
          <p:cNvSpPr/>
          <p:nvPr/>
        </p:nvSpPr>
        <p:spPr bwMode="auto">
          <a:xfrm>
            <a:off x="6001798" y="2852936"/>
            <a:ext cx="216024" cy="21602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CEC330-66CE-4399-871D-A6E7C2E6FDFA}"/>
              </a:ext>
            </a:extLst>
          </p:cNvPr>
          <p:cNvSpPr txBox="1"/>
          <p:nvPr/>
        </p:nvSpPr>
        <p:spPr>
          <a:xfrm>
            <a:off x="2583874" y="2699047"/>
            <a:ext cx="7950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……....</a:t>
            </a:r>
            <a:endParaRPr lang="zh-CN" altLang="en-US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08BEF8AC-F126-4626-8489-AB8BFDA28F7E}"/>
              </a:ext>
            </a:extLst>
          </p:cNvPr>
          <p:cNvSpPr/>
          <p:nvPr/>
        </p:nvSpPr>
        <p:spPr bwMode="auto">
          <a:xfrm>
            <a:off x="3234630" y="3176066"/>
            <a:ext cx="144333" cy="40011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C041A08-716E-4E5C-8FC0-BF1644217034}"/>
              </a:ext>
            </a:extLst>
          </p:cNvPr>
          <p:cNvSpPr txBox="1"/>
          <p:nvPr/>
        </p:nvSpPr>
        <p:spPr>
          <a:xfrm>
            <a:off x="2859047" y="3588986"/>
            <a:ext cx="10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240ms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3D35AA-DBDA-49CE-A66E-CAF10C2E3596}"/>
              </a:ext>
            </a:extLst>
          </p:cNvPr>
          <p:cNvSpPr txBox="1"/>
          <p:nvPr/>
        </p:nvSpPr>
        <p:spPr>
          <a:xfrm>
            <a:off x="5045464" y="5543341"/>
            <a:ext cx="362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此图的内部结构不完整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978CBC-A558-4B37-821B-556EF5099190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105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361804"/>
            <a:ext cx="8064896" cy="1872208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en-US" altLang="zh-CN" sz="20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每一层的运算公式如上。其中*是卷积操作，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ʘ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是逐点相乘，</a:t>
            </a:r>
            <a:r>
              <a:rPr lang="el-GR" sz="2000" b="0" i="1" dirty="0"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l-GR" sz="20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b="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l-GR" sz="2000" b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sigmoid, k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是层数的索引，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的编号。</a:t>
            </a: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公式中的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就是反卷积网络输出的声音信号。</a:t>
            </a: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是啥？后面提。</a:t>
            </a: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8E4FA0-BEDB-4F12-A8E5-3A60B954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455724"/>
            <a:ext cx="5753100" cy="542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5ACF24-EEB9-42FF-83E4-6EE1AECDEA94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层内结构</a:t>
            </a:r>
          </a:p>
        </p:txBody>
      </p:sp>
    </p:spTree>
    <p:extLst>
      <p:ext uri="{BB962C8B-B14F-4D97-AF65-F5344CB8AC3E}">
        <p14:creationId xmlns:p14="http://schemas.microsoft.com/office/powerpoint/2010/main" val="19421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18" y="1628799"/>
            <a:ext cx="7858721" cy="1722397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en-US" altLang="zh-CN" sz="20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所用的卷积为因果带洞卷积（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Dilated Causal CNN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），它是在因果卷积（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Causal CNN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）的基础上改进而来的。</a:t>
            </a: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下面为因果卷积示意图，语音生成中需要考虑之前的元素的影响，考虑到的元素过少时（感受野过小），预测结果不可靠。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3FF1A-BAE0-498E-9A12-E9A0E4E6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71" y="3726688"/>
            <a:ext cx="6238875" cy="2638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45AC5B-167C-40AA-A8D1-9BCA43D4BB76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层内结构</a:t>
            </a:r>
          </a:p>
        </p:txBody>
      </p:sp>
    </p:spTree>
    <p:extLst>
      <p:ext uri="{BB962C8B-B14F-4D97-AF65-F5344CB8AC3E}">
        <p14:creationId xmlns:p14="http://schemas.microsoft.com/office/powerpoint/2010/main" val="57053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8" y="1445712"/>
            <a:ext cx="7858721" cy="1722397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下面为带洞因果卷积示意图，跳过部分元素，增大感受野，使得预测结果更加可靠。</a:t>
            </a: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在论文的实验中，</a:t>
            </a:r>
            <a:r>
              <a:rPr lang="en-US" altLang="zh-CN" sz="20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感受野为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240ms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dilation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分别为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···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512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，感受野点数为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1024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，计算得到每秒输入点数为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4266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。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F86740-0B88-4596-AA8C-C35ECFCCA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632200"/>
            <a:ext cx="7010400" cy="3067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A95813-3724-4AA6-97EC-5280BCD391AC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层内结构</a:t>
            </a:r>
          </a:p>
        </p:txBody>
      </p:sp>
    </p:spTree>
    <p:extLst>
      <p:ext uri="{BB962C8B-B14F-4D97-AF65-F5344CB8AC3E}">
        <p14:creationId xmlns:p14="http://schemas.microsoft.com/office/powerpoint/2010/main" val="235183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C5129F-EAFD-4D8A-9AF0-03ED3B0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8" y="1445712"/>
            <a:ext cx="7858721" cy="1722397"/>
          </a:xfrm>
        </p:spPr>
        <p:txBody>
          <a:bodyPr/>
          <a:lstStyle/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下面为带洞因果卷积示意图，跳过部分元素，增大感受野，使得预测结果更加可靠。</a:t>
            </a: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457200">
              <a:lnSpc>
                <a:spcPts val="3200"/>
              </a:lnSpc>
              <a:buNone/>
            </a:pP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在论文的实验中，</a:t>
            </a:r>
            <a:r>
              <a:rPr lang="en-US" altLang="zh-CN" sz="2000" b="0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WaveNet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感受野为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240ms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dilation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分别为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···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512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，感受野点数为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1024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，计算得到每秒输入点数为</a:t>
            </a:r>
            <a:r>
              <a:rPr lang="en-US" altLang="zh-CN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4266</a:t>
            </a:r>
            <a:r>
              <a:rPr lang="zh-CN" altLang="en-US" sz="2000" b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。</a:t>
            </a:r>
            <a:br>
              <a:rPr lang="el-GR" sz="2000" b="0" dirty="0">
                <a:latin typeface="Times New Roman" pitchFamily="18" charset="0"/>
                <a:cs typeface="Times New Roman" pitchFamily="18" charset="0"/>
              </a:rPr>
            </a:br>
            <a:endParaRPr lang="en-US" altLang="zh-CN" sz="2000" b="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D0A032-C237-468C-A242-700F8EB64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07" y="3591532"/>
            <a:ext cx="5631401" cy="25884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7516889-92DD-47EC-B3BD-BB1404110D7A}"/>
              </a:ext>
            </a:extLst>
          </p:cNvPr>
          <p:cNvSpPr txBox="1"/>
          <p:nvPr/>
        </p:nvSpPr>
        <p:spPr>
          <a:xfrm>
            <a:off x="228600" y="4046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层内结构</a:t>
            </a:r>
          </a:p>
        </p:txBody>
      </p:sp>
    </p:spTree>
    <p:extLst>
      <p:ext uri="{BB962C8B-B14F-4D97-AF65-F5344CB8AC3E}">
        <p14:creationId xmlns:p14="http://schemas.microsoft.com/office/powerpoint/2010/main" val="1022099280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15103</TotalTime>
  <Words>618</Words>
  <Application>Microsoft Office PowerPoint</Application>
  <PresentationFormat>全屏显示(4:3)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ヒラギノ角ゴ Pro W3</vt:lpstr>
      <vt:lpstr>黑体</vt:lpstr>
      <vt:lpstr>宋体</vt:lpstr>
      <vt:lpstr>微软雅黑</vt:lpstr>
      <vt:lpstr>Arial</vt:lpstr>
      <vt:lpstr>Times New Roman</vt:lpstr>
      <vt:lpstr>Wingdings</vt:lpstr>
      <vt:lpstr>BCRC 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 wenzhao</cp:lastModifiedBy>
  <cp:revision>1070</cp:revision>
  <dcterms:created xsi:type="dcterms:W3CDTF">2016-12-26T10:45:22Z</dcterms:created>
  <dcterms:modified xsi:type="dcterms:W3CDTF">2019-09-04T18:50:04Z</dcterms:modified>
</cp:coreProperties>
</file>